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67" r:id="rId4"/>
    <p:sldId id="268" r:id="rId5"/>
    <p:sldId id="269" r:id="rId6"/>
    <p:sldId id="270" r:id="rId7"/>
    <p:sldId id="271" r:id="rId8"/>
    <p:sldId id="272" r:id="rId9"/>
    <p:sldId id="273" r:id="rId10"/>
    <p:sldId id="274" r:id="rId11"/>
    <p:sldId id="264" r:id="rId12"/>
    <p:sldId id="276" r:id="rId13"/>
    <p:sldId id="278" r:id="rId14"/>
    <p:sldId id="277" r:id="rId15"/>
    <p:sldId id="259" r:id="rId16"/>
    <p:sldId id="279" r:id="rId17"/>
    <p:sldId id="281" r:id="rId1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0732F2-1C03-4C75-81AA-1FCE8C35DFB7}">
          <p14:sldIdLst>
            <p14:sldId id="256"/>
            <p14:sldId id="266"/>
            <p14:sldId id="267"/>
            <p14:sldId id="268"/>
            <p14:sldId id="269"/>
            <p14:sldId id="270"/>
            <p14:sldId id="271"/>
            <p14:sldId id="272"/>
            <p14:sldId id="273"/>
            <p14:sldId id="274"/>
          </p14:sldIdLst>
        </p14:section>
        <p14:section name="Annex by Centre" id="{A8723BDE-150B-494E-B6FC-4AE3784E58BA}">
          <p14:sldIdLst>
            <p14:sldId id="264"/>
            <p14:sldId id="276"/>
            <p14:sldId id="278"/>
            <p14:sldId id="277"/>
            <p14:sldId id="259"/>
            <p14:sldId id="279"/>
            <p14:sldId id="281"/>
          </p14:sldIdLst>
        </p14:section>
      </p14:sectionLst>
    </p:ext>
    <p:ext uri="{EFAFB233-063F-42B5-8137-9DF3F51BA10A}">
      <p15:sldGuideLst xmlns:p15="http://schemas.microsoft.com/office/powerpoint/2012/main">
        <p15:guide id="1" orient="horz" pos="23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7" autoAdjust="0"/>
  </p:normalViewPr>
  <p:slideViewPr>
    <p:cSldViewPr snapToGrid="0">
      <p:cViewPr varScale="1">
        <p:scale>
          <a:sx n="85" d="100"/>
          <a:sy n="85" d="100"/>
        </p:scale>
        <p:origin x="282" y="96"/>
      </p:cViewPr>
      <p:guideLst>
        <p:guide orient="horz" pos="232"/>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8977BA3-5556-4212-B061-E941EEE18452}" type="datetimeFigureOut">
              <a:rPr lang="en-GB" smtClean="0"/>
              <a:t>03/04/2019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9749B7D-64BD-47DC-98DA-D3BC066F712E}" type="slidenum">
              <a:rPr lang="en-GB" smtClean="0"/>
              <a:t>‹#›</a:t>
            </a:fld>
            <a:endParaRPr lang="en-GB"/>
          </a:p>
        </p:txBody>
      </p:sp>
    </p:spTree>
    <p:extLst>
      <p:ext uri="{BB962C8B-B14F-4D97-AF65-F5344CB8AC3E}">
        <p14:creationId xmlns:p14="http://schemas.microsoft.com/office/powerpoint/2010/main" val="424986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8CA5-43D1-49A4-BF02-5DA8C5C74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61E300-E324-4DAF-9952-581523DD1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8491AD-C3A7-4822-A6F7-15AE6995BA53}"/>
              </a:ext>
            </a:extLst>
          </p:cNvPr>
          <p:cNvSpPr>
            <a:spLocks noGrp="1"/>
          </p:cNvSpPr>
          <p:nvPr>
            <p:ph type="dt" sz="half" idx="10"/>
          </p:nvPr>
        </p:nvSpPr>
        <p:spPr/>
        <p:txBody>
          <a:bodyPr/>
          <a:lstStyle/>
          <a:p>
            <a:fld id="{F798F393-9BD2-4C0F-9DCB-4F63C54881A3}" type="datetime1">
              <a:rPr lang="en-GB" smtClean="0"/>
              <a:t>03/04/2019</a:t>
            </a:fld>
            <a:endParaRPr lang="en-GB"/>
          </a:p>
        </p:txBody>
      </p:sp>
      <p:sp>
        <p:nvSpPr>
          <p:cNvPr id="5" name="Footer Placeholder 4">
            <a:extLst>
              <a:ext uri="{FF2B5EF4-FFF2-40B4-BE49-F238E27FC236}">
                <a16:creationId xmlns:a16="http://schemas.microsoft.com/office/drawing/2014/main" id="{B2968B7C-8E1D-4776-8324-DD7A83753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FC36E-2C79-4FED-916A-6FA23B509951}"/>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111622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DEA8-3CF5-419B-BB9B-49FFDF081C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7A4002-7AC5-4786-9122-A09E25E38F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9443CE-E452-47B4-9AD3-F5EB0DF8B048}"/>
              </a:ext>
            </a:extLst>
          </p:cNvPr>
          <p:cNvSpPr>
            <a:spLocks noGrp="1"/>
          </p:cNvSpPr>
          <p:nvPr>
            <p:ph type="dt" sz="half" idx="10"/>
          </p:nvPr>
        </p:nvSpPr>
        <p:spPr/>
        <p:txBody>
          <a:bodyPr/>
          <a:lstStyle/>
          <a:p>
            <a:fld id="{52077306-14F4-4CC9-8FF1-450D05B3F588}" type="datetime1">
              <a:rPr lang="en-GB" smtClean="0"/>
              <a:t>03/04/2019</a:t>
            </a:fld>
            <a:endParaRPr lang="en-GB"/>
          </a:p>
        </p:txBody>
      </p:sp>
      <p:sp>
        <p:nvSpPr>
          <p:cNvPr id="5" name="Footer Placeholder 4">
            <a:extLst>
              <a:ext uri="{FF2B5EF4-FFF2-40B4-BE49-F238E27FC236}">
                <a16:creationId xmlns:a16="http://schemas.microsoft.com/office/drawing/2014/main" id="{84A5D76D-FF18-4FC5-813C-58C33C6BF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F9728-0199-46EB-94F5-6B0D03819560}"/>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234532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26508-72D7-431C-B331-1DF332ADB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2B0690-12C5-40E5-B96F-8D49BD3A29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28FCB-6EC0-4EE0-9C93-F03E882D238E}"/>
              </a:ext>
            </a:extLst>
          </p:cNvPr>
          <p:cNvSpPr>
            <a:spLocks noGrp="1"/>
          </p:cNvSpPr>
          <p:nvPr>
            <p:ph type="dt" sz="half" idx="10"/>
          </p:nvPr>
        </p:nvSpPr>
        <p:spPr/>
        <p:txBody>
          <a:bodyPr/>
          <a:lstStyle/>
          <a:p>
            <a:fld id="{ABAC1770-626B-4647-8554-0B87D6E27D10}" type="datetime1">
              <a:rPr lang="en-GB" smtClean="0"/>
              <a:t>03/04/2019</a:t>
            </a:fld>
            <a:endParaRPr lang="en-GB"/>
          </a:p>
        </p:txBody>
      </p:sp>
      <p:sp>
        <p:nvSpPr>
          <p:cNvPr id="5" name="Footer Placeholder 4">
            <a:extLst>
              <a:ext uri="{FF2B5EF4-FFF2-40B4-BE49-F238E27FC236}">
                <a16:creationId xmlns:a16="http://schemas.microsoft.com/office/drawing/2014/main" id="{EE41458A-08F4-4AC9-85F1-51848E0A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82750-377F-4960-A988-C1FFF5316116}"/>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170472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7420-B3A1-40EF-8DF3-C79BF2BBE5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5C4D25-9F19-490D-8765-FD5622A230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C0949-275C-464D-8756-AA1A29E9CFC9}"/>
              </a:ext>
            </a:extLst>
          </p:cNvPr>
          <p:cNvSpPr>
            <a:spLocks noGrp="1"/>
          </p:cNvSpPr>
          <p:nvPr>
            <p:ph type="dt" sz="half" idx="10"/>
          </p:nvPr>
        </p:nvSpPr>
        <p:spPr/>
        <p:txBody>
          <a:bodyPr/>
          <a:lstStyle/>
          <a:p>
            <a:fld id="{911C6038-3BB3-4437-965C-3325E0F67571}" type="datetime1">
              <a:rPr lang="en-GB" smtClean="0"/>
              <a:t>03/04/2019</a:t>
            </a:fld>
            <a:endParaRPr lang="en-GB"/>
          </a:p>
        </p:txBody>
      </p:sp>
      <p:sp>
        <p:nvSpPr>
          <p:cNvPr id="5" name="Footer Placeholder 4">
            <a:extLst>
              <a:ext uri="{FF2B5EF4-FFF2-40B4-BE49-F238E27FC236}">
                <a16:creationId xmlns:a16="http://schemas.microsoft.com/office/drawing/2014/main" id="{B80CB5E1-F0B9-44E6-BE93-7BD519AF0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9B301-725E-4992-89CD-F2FAD850951F}"/>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35708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C80D-8A01-46C3-8770-37E8A97B7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0B80B2-B0BC-4560-B1DE-7E454B424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2FF470-E50A-4B14-A524-EE257FCA7222}"/>
              </a:ext>
            </a:extLst>
          </p:cNvPr>
          <p:cNvSpPr>
            <a:spLocks noGrp="1"/>
          </p:cNvSpPr>
          <p:nvPr>
            <p:ph type="dt" sz="half" idx="10"/>
          </p:nvPr>
        </p:nvSpPr>
        <p:spPr/>
        <p:txBody>
          <a:bodyPr/>
          <a:lstStyle/>
          <a:p>
            <a:fld id="{6AB53F77-F499-4578-9BE0-003557238F26}" type="datetime1">
              <a:rPr lang="en-GB" smtClean="0"/>
              <a:t>03/04/2019</a:t>
            </a:fld>
            <a:endParaRPr lang="en-GB"/>
          </a:p>
        </p:txBody>
      </p:sp>
      <p:sp>
        <p:nvSpPr>
          <p:cNvPr id="5" name="Footer Placeholder 4">
            <a:extLst>
              <a:ext uri="{FF2B5EF4-FFF2-40B4-BE49-F238E27FC236}">
                <a16:creationId xmlns:a16="http://schemas.microsoft.com/office/drawing/2014/main" id="{2A9DA1BA-9497-4CC5-BF31-32D1954B6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490FB-EA07-499E-A5D4-9E2F2FDF22B3}"/>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391130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9BA2-1A33-4AE8-9CCF-9A6D8158E4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30713-2673-45EE-AE76-AD69739246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0891C3-1573-4C5C-BCC1-0FB6A75466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417438-C6FC-4CD9-B6B5-1E71CBA6D74C}"/>
              </a:ext>
            </a:extLst>
          </p:cNvPr>
          <p:cNvSpPr>
            <a:spLocks noGrp="1"/>
          </p:cNvSpPr>
          <p:nvPr>
            <p:ph type="dt" sz="half" idx="10"/>
          </p:nvPr>
        </p:nvSpPr>
        <p:spPr/>
        <p:txBody>
          <a:bodyPr/>
          <a:lstStyle/>
          <a:p>
            <a:fld id="{A823D6C0-7CA1-43F3-A69C-D09E57FA9716}" type="datetime1">
              <a:rPr lang="en-GB" smtClean="0"/>
              <a:t>03/04/2019</a:t>
            </a:fld>
            <a:endParaRPr lang="en-GB"/>
          </a:p>
        </p:txBody>
      </p:sp>
      <p:sp>
        <p:nvSpPr>
          <p:cNvPr id="6" name="Footer Placeholder 5">
            <a:extLst>
              <a:ext uri="{FF2B5EF4-FFF2-40B4-BE49-F238E27FC236}">
                <a16:creationId xmlns:a16="http://schemas.microsoft.com/office/drawing/2014/main" id="{C2785085-39D9-4551-91D0-6065311505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C88D57-D33C-429A-B769-8F2B70D5DA09}"/>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45853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CE52-F863-40ED-98D2-3CFE1967D8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D77644-BD67-4D10-AE67-7E1F2EAEE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51EC93-AF6B-46F2-9780-C4EA72FDBF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30F963-6A7C-4165-9D9E-929AE39F2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11B349-AD58-4005-96B1-133FF44EC5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C9DA-94DA-46C3-914A-CA413894D752}"/>
              </a:ext>
            </a:extLst>
          </p:cNvPr>
          <p:cNvSpPr>
            <a:spLocks noGrp="1"/>
          </p:cNvSpPr>
          <p:nvPr>
            <p:ph type="dt" sz="half" idx="10"/>
          </p:nvPr>
        </p:nvSpPr>
        <p:spPr/>
        <p:txBody>
          <a:bodyPr/>
          <a:lstStyle/>
          <a:p>
            <a:fld id="{0C8AB03B-E398-49C8-84D8-2C0713DD93B9}" type="datetime1">
              <a:rPr lang="en-GB" smtClean="0"/>
              <a:t>03/04/2019</a:t>
            </a:fld>
            <a:endParaRPr lang="en-GB"/>
          </a:p>
        </p:txBody>
      </p:sp>
      <p:sp>
        <p:nvSpPr>
          <p:cNvPr id="8" name="Footer Placeholder 7">
            <a:extLst>
              <a:ext uri="{FF2B5EF4-FFF2-40B4-BE49-F238E27FC236}">
                <a16:creationId xmlns:a16="http://schemas.microsoft.com/office/drawing/2014/main" id="{E46326CA-8D2E-4BA7-96DE-50A0A49318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503DDA-EC88-44E2-A589-4686077352A2}"/>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269537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1349-CB45-46A1-9A8B-FD497B7ECC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F4BE53-7052-4265-8A92-05079C7288E7}"/>
              </a:ext>
            </a:extLst>
          </p:cNvPr>
          <p:cNvSpPr>
            <a:spLocks noGrp="1"/>
          </p:cNvSpPr>
          <p:nvPr>
            <p:ph type="dt" sz="half" idx="10"/>
          </p:nvPr>
        </p:nvSpPr>
        <p:spPr/>
        <p:txBody>
          <a:bodyPr/>
          <a:lstStyle/>
          <a:p>
            <a:fld id="{C56E6E02-5A7C-4BF9-B679-BEFCB245308F}" type="datetime1">
              <a:rPr lang="en-GB" smtClean="0"/>
              <a:t>03/04/2019</a:t>
            </a:fld>
            <a:endParaRPr lang="en-GB"/>
          </a:p>
        </p:txBody>
      </p:sp>
      <p:sp>
        <p:nvSpPr>
          <p:cNvPr id="4" name="Footer Placeholder 3">
            <a:extLst>
              <a:ext uri="{FF2B5EF4-FFF2-40B4-BE49-F238E27FC236}">
                <a16:creationId xmlns:a16="http://schemas.microsoft.com/office/drawing/2014/main" id="{B6C7A462-00E3-493B-ABC8-AF2EEB2BAB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CB8B74-7B4B-46C5-898E-B4C55A960ADA}"/>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99046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E5AB7-9308-4E24-BBF4-3E67CDB162C5}"/>
              </a:ext>
            </a:extLst>
          </p:cNvPr>
          <p:cNvSpPr>
            <a:spLocks noGrp="1"/>
          </p:cNvSpPr>
          <p:nvPr>
            <p:ph type="dt" sz="half" idx="10"/>
          </p:nvPr>
        </p:nvSpPr>
        <p:spPr/>
        <p:txBody>
          <a:bodyPr/>
          <a:lstStyle/>
          <a:p>
            <a:fld id="{451AA3DE-918E-46BE-A695-1FB4B4BD0FD5}" type="datetime1">
              <a:rPr lang="en-GB" smtClean="0"/>
              <a:t>03/04/2019</a:t>
            </a:fld>
            <a:endParaRPr lang="en-GB"/>
          </a:p>
        </p:txBody>
      </p:sp>
      <p:sp>
        <p:nvSpPr>
          <p:cNvPr id="3" name="Footer Placeholder 2">
            <a:extLst>
              <a:ext uri="{FF2B5EF4-FFF2-40B4-BE49-F238E27FC236}">
                <a16:creationId xmlns:a16="http://schemas.microsoft.com/office/drawing/2014/main" id="{161BA430-6417-4FA1-B238-4511F3679C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15354C-6E03-45E3-B0F1-B385C8DC1560}"/>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68421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140-6512-4428-A4AE-E5081FCA3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8BDB54-D3B0-49D8-9023-771274EBC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062131-6004-4F09-AC51-20D5C1255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0DDEF-04C9-491E-A5CA-C2BA12A05CEA}"/>
              </a:ext>
            </a:extLst>
          </p:cNvPr>
          <p:cNvSpPr>
            <a:spLocks noGrp="1"/>
          </p:cNvSpPr>
          <p:nvPr>
            <p:ph type="dt" sz="half" idx="10"/>
          </p:nvPr>
        </p:nvSpPr>
        <p:spPr/>
        <p:txBody>
          <a:bodyPr/>
          <a:lstStyle/>
          <a:p>
            <a:fld id="{30333BD9-4012-4DD0-A91A-18D439A1E138}" type="datetime1">
              <a:rPr lang="en-GB" smtClean="0"/>
              <a:t>03/04/2019</a:t>
            </a:fld>
            <a:endParaRPr lang="en-GB"/>
          </a:p>
        </p:txBody>
      </p:sp>
      <p:sp>
        <p:nvSpPr>
          <p:cNvPr id="6" name="Footer Placeholder 5">
            <a:extLst>
              <a:ext uri="{FF2B5EF4-FFF2-40B4-BE49-F238E27FC236}">
                <a16:creationId xmlns:a16="http://schemas.microsoft.com/office/drawing/2014/main" id="{55C337FE-AB79-40B4-ABD2-0A1497187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3256A9-5942-4368-8A20-97A83898DAF2}"/>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88958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89CB-E5AD-405C-BCAF-2252F593C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FB43FA-8972-483B-87F3-5D90FBF2E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280D28-E742-4FEF-8938-ECA86279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E7A08A-B6D0-49C0-9F10-4B7F0E88DB8F}"/>
              </a:ext>
            </a:extLst>
          </p:cNvPr>
          <p:cNvSpPr>
            <a:spLocks noGrp="1"/>
          </p:cNvSpPr>
          <p:nvPr>
            <p:ph type="dt" sz="half" idx="10"/>
          </p:nvPr>
        </p:nvSpPr>
        <p:spPr/>
        <p:txBody>
          <a:bodyPr/>
          <a:lstStyle/>
          <a:p>
            <a:fld id="{53803298-D9B5-4AB9-8E97-AC3CE295CC97}" type="datetime1">
              <a:rPr lang="en-GB" smtClean="0"/>
              <a:t>03/04/2019</a:t>
            </a:fld>
            <a:endParaRPr lang="en-GB"/>
          </a:p>
        </p:txBody>
      </p:sp>
      <p:sp>
        <p:nvSpPr>
          <p:cNvPr id="6" name="Footer Placeholder 5">
            <a:extLst>
              <a:ext uri="{FF2B5EF4-FFF2-40B4-BE49-F238E27FC236}">
                <a16:creationId xmlns:a16="http://schemas.microsoft.com/office/drawing/2014/main" id="{F0598922-6FB6-4182-9F17-8915EA210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1B7636-4924-4906-BF1B-771A311C5BE7}"/>
              </a:ext>
            </a:extLst>
          </p:cNvPr>
          <p:cNvSpPr>
            <a:spLocks noGrp="1"/>
          </p:cNvSpPr>
          <p:nvPr>
            <p:ph type="sldNum" sz="quarter" idx="12"/>
          </p:nvPr>
        </p:nvSpPr>
        <p:spPr/>
        <p:txBody>
          <a:bodyPr/>
          <a:lstStyle/>
          <a:p>
            <a:fld id="{23894406-60DE-43A0-A6A9-E516A11B1985}" type="slidenum">
              <a:rPr lang="en-GB" smtClean="0"/>
              <a:t>‹#›</a:t>
            </a:fld>
            <a:endParaRPr lang="en-GB"/>
          </a:p>
        </p:txBody>
      </p:sp>
    </p:spTree>
    <p:extLst>
      <p:ext uri="{BB962C8B-B14F-4D97-AF65-F5344CB8AC3E}">
        <p14:creationId xmlns:p14="http://schemas.microsoft.com/office/powerpoint/2010/main" val="305313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19234-E8E5-4FC1-BACE-93CAE2C43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61D93F-31E4-456E-8CE0-85307CDE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33645-51A0-45D6-8B1B-255FBD69A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33475-3409-44F6-9D64-E6012FD6C49C}" type="datetime1">
              <a:rPr lang="en-GB" smtClean="0"/>
              <a:t>03/04/2019</a:t>
            </a:fld>
            <a:endParaRPr lang="en-GB"/>
          </a:p>
        </p:txBody>
      </p:sp>
      <p:sp>
        <p:nvSpPr>
          <p:cNvPr id="5" name="Footer Placeholder 4">
            <a:extLst>
              <a:ext uri="{FF2B5EF4-FFF2-40B4-BE49-F238E27FC236}">
                <a16:creationId xmlns:a16="http://schemas.microsoft.com/office/drawing/2014/main" id="{67BF1ACD-E2E6-48D3-AF1F-E7CCE0D90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DEAB94-EFD1-4009-BC74-322590A8B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94406-60DE-43A0-A6A9-E516A11B1985}" type="slidenum">
              <a:rPr lang="en-GB" smtClean="0"/>
              <a:t>‹#›</a:t>
            </a:fld>
            <a:endParaRPr lang="en-GB"/>
          </a:p>
        </p:txBody>
      </p:sp>
    </p:spTree>
    <p:extLst>
      <p:ext uri="{BB962C8B-B14F-4D97-AF65-F5344CB8AC3E}">
        <p14:creationId xmlns:p14="http://schemas.microsoft.com/office/powerpoint/2010/main" val="2617817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luster-analysi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growth/industry/policy/clusters/observatory_en"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1075"/>
            <a:ext cx="9144000" cy="1583727"/>
          </a:xfrm>
        </p:spPr>
        <p:txBody>
          <a:bodyPr>
            <a:normAutofit/>
          </a:bodyPr>
          <a:lstStyle/>
          <a:p>
            <a:pPr algn="l"/>
            <a:r>
              <a:rPr lang="ja-JP" altLang="en-US" sz="2800" spc="-70" dirty="0"/>
              <a:t>国際クラスター協力を支援するツールとイニシアチブ</a:t>
            </a:r>
            <a:br>
              <a:rPr lang="fr-BE" altLang="ja-JP" sz="4800" dirty="0"/>
            </a:br>
            <a:endParaRPr lang="en-GB" sz="2000" dirty="0"/>
          </a:p>
        </p:txBody>
      </p:sp>
      <p:sp>
        <p:nvSpPr>
          <p:cNvPr id="3" name="Subtitle 2"/>
          <p:cNvSpPr>
            <a:spLocks noGrp="1"/>
          </p:cNvSpPr>
          <p:nvPr>
            <p:ph type="subTitle" idx="1"/>
          </p:nvPr>
        </p:nvSpPr>
        <p:spPr>
          <a:xfrm>
            <a:off x="1524000" y="1361114"/>
            <a:ext cx="9144000" cy="1655762"/>
          </a:xfrm>
        </p:spPr>
        <p:txBody>
          <a:bodyPr>
            <a:normAutofit/>
          </a:bodyPr>
          <a:lstStyle/>
          <a:p>
            <a:pPr algn="l"/>
            <a:r>
              <a:rPr lang="ja-JP" altLang="en-US" sz="3600" b="1" dirty="0">
                <a:solidFill>
                  <a:schemeClr val="accent1"/>
                </a:solidFill>
              </a:rPr>
              <a:t>欧州クラスター協力プラットフォーム</a:t>
            </a:r>
            <a:endParaRPr lang="en-GB" altLang="ja-JP" sz="3600" b="1" dirty="0">
              <a:solidFill>
                <a:schemeClr val="accent1"/>
              </a:solidFill>
            </a:endParaRPr>
          </a:p>
          <a:p>
            <a:pPr algn="l"/>
            <a:r>
              <a:rPr lang="ja-JP" altLang="en-US" sz="3600" b="1" dirty="0">
                <a:solidFill>
                  <a:schemeClr val="accent1"/>
                </a:solidFill>
              </a:rPr>
              <a:t>へようこそ</a:t>
            </a:r>
            <a:endParaRPr lang="en-GB" sz="3600" b="1" dirty="0">
              <a:solidFill>
                <a:schemeClr val="accent1"/>
              </a:solidFill>
            </a:endParaRPr>
          </a:p>
        </p:txBody>
      </p:sp>
      <p:pic>
        <p:nvPicPr>
          <p:cNvPr id="4" name="Picture 3"/>
          <p:cNvPicPr>
            <a:picLocks noChangeAspect="1"/>
          </p:cNvPicPr>
          <p:nvPr/>
        </p:nvPicPr>
        <p:blipFill>
          <a:blip r:embed="rId2"/>
          <a:stretch>
            <a:fillRect/>
          </a:stretch>
        </p:blipFill>
        <p:spPr>
          <a:xfrm>
            <a:off x="1524000" y="4849047"/>
            <a:ext cx="3429000" cy="1076325"/>
          </a:xfrm>
          <a:prstGeom prst="rect">
            <a:avLst/>
          </a:prstGeom>
        </p:spPr>
      </p:pic>
    </p:spTree>
    <p:extLst>
      <p:ext uri="{BB962C8B-B14F-4D97-AF65-F5344CB8AC3E}">
        <p14:creationId xmlns:p14="http://schemas.microsoft.com/office/powerpoint/2010/main" val="278148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　</a:t>
            </a:r>
            <a:endParaRPr lang="en-GB" dirty="0"/>
          </a:p>
        </p:txBody>
      </p:sp>
      <p:sp>
        <p:nvSpPr>
          <p:cNvPr id="3" name="Content Placeholder 2"/>
          <p:cNvSpPr>
            <a:spLocks noGrp="1"/>
          </p:cNvSpPr>
          <p:nvPr>
            <p:ph idx="1"/>
          </p:nvPr>
        </p:nvSpPr>
        <p:spPr>
          <a:xfrm>
            <a:off x="838200" y="365125"/>
            <a:ext cx="10515600" cy="2130649"/>
          </a:xfrm>
        </p:spPr>
        <p:txBody>
          <a:bodyPr>
            <a:normAutofit fontScale="92500"/>
          </a:bodyPr>
          <a:lstStyle/>
          <a:p>
            <a:r>
              <a:rPr lang="ja-JP" altLang="en-US" dirty="0"/>
              <a:t>ステップ</a:t>
            </a:r>
            <a:r>
              <a:rPr lang="fr-FR" altLang="ja-JP" dirty="0"/>
              <a:t>2</a:t>
            </a:r>
            <a:r>
              <a:rPr lang="ja-JP" altLang="en-US" dirty="0"/>
              <a:t>：クラスター組織プロファイルを作成する</a:t>
            </a:r>
            <a:br>
              <a:rPr lang="en-US" altLang="ja-JP" dirty="0"/>
            </a:br>
            <a:br>
              <a:rPr lang="en-US" altLang="ja-JP" dirty="0"/>
            </a:br>
            <a:r>
              <a:rPr lang="ja-JP" altLang="fr-FR" dirty="0"/>
              <a:t>アカウント登録後、</a:t>
            </a:r>
            <a:r>
              <a:rPr lang="ja-JP" altLang="en-US" dirty="0"/>
              <a:t>ユーザー名とパスワードを取得したら、プラットフォームにログ</a:t>
            </a:r>
            <a:r>
              <a:rPr lang="ja-JP" altLang="fr-FR" dirty="0"/>
              <a:t>イン</a:t>
            </a:r>
            <a:r>
              <a:rPr lang="ja-JP" altLang="en-US" dirty="0"/>
              <a:t>し</a:t>
            </a:r>
            <a:r>
              <a:rPr lang="ja-JP" altLang="fr-FR" dirty="0"/>
              <a:t>、フォーマットに情報を入力していきます。</a:t>
            </a:r>
            <a:br>
              <a:rPr lang="en-GB" altLang="ja-JP" dirty="0"/>
            </a:br>
            <a:r>
              <a:rPr lang="ja-JP" altLang="en-US" dirty="0"/>
              <a:t>登録内容の承認は</a:t>
            </a:r>
            <a:r>
              <a:rPr lang="en-US" dirty="0"/>
              <a:t>48</a:t>
            </a:r>
            <a:r>
              <a:rPr lang="ja-JP" altLang="en-US" dirty="0"/>
              <a:t>時間以内に</a:t>
            </a:r>
            <a:r>
              <a:rPr lang="ja-JP" altLang="fr-FR" dirty="0"/>
              <a:t>行われます</a:t>
            </a:r>
            <a:r>
              <a:rPr lang="ja-JP" altLang="en-US" dirty="0"/>
              <a:t>。</a:t>
            </a:r>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1137676" y="2495774"/>
            <a:ext cx="6581775" cy="3733800"/>
          </a:xfrm>
          <a:prstGeom prst="rect">
            <a:avLst/>
          </a:prstGeom>
          <a:ln w="6350">
            <a:solidFill>
              <a:schemeClr val="accent1"/>
            </a:solidFill>
          </a:ln>
        </p:spPr>
      </p:pic>
      <p:sp>
        <p:nvSpPr>
          <p:cNvPr id="5" name="Right Arrow 4"/>
          <p:cNvSpPr/>
          <p:nvPr/>
        </p:nvSpPr>
        <p:spPr>
          <a:xfrm rot="10800000">
            <a:off x="7836047" y="4186294"/>
            <a:ext cx="1204856" cy="352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050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72" y="386426"/>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sz="2800" b="1" dirty="0">
                <a:latin typeface="+mj-ea"/>
              </a:rPr>
              <a:t>ESCP-4i</a:t>
            </a:r>
            <a:r>
              <a:rPr lang="ja-JP" altLang="en-US" sz="2800" b="1" dirty="0">
                <a:latin typeface="+mj-ea"/>
              </a:rPr>
              <a:t>　</a:t>
            </a:r>
            <a:endParaRPr lang="en-GB" sz="2800" b="1" dirty="0">
              <a:latin typeface="+mj-ea"/>
            </a:endParaRPr>
          </a:p>
        </p:txBody>
      </p:sp>
      <p:pic>
        <p:nvPicPr>
          <p:cNvPr id="4" name="Content Placeholder 3"/>
          <p:cNvPicPr>
            <a:picLocks noGrp="1" noChangeAspect="1"/>
          </p:cNvPicPr>
          <p:nvPr>
            <p:ph idx="1"/>
          </p:nvPr>
        </p:nvPicPr>
        <p:blipFill>
          <a:blip r:embed="rId2"/>
          <a:stretch>
            <a:fillRect/>
          </a:stretch>
        </p:blipFill>
        <p:spPr>
          <a:xfrm>
            <a:off x="6887868" y="3239708"/>
            <a:ext cx="5074794" cy="3552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654108" y="3157304"/>
            <a:ext cx="2487688" cy="307777"/>
          </a:xfrm>
          <a:prstGeom prst="rect">
            <a:avLst/>
          </a:prstGeom>
          <a:noFill/>
        </p:spPr>
        <p:txBody>
          <a:bodyPr wrap="square" rtlCol="0">
            <a:spAutoFit/>
          </a:bodyPr>
          <a:lstStyle/>
          <a:p>
            <a:r>
              <a:rPr lang="en-GB" altLang="ja-JP" sz="1400" b="1" dirty="0">
                <a:solidFill>
                  <a:schemeClr val="accent1">
                    <a:lumMod val="50000"/>
                  </a:schemeClr>
                </a:solidFill>
              </a:rPr>
              <a:t>ESCP-4i</a:t>
            </a:r>
            <a:r>
              <a:rPr lang="ja-JP" altLang="en-US" sz="1400" b="1" dirty="0">
                <a:solidFill>
                  <a:schemeClr val="accent1">
                    <a:lumMod val="50000"/>
                  </a:schemeClr>
                </a:solidFill>
              </a:rPr>
              <a:t>の国際協力の対象国</a:t>
            </a:r>
            <a:endParaRPr lang="en-GB" sz="1400" b="1"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702972" y="1959677"/>
            <a:ext cx="3303666" cy="275217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766944" y="4706257"/>
            <a:ext cx="962809" cy="307777"/>
          </a:xfrm>
          <a:prstGeom prst="rect">
            <a:avLst/>
          </a:prstGeom>
          <a:noFill/>
        </p:spPr>
        <p:txBody>
          <a:bodyPr wrap="square" rtlCol="0">
            <a:spAutoFit/>
          </a:bodyPr>
          <a:lstStyle/>
          <a:p>
            <a:pPr algn="ctr"/>
            <a:r>
              <a:rPr lang="ja-JP" altLang="en-US" sz="1400" b="1" dirty="0">
                <a:solidFill>
                  <a:schemeClr val="accent1">
                    <a:lumMod val="50000"/>
                  </a:schemeClr>
                </a:solidFill>
              </a:rPr>
              <a:t>対象業種</a:t>
            </a:r>
            <a:endParaRPr lang="en-GB" sz="1400" b="1" dirty="0">
              <a:solidFill>
                <a:schemeClr val="accent1">
                  <a:lumMod val="50000"/>
                </a:schemeClr>
              </a:solidFill>
            </a:endParaRPr>
          </a:p>
        </p:txBody>
      </p:sp>
      <p:sp>
        <p:nvSpPr>
          <p:cNvPr id="9" name="TextBox 8"/>
          <p:cNvSpPr txBox="1"/>
          <p:nvPr/>
        </p:nvSpPr>
        <p:spPr>
          <a:xfrm>
            <a:off x="4077148" y="1931114"/>
            <a:ext cx="6911807" cy="1200329"/>
          </a:xfrm>
          <a:prstGeom prst="rect">
            <a:avLst/>
          </a:prstGeom>
          <a:noFill/>
        </p:spPr>
        <p:txBody>
          <a:bodyPr wrap="square" rtlCol="0">
            <a:spAutoFit/>
          </a:bodyPr>
          <a:lstStyle/>
          <a:p>
            <a:pPr algn="just"/>
            <a:r>
              <a:rPr lang="en-GB" dirty="0"/>
              <a:t>ESCP-4i</a:t>
            </a:r>
            <a:r>
              <a:rPr lang="ja-JP" altLang="en-US" dirty="0"/>
              <a:t>とは</a:t>
            </a:r>
            <a:r>
              <a:rPr lang="ja-JP" altLang="en-US" b="1" dirty="0"/>
              <a:t>国際的なクラスターパートナーシップ</a:t>
            </a:r>
            <a:r>
              <a:rPr lang="ja-JP" altLang="en-US" dirty="0"/>
              <a:t>で、</a:t>
            </a:r>
            <a:r>
              <a:rPr lang="ja-JP" altLang="en-US" b="1" dirty="0"/>
              <a:t>国際化戦略</a:t>
            </a:r>
            <a:r>
              <a:rPr lang="ja-JP" altLang="en-US" dirty="0"/>
              <a:t>を</a:t>
            </a:r>
            <a:r>
              <a:rPr lang="ja-JP" altLang="fr-FR" dirty="0"/>
              <a:t>共同立案及び共同</a:t>
            </a:r>
            <a:r>
              <a:rPr lang="ja-JP" altLang="en-US" dirty="0"/>
              <a:t>実施し、</a:t>
            </a:r>
            <a:r>
              <a:rPr lang="ja-JP" altLang="en-US" b="1" dirty="0"/>
              <a:t>欧州以外の第三国</a:t>
            </a:r>
            <a:r>
              <a:rPr lang="ja-JP" altLang="en-US" dirty="0"/>
              <a:t>に向け中小企業の国際化を支援する組織である。</a:t>
            </a:r>
            <a:r>
              <a:rPr lang="en-GB" dirty="0"/>
              <a:t>ESCP</a:t>
            </a:r>
            <a:r>
              <a:rPr lang="fr-BE" dirty="0"/>
              <a:t>-4i</a:t>
            </a:r>
            <a:r>
              <a:rPr lang="ja-JP" altLang="en-US" dirty="0"/>
              <a:t>は</a:t>
            </a:r>
            <a:r>
              <a:rPr lang="ja-JP" altLang="en-US" b="1" dirty="0"/>
              <a:t>長期的</a:t>
            </a:r>
            <a:r>
              <a:rPr lang="ja-JP" altLang="en-US" dirty="0"/>
              <a:t>な</a:t>
            </a:r>
            <a:r>
              <a:rPr lang="ja-JP" altLang="fr-FR" dirty="0"/>
              <a:t>協力合意の下に共同で</a:t>
            </a:r>
            <a:r>
              <a:rPr lang="ja-JP" altLang="en-US" dirty="0"/>
              <a:t>活動及び実施ロードマップを開発する。</a:t>
            </a:r>
            <a:endParaRPr lang="en-GB" dirty="0"/>
          </a:p>
        </p:txBody>
      </p:sp>
      <p:sp>
        <p:nvSpPr>
          <p:cNvPr id="10" name="TextBox 9"/>
          <p:cNvSpPr txBox="1"/>
          <p:nvPr/>
        </p:nvSpPr>
        <p:spPr>
          <a:xfrm>
            <a:off x="628762" y="5172768"/>
            <a:ext cx="6067874" cy="1477328"/>
          </a:xfrm>
          <a:prstGeom prst="rect">
            <a:avLst/>
          </a:prstGeom>
          <a:noFill/>
        </p:spPr>
        <p:txBody>
          <a:bodyPr wrap="square" rtlCol="0">
            <a:spAutoFit/>
          </a:bodyPr>
          <a:lstStyle/>
          <a:p>
            <a:pPr algn="just"/>
            <a:r>
              <a:rPr lang="en-US" altLang="ja-JP" dirty="0"/>
              <a:t>ESCP</a:t>
            </a:r>
            <a:r>
              <a:rPr lang="en-GB" altLang="ja-JP" dirty="0"/>
              <a:t>-4i</a:t>
            </a:r>
            <a:r>
              <a:rPr lang="ja-JP" altLang="en-US" dirty="0"/>
              <a:t>のクラスターパートナーシップが欧州委員会に</a:t>
            </a:r>
            <a:r>
              <a:rPr lang="ja-JP" altLang="fr-FR" dirty="0"/>
              <a:t>選定され</a:t>
            </a:r>
            <a:r>
              <a:rPr lang="ja-JP" altLang="en-US" dirty="0"/>
              <a:t>、</a:t>
            </a:r>
            <a:r>
              <a:rPr lang="fr-FR" altLang="ja-JP" dirty="0"/>
              <a:t>15</a:t>
            </a:r>
            <a:r>
              <a:rPr lang="ja-JP" altLang="fr-FR" dirty="0"/>
              <a:t>の</a:t>
            </a:r>
            <a:r>
              <a:rPr lang="ja-JP" altLang="en-US" dirty="0"/>
              <a:t>パートナーシップが欧州委員会</a:t>
            </a:r>
            <a:r>
              <a:rPr lang="ja-JP" altLang="fr-FR" dirty="0"/>
              <a:t>から</a:t>
            </a:r>
            <a:r>
              <a:rPr lang="ja-JP" altLang="en-US" dirty="0"/>
              <a:t>補助金を得</a:t>
            </a:r>
            <a:r>
              <a:rPr lang="ja-JP" altLang="fr-FR" dirty="0"/>
              <a:t>て</a:t>
            </a:r>
            <a:r>
              <a:rPr lang="ja-JP" altLang="en-US" dirty="0"/>
              <a:t>おり、全体</a:t>
            </a:r>
            <a:r>
              <a:rPr lang="ja-JP" altLang="fr-FR" dirty="0"/>
              <a:t>では</a:t>
            </a:r>
            <a:r>
              <a:rPr lang="en-US" altLang="ja-JP" dirty="0"/>
              <a:t>25</a:t>
            </a:r>
            <a:r>
              <a:rPr lang="ja-JP" altLang="en-US" dirty="0"/>
              <a:t>の</a:t>
            </a:r>
            <a:r>
              <a:rPr lang="en-US" altLang="ja-JP" dirty="0"/>
              <a:t>ESCP</a:t>
            </a:r>
            <a:r>
              <a:rPr lang="en-GB" altLang="ja-JP" dirty="0"/>
              <a:t>-4i</a:t>
            </a:r>
            <a:r>
              <a:rPr lang="ja-JP" altLang="en-US" dirty="0"/>
              <a:t>パートナシップが存在</a:t>
            </a:r>
            <a:r>
              <a:rPr lang="ja-JP" altLang="fr-FR" dirty="0"/>
              <a:t>し</a:t>
            </a:r>
            <a:r>
              <a:rPr lang="ja-JP" altLang="en-US" dirty="0"/>
              <a:t>、クラスター</a:t>
            </a:r>
            <a:r>
              <a:rPr lang="en-US" altLang="ja-JP" dirty="0"/>
              <a:t>150</a:t>
            </a:r>
            <a:r>
              <a:rPr lang="ja-JP" altLang="en-US" dirty="0"/>
              <a:t>組織が参加</a:t>
            </a:r>
            <a:r>
              <a:rPr lang="ja-JP" altLang="fr-FR" dirty="0"/>
              <a:t>している</a:t>
            </a:r>
            <a:endParaRPr lang="en-GB" altLang="ja-JP" dirty="0"/>
          </a:p>
          <a:p>
            <a:pPr algn="just"/>
            <a:endParaRPr lang="en-GB" dirty="0"/>
          </a:p>
        </p:txBody>
      </p:sp>
      <p:sp>
        <p:nvSpPr>
          <p:cNvPr id="12" name="TextBox 11">
            <a:extLst>
              <a:ext uri="{FF2B5EF4-FFF2-40B4-BE49-F238E27FC236}">
                <a16:creationId xmlns:a16="http://schemas.microsoft.com/office/drawing/2014/main" id="{3C3E54EE-B3D2-423C-BD53-C8B79D4A375B}"/>
              </a:ext>
            </a:extLst>
          </p:cNvPr>
          <p:cNvSpPr txBox="1"/>
          <p:nvPr/>
        </p:nvSpPr>
        <p:spPr>
          <a:xfrm>
            <a:off x="258183" y="518464"/>
            <a:ext cx="13877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ja-JP" sz="1400" b="1" dirty="0">
                <a:solidFill>
                  <a:schemeClr val="bg1"/>
                </a:solidFill>
                <a:latin typeface="+mj-ea"/>
                <a:ea typeface="+mj-ea"/>
                <a:cs typeface="+mj-cs"/>
              </a:rPr>
              <a:t>ECCP</a:t>
            </a:r>
            <a:r>
              <a:rPr lang="ja-JP" altLang="en-US" sz="1400" b="1" dirty="0">
                <a:solidFill>
                  <a:schemeClr val="bg1"/>
                </a:solidFill>
                <a:latin typeface="+mj-ea"/>
                <a:ea typeface="+mj-ea"/>
                <a:cs typeface="+mj-cs"/>
              </a:rPr>
              <a:t>用語解説</a:t>
            </a:r>
            <a:endParaRPr lang="en-GB" sz="1400" b="1" dirty="0">
              <a:solidFill>
                <a:schemeClr val="bg1"/>
              </a:solidFill>
              <a:latin typeface="+mj-ea"/>
              <a:ea typeface="+mj-ea"/>
              <a:cs typeface="+mj-cs"/>
            </a:endParaRPr>
          </a:p>
        </p:txBody>
      </p:sp>
      <p:sp>
        <p:nvSpPr>
          <p:cNvPr id="3" name="TextBox 2">
            <a:extLst>
              <a:ext uri="{FF2B5EF4-FFF2-40B4-BE49-F238E27FC236}">
                <a16:creationId xmlns:a16="http://schemas.microsoft.com/office/drawing/2014/main" id="{D86D5314-D98D-4C0E-AC36-ECE4D3874E36}"/>
              </a:ext>
            </a:extLst>
          </p:cNvPr>
          <p:cNvSpPr txBox="1"/>
          <p:nvPr/>
        </p:nvSpPr>
        <p:spPr>
          <a:xfrm>
            <a:off x="3478448" y="1129425"/>
            <a:ext cx="5376115" cy="369332"/>
          </a:xfrm>
          <a:prstGeom prst="rect">
            <a:avLst/>
          </a:prstGeom>
          <a:noFill/>
        </p:spPr>
        <p:txBody>
          <a:bodyPr wrap="square" rtlCol="0">
            <a:spAutoFit/>
          </a:bodyPr>
          <a:lstStyle/>
          <a:p>
            <a:r>
              <a:rPr lang="en-GB" altLang="ja-JP" b="1" dirty="0">
                <a:latin typeface="+mj-ea"/>
              </a:rPr>
              <a:t>(</a:t>
            </a:r>
            <a:r>
              <a:rPr lang="ja-JP" altLang="en-US" b="1" dirty="0">
                <a:latin typeface="+mj-ea"/>
              </a:rPr>
              <a:t>欧州戦略的クラスターユニット</a:t>
            </a:r>
            <a:r>
              <a:rPr lang="en-GB" altLang="ja-JP" b="1" dirty="0">
                <a:latin typeface="+mj-ea"/>
              </a:rPr>
              <a:t> </a:t>
            </a:r>
            <a:r>
              <a:rPr lang="fr-BE" altLang="ja-JP" b="1" dirty="0">
                <a:latin typeface="+mj-ea"/>
              </a:rPr>
              <a:t>-</a:t>
            </a:r>
            <a:r>
              <a:rPr lang="en-GB" altLang="ja-JP" b="1" dirty="0">
                <a:latin typeface="+mj-ea"/>
              </a:rPr>
              <a:t> </a:t>
            </a:r>
            <a:r>
              <a:rPr lang="ja-JP" altLang="fr-FR" b="1" dirty="0">
                <a:latin typeface="+mj-ea"/>
              </a:rPr>
              <a:t>国際化に向けて</a:t>
            </a:r>
            <a:r>
              <a:rPr lang="en-GB" altLang="ja-JP" b="1" dirty="0">
                <a:latin typeface="+mj-ea"/>
              </a:rPr>
              <a:t>)</a:t>
            </a:r>
            <a:endParaRPr lang="en-GB" dirty="0"/>
          </a:p>
        </p:txBody>
      </p:sp>
    </p:spTree>
    <p:extLst>
      <p:ext uri="{BB962C8B-B14F-4D97-AF65-F5344CB8AC3E}">
        <p14:creationId xmlns:p14="http://schemas.microsoft.com/office/powerpoint/2010/main" val="97826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81082" y="1264969"/>
            <a:ext cx="7935652" cy="5361741"/>
          </a:xfrm>
          <a:prstGeom prst="rect">
            <a:avLst/>
          </a:prstGeom>
        </p:spPr>
      </p:pic>
      <p:sp>
        <p:nvSpPr>
          <p:cNvPr id="8" name="Title 1">
            <a:extLst>
              <a:ext uri="{FF2B5EF4-FFF2-40B4-BE49-F238E27FC236}">
                <a16:creationId xmlns:a16="http://schemas.microsoft.com/office/drawing/2014/main" id="{24833B87-CA19-4570-901B-D049B1DBBE05}"/>
              </a:ext>
            </a:extLst>
          </p:cNvPr>
          <p:cNvSpPr txBox="1">
            <a:spLocks/>
          </p:cNvSpPr>
          <p:nvPr/>
        </p:nvSpPr>
        <p:spPr>
          <a:xfrm>
            <a:off x="703402" y="387268"/>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800" b="1" dirty="0">
                <a:latin typeface="+mj-ea"/>
              </a:rPr>
              <a:t>ESCP-4i</a:t>
            </a:r>
            <a:endParaRPr lang="en-GB" sz="2800" dirty="0"/>
          </a:p>
        </p:txBody>
      </p:sp>
      <p:sp>
        <p:nvSpPr>
          <p:cNvPr id="2" name="Rectangle: Rounded Corners 1">
            <a:extLst>
              <a:ext uri="{FF2B5EF4-FFF2-40B4-BE49-F238E27FC236}">
                <a16:creationId xmlns:a16="http://schemas.microsoft.com/office/drawing/2014/main" id="{AA496BD5-E247-488A-BC39-1A2E42A50C4D}"/>
              </a:ext>
            </a:extLst>
          </p:cNvPr>
          <p:cNvSpPr/>
          <p:nvPr/>
        </p:nvSpPr>
        <p:spPr>
          <a:xfrm>
            <a:off x="524436" y="1264969"/>
            <a:ext cx="2514600" cy="1263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日本を</a:t>
            </a:r>
            <a:r>
              <a:rPr lang="ja-JP" altLang="fr-FR" sz="1600" b="1" dirty="0"/>
              <a:t>連携先</a:t>
            </a:r>
            <a:r>
              <a:rPr lang="ja-JP" altLang="en-US" sz="1600" b="1" dirty="0"/>
              <a:t>対象とする</a:t>
            </a:r>
            <a:r>
              <a:rPr lang="ja-JP" altLang="fr-FR" sz="1600" b="1" dirty="0"/>
              <a:t>参画</a:t>
            </a:r>
            <a:r>
              <a:rPr lang="ja-JP" altLang="en-US" sz="1600" b="1" dirty="0"/>
              <a:t>クラスター例</a:t>
            </a:r>
            <a:endParaRPr lang="en-GB" sz="1600" b="1" dirty="0"/>
          </a:p>
        </p:txBody>
      </p:sp>
      <p:sp>
        <p:nvSpPr>
          <p:cNvPr id="5" name="TextBox 4">
            <a:extLst>
              <a:ext uri="{FF2B5EF4-FFF2-40B4-BE49-F238E27FC236}">
                <a16:creationId xmlns:a16="http://schemas.microsoft.com/office/drawing/2014/main" id="{EB2679AE-637B-49C3-ACCD-577E8258EFCB}"/>
              </a:ext>
            </a:extLst>
          </p:cNvPr>
          <p:cNvSpPr txBox="1"/>
          <p:nvPr/>
        </p:nvSpPr>
        <p:spPr>
          <a:xfrm>
            <a:off x="344244" y="494379"/>
            <a:ext cx="13877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ja-JP" altLang="en-US" sz="1400" b="1" dirty="0">
                <a:solidFill>
                  <a:schemeClr val="bg1"/>
                </a:solidFill>
                <a:latin typeface="+mj-ea"/>
                <a:ea typeface="+mj-ea"/>
                <a:cs typeface="+mj-cs"/>
              </a:rPr>
              <a:t>補足</a:t>
            </a:r>
            <a:endParaRPr lang="en-GB" sz="1400" b="1" dirty="0">
              <a:solidFill>
                <a:schemeClr val="bg1"/>
              </a:solidFill>
              <a:latin typeface="+mj-ea"/>
              <a:ea typeface="+mj-ea"/>
              <a:cs typeface="+mj-cs"/>
            </a:endParaRPr>
          </a:p>
        </p:txBody>
      </p:sp>
    </p:spTree>
    <p:extLst>
      <p:ext uri="{BB962C8B-B14F-4D97-AF65-F5344CB8AC3E}">
        <p14:creationId xmlns:p14="http://schemas.microsoft.com/office/powerpoint/2010/main" val="194632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01" y="382228"/>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fr-BE" sz="2800" b="1" dirty="0" err="1">
                <a:latin typeface="+mj-ea"/>
              </a:rPr>
              <a:t>European</a:t>
            </a:r>
            <a:r>
              <a:rPr lang="fr-BE" sz="2800" b="1" dirty="0">
                <a:latin typeface="+mj-ea"/>
              </a:rPr>
              <a:t> Cluster Excellence Initiative </a:t>
            </a:r>
            <a:endParaRPr lang="en-GB" sz="2800" b="1" dirty="0">
              <a:latin typeface="+mj-ea"/>
            </a:endParaRPr>
          </a:p>
        </p:txBody>
      </p:sp>
      <p:sp>
        <p:nvSpPr>
          <p:cNvPr id="3" name="Content Placeholder 2"/>
          <p:cNvSpPr>
            <a:spLocks noGrp="1"/>
          </p:cNvSpPr>
          <p:nvPr>
            <p:ph idx="1"/>
          </p:nvPr>
        </p:nvSpPr>
        <p:spPr>
          <a:xfrm>
            <a:off x="838200" y="1613647"/>
            <a:ext cx="10515600" cy="4563316"/>
          </a:xfrm>
        </p:spPr>
        <p:txBody>
          <a:bodyPr>
            <a:normAutofit/>
          </a:bodyPr>
          <a:lstStyle/>
          <a:p>
            <a:pPr marL="0" indent="0">
              <a:buNone/>
            </a:pPr>
            <a:r>
              <a:rPr lang="ja-JP" altLang="en-US" dirty="0"/>
              <a:t>クラスターのパフォーマンスを計る評価制度</a:t>
            </a:r>
            <a:endParaRPr lang="en-GB" dirty="0"/>
          </a:p>
          <a:p>
            <a:pPr marL="0" indent="0">
              <a:buNone/>
            </a:pPr>
            <a:r>
              <a:rPr lang="en-GB" sz="2400" dirty="0"/>
              <a:t>European Secretariat for Cluster Analysis and Regional Development</a:t>
            </a:r>
            <a:r>
              <a:rPr lang="fr-BE" sz="2400" dirty="0"/>
              <a:t>(ESCARD)</a:t>
            </a:r>
            <a:r>
              <a:rPr lang="ja-JP" altLang="en-US" sz="2400" dirty="0"/>
              <a:t>の査定の結果によってクラスターが金、銀、銅</a:t>
            </a:r>
            <a:r>
              <a:rPr lang="ja-JP" altLang="fr-FR" sz="2400" dirty="0"/>
              <a:t>に格付けされる。</a:t>
            </a:r>
            <a:br>
              <a:rPr lang="en-US" altLang="ja-JP" sz="2400" dirty="0"/>
            </a:br>
            <a:r>
              <a:rPr lang="en-GB" sz="2400" dirty="0">
                <a:hlinkClick r:id="rId2"/>
              </a:rPr>
              <a:t>https://www.cluster-analysis.org/</a:t>
            </a:r>
            <a:r>
              <a:rPr lang="en-GB" sz="2400" dirty="0"/>
              <a:t> </a:t>
            </a:r>
          </a:p>
          <a:p>
            <a:pPr marL="0" indent="0">
              <a:buNone/>
            </a:pPr>
            <a:br>
              <a:rPr lang="en-US" sz="2400" dirty="0"/>
            </a:br>
            <a:r>
              <a:rPr lang="ja-JP" altLang="fr-FR" sz="2400" b="1" dirty="0"/>
              <a:t>格付け</a:t>
            </a:r>
            <a:r>
              <a:rPr lang="ja-JP" altLang="en-US" sz="2400" b="1" dirty="0"/>
              <a:t>基準</a:t>
            </a:r>
            <a:endParaRPr lang="en-US" sz="2400" b="1" dirty="0"/>
          </a:p>
          <a:p>
            <a:pPr>
              <a:buFont typeface="Wingdings" panose="05000000000000000000" pitchFamily="2" charset="2"/>
              <a:buChar char="q"/>
            </a:pPr>
            <a:r>
              <a:rPr lang="ja-JP" altLang="en-US" sz="2400" dirty="0"/>
              <a:t>「金」＝</a:t>
            </a:r>
            <a:r>
              <a:rPr lang="ja-JP" altLang="en-US" sz="2200" spc="-150" dirty="0"/>
              <a:t>マネージメント最優秀。今後も組織構造、業務向上</a:t>
            </a:r>
            <a:r>
              <a:rPr lang="ja-JP" altLang="fr-FR" sz="2200" spc="-150" dirty="0"/>
              <a:t>の継続</a:t>
            </a:r>
            <a:r>
              <a:rPr lang="ja-JP" altLang="en-US" sz="2200" spc="-150" dirty="0"/>
              <a:t>が期待される</a:t>
            </a:r>
            <a:endParaRPr lang="en-US" altLang="ja-JP" sz="2200" spc="-150" dirty="0"/>
          </a:p>
          <a:p>
            <a:pPr>
              <a:buFont typeface="Wingdings" panose="05000000000000000000" pitchFamily="2" charset="2"/>
              <a:buChar char="q"/>
            </a:pPr>
            <a:r>
              <a:rPr lang="ja-JP" altLang="en-US" sz="2400" dirty="0"/>
              <a:t>「銀」＝</a:t>
            </a:r>
            <a:r>
              <a:rPr lang="ja-JP" altLang="en-US" sz="2400" spc="-150" dirty="0"/>
              <a:t>「銅」ラベルを得た後、改善のプロセスが成功的に実施されたことを表す</a:t>
            </a:r>
            <a:endParaRPr lang="en-US" altLang="ja-JP" sz="2400" spc="-150" dirty="0"/>
          </a:p>
          <a:p>
            <a:pPr>
              <a:buFont typeface="Wingdings" panose="05000000000000000000" pitchFamily="2" charset="2"/>
              <a:buChar char="q"/>
            </a:pPr>
            <a:r>
              <a:rPr lang="ja-JP" altLang="en-US" sz="2400" dirty="0"/>
              <a:t>「銅」＝</a:t>
            </a:r>
            <a:r>
              <a:rPr lang="ja-JP" altLang="fr-FR" sz="2400" dirty="0"/>
              <a:t>優良クラスターになる可能性</a:t>
            </a:r>
            <a:r>
              <a:rPr lang="ja-JP" altLang="en-US" sz="2400" dirty="0"/>
              <a:t>が</a:t>
            </a:r>
            <a:r>
              <a:rPr lang="ja-JP" altLang="fr-FR" sz="2400" dirty="0"/>
              <a:t>認められ</a:t>
            </a:r>
            <a:r>
              <a:rPr lang="ja-JP" altLang="en-US" sz="2400" dirty="0"/>
              <a:t>る</a:t>
            </a:r>
            <a:br>
              <a:rPr lang="en-US" altLang="ja-JP" sz="2400" dirty="0"/>
            </a:br>
            <a:endParaRPr lang="en-GB" sz="2400" dirty="0"/>
          </a:p>
        </p:txBody>
      </p:sp>
      <p:sp>
        <p:nvSpPr>
          <p:cNvPr id="5" name="TextBox 4">
            <a:extLst>
              <a:ext uri="{FF2B5EF4-FFF2-40B4-BE49-F238E27FC236}">
                <a16:creationId xmlns:a16="http://schemas.microsoft.com/office/drawing/2014/main" id="{0266E34E-63B1-40E9-868C-E2250B1DB50E}"/>
              </a:ext>
            </a:extLst>
          </p:cNvPr>
          <p:cNvSpPr txBox="1"/>
          <p:nvPr/>
        </p:nvSpPr>
        <p:spPr>
          <a:xfrm>
            <a:off x="277008" y="489339"/>
            <a:ext cx="13877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ja-JP" sz="1400" b="1" dirty="0">
                <a:solidFill>
                  <a:schemeClr val="bg1"/>
                </a:solidFill>
                <a:latin typeface="+mj-ea"/>
                <a:ea typeface="+mj-ea"/>
                <a:cs typeface="+mj-cs"/>
              </a:rPr>
              <a:t>ECCP</a:t>
            </a:r>
            <a:r>
              <a:rPr lang="ja-JP" altLang="en-US" sz="1400" b="1" dirty="0">
                <a:solidFill>
                  <a:schemeClr val="bg1"/>
                </a:solidFill>
                <a:latin typeface="+mj-ea"/>
                <a:ea typeface="+mj-ea"/>
                <a:cs typeface="+mj-cs"/>
              </a:rPr>
              <a:t>用語解説</a:t>
            </a:r>
            <a:endParaRPr lang="en-GB" sz="1400" b="1" dirty="0">
              <a:solidFill>
                <a:schemeClr val="bg1"/>
              </a:solidFill>
              <a:latin typeface="+mj-ea"/>
              <a:ea typeface="+mj-ea"/>
              <a:cs typeface="+mj-cs"/>
            </a:endParaRPr>
          </a:p>
        </p:txBody>
      </p:sp>
      <p:sp>
        <p:nvSpPr>
          <p:cNvPr id="4" name="TextBox 3">
            <a:extLst>
              <a:ext uri="{FF2B5EF4-FFF2-40B4-BE49-F238E27FC236}">
                <a16:creationId xmlns:a16="http://schemas.microsoft.com/office/drawing/2014/main" id="{12FB4131-D603-4C7A-923B-F7C4B1890C2C}"/>
              </a:ext>
            </a:extLst>
          </p:cNvPr>
          <p:cNvSpPr txBox="1"/>
          <p:nvPr/>
        </p:nvSpPr>
        <p:spPr>
          <a:xfrm>
            <a:off x="3672705" y="904228"/>
            <a:ext cx="5163671" cy="369332"/>
          </a:xfrm>
          <a:prstGeom prst="rect">
            <a:avLst/>
          </a:prstGeom>
          <a:noFill/>
        </p:spPr>
        <p:txBody>
          <a:bodyPr wrap="square" rtlCol="0">
            <a:spAutoFit/>
          </a:bodyPr>
          <a:lstStyle/>
          <a:p>
            <a:r>
              <a:rPr lang="ja-JP" altLang="en-US" b="1" dirty="0">
                <a:latin typeface="+mj-ea"/>
              </a:rPr>
              <a:t>欧州クラスター</a:t>
            </a:r>
            <a:r>
              <a:rPr lang="ja-JP" altLang="fr-FR" b="1" dirty="0">
                <a:latin typeface="+mj-ea"/>
              </a:rPr>
              <a:t>エクセレンス</a:t>
            </a:r>
            <a:r>
              <a:rPr lang="ja-JP" altLang="en-US" b="1" dirty="0">
                <a:latin typeface="+mj-ea"/>
              </a:rPr>
              <a:t>イニシアティブ</a:t>
            </a:r>
            <a:endParaRPr lang="en-GB" dirty="0"/>
          </a:p>
        </p:txBody>
      </p:sp>
    </p:spTree>
    <p:extLst>
      <p:ext uri="{BB962C8B-B14F-4D97-AF65-F5344CB8AC3E}">
        <p14:creationId xmlns:p14="http://schemas.microsoft.com/office/powerpoint/2010/main" val="8289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0" y="404726"/>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altLang="ja-JP" sz="2800" b="1" dirty="0">
                <a:latin typeface="+mn-ea"/>
              </a:rPr>
              <a:t>Smart </a:t>
            </a:r>
            <a:r>
              <a:rPr lang="en-US" altLang="ja-JP" sz="2800" b="1" dirty="0" err="1">
                <a:latin typeface="+mn-ea"/>
              </a:rPr>
              <a:t>Specialisation</a:t>
            </a:r>
            <a:r>
              <a:rPr lang="en-US" altLang="ja-JP" sz="2800" b="1" dirty="0">
                <a:latin typeface="+mn-ea"/>
              </a:rPr>
              <a:t> Strategy/S3</a:t>
            </a:r>
            <a:r>
              <a:rPr lang="fr-BE" altLang="ja-JP" sz="2800" b="1" dirty="0">
                <a:latin typeface="+mn-ea"/>
              </a:rPr>
              <a:t> </a:t>
            </a:r>
            <a:r>
              <a:rPr lang="en-US" altLang="ja-JP" sz="2800" b="1" dirty="0">
                <a:latin typeface="+mn-ea"/>
              </a:rPr>
              <a:t>EU Priority Area</a:t>
            </a:r>
            <a:endParaRPr lang="en-GB" sz="2800" b="1" dirty="0">
              <a:latin typeface="+mn-ea"/>
            </a:endParaRPr>
          </a:p>
        </p:txBody>
      </p:sp>
      <p:sp>
        <p:nvSpPr>
          <p:cNvPr id="3" name="Content Placeholder 2"/>
          <p:cNvSpPr>
            <a:spLocks noGrp="1"/>
          </p:cNvSpPr>
          <p:nvPr>
            <p:ph idx="1"/>
          </p:nvPr>
        </p:nvSpPr>
        <p:spPr/>
        <p:txBody>
          <a:bodyPr>
            <a:normAutofit/>
          </a:bodyPr>
          <a:lstStyle/>
          <a:p>
            <a:pPr marL="0" indent="0">
              <a:buNone/>
            </a:pPr>
            <a:r>
              <a:rPr lang="ja-JP" altLang="en-US" dirty="0"/>
              <a:t>スマート特化戦略とは各地域内で比較優位を展開することによって欧州の成長</a:t>
            </a:r>
            <a:r>
              <a:rPr lang="ja-JP" altLang="fr-FR" dirty="0"/>
              <a:t>及び</a:t>
            </a:r>
            <a:r>
              <a:rPr lang="ja-JP" altLang="en-US" dirty="0"/>
              <a:t>雇用を促す革新的戦略である。パートナーシップで現地の当局、アカデミア、民間、地域社会を集約し、</a:t>
            </a:r>
            <a:r>
              <a:rPr lang="en-US" altLang="ja-JP" dirty="0"/>
              <a:t>EU</a:t>
            </a:r>
            <a:r>
              <a:rPr lang="ja-JP" altLang="en-US" dirty="0"/>
              <a:t>の援助で長期成長の戦略を実施する。</a:t>
            </a:r>
            <a:endParaRPr lang="en-US" altLang="ja-JP" dirty="0"/>
          </a:p>
          <a:p>
            <a:pPr marL="0" indent="0">
              <a:buNone/>
            </a:pPr>
            <a:endParaRPr lang="en-US" dirty="0"/>
          </a:p>
          <a:p>
            <a:pPr marL="0" indent="0">
              <a:buNone/>
            </a:pPr>
            <a:r>
              <a:rPr lang="en-US" altLang="ja-JP" dirty="0"/>
              <a:t>S3</a:t>
            </a:r>
            <a:r>
              <a:rPr lang="fr-BE" altLang="ja-JP" dirty="0"/>
              <a:t> EU </a:t>
            </a:r>
            <a:r>
              <a:rPr lang="ja-JP" altLang="fr-FR" dirty="0"/>
              <a:t>においての</a:t>
            </a:r>
            <a:r>
              <a:rPr lang="ja-JP" altLang="en-US" dirty="0"/>
              <a:t>重点分野とは</a:t>
            </a:r>
            <a:r>
              <a:rPr lang="ja-JP" altLang="fr-FR" dirty="0"/>
              <a:t>、</a:t>
            </a:r>
            <a:r>
              <a:rPr lang="ja-JP" altLang="en-US" dirty="0"/>
              <a:t>欧州の</a:t>
            </a:r>
            <a:r>
              <a:rPr lang="ja-JP" altLang="fr-FR" dirty="0"/>
              <a:t>各</a:t>
            </a:r>
            <a:r>
              <a:rPr lang="ja-JP" altLang="en-US" dirty="0"/>
              <a:t>地域で比較的優位性がある、スマート特化戦略で</a:t>
            </a:r>
            <a:r>
              <a:rPr lang="ja-JP" altLang="fr-FR" dirty="0"/>
              <a:t>優遇</a:t>
            </a:r>
            <a:r>
              <a:rPr lang="ja-JP" altLang="en-US" dirty="0"/>
              <a:t>されている分野である。</a:t>
            </a:r>
            <a:endParaRPr lang="en-US" altLang="ja-JP" dirty="0"/>
          </a:p>
          <a:p>
            <a:pPr marL="0" indent="0">
              <a:buNone/>
            </a:pPr>
            <a:r>
              <a:rPr lang="ja-JP" altLang="en-US" dirty="0"/>
              <a:t>例</a:t>
            </a:r>
            <a:r>
              <a:rPr lang="fr-BE" altLang="ja-JP" dirty="0"/>
              <a:t>: </a:t>
            </a:r>
            <a:r>
              <a:rPr lang="ja-JP" altLang="en-US" dirty="0"/>
              <a:t>生物工学分野、電力分配分野、ライフサイエンス活動分野、</a:t>
            </a:r>
            <a:r>
              <a:rPr lang="ja-JP" altLang="fr-FR" dirty="0"/>
              <a:t>等</a:t>
            </a:r>
            <a:endParaRPr lang="en-US" dirty="0"/>
          </a:p>
          <a:p>
            <a:pPr marL="0" indent="0">
              <a:buNone/>
            </a:pPr>
            <a:endParaRPr lang="en-GB" dirty="0"/>
          </a:p>
        </p:txBody>
      </p:sp>
      <p:sp>
        <p:nvSpPr>
          <p:cNvPr id="6" name="TextBox 5">
            <a:extLst>
              <a:ext uri="{FF2B5EF4-FFF2-40B4-BE49-F238E27FC236}">
                <a16:creationId xmlns:a16="http://schemas.microsoft.com/office/drawing/2014/main" id="{E6EEE28A-EFF5-4AA2-A9E5-145739D2EB52}"/>
              </a:ext>
            </a:extLst>
          </p:cNvPr>
          <p:cNvSpPr txBox="1"/>
          <p:nvPr/>
        </p:nvSpPr>
        <p:spPr>
          <a:xfrm>
            <a:off x="290456" y="442562"/>
            <a:ext cx="13877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ja-JP" sz="1400" b="1" dirty="0">
                <a:solidFill>
                  <a:schemeClr val="bg1"/>
                </a:solidFill>
                <a:latin typeface="+mj-ea"/>
                <a:ea typeface="+mj-ea"/>
                <a:cs typeface="+mj-cs"/>
              </a:rPr>
              <a:t>ECCP</a:t>
            </a:r>
            <a:r>
              <a:rPr lang="ja-JP" altLang="en-US" sz="1400" b="1" dirty="0">
                <a:solidFill>
                  <a:schemeClr val="bg1"/>
                </a:solidFill>
                <a:latin typeface="+mj-ea"/>
                <a:ea typeface="+mj-ea"/>
                <a:cs typeface="+mj-cs"/>
              </a:rPr>
              <a:t>用語解説</a:t>
            </a:r>
            <a:endParaRPr lang="en-GB" sz="1400" b="1" dirty="0">
              <a:solidFill>
                <a:schemeClr val="bg1"/>
              </a:solidFill>
              <a:latin typeface="+mj-ea"/>
              <a:ea typeface="+mj-ea"/>
              <a:cs typeface="+mj-cs"/>
            </a:endParaRPr>
          </a:p>
        </p:txBody>
      </p:sp>
      <p:sp>
        <p:nvSpPr>
          <p:cNvPr id="4" name="TextBox 3">
            <a:extLst>
              <a:ext uri="{FF2B5EF4-FFF2-40B4-BE49-F238E27FC236}">
                <a16:creationId xmlns:a16="http://schemas.microsoft.com/office/drawing/2014/main" id="{489279DA-E97C-4B8F-B7B4-A6BD47E06CCF}"/>
              </a:ext>
            </a:extLst>
          </p:cNvPr>
          <p:cNvSpPr txBox="1"/>
          <p:nvPr/>
        </p:nvSpPr>
        <p:spPr>
          <a:xfrm>
            <a:off x="2841229" y="972206"/>
            <a:ext cx="6898341" cy="646331"/>
          </a:xfrm>
          <a:prstGeom prst="rect">
            <a:avLst/>
          </a:prstGeom>
          <a:noFill/>
        </p:spPr>
        <p:txBody>
          <a:bodyPr wrap="square" rtlCol="0">
            <a:spAutoFit/>
          </a:bodyPr>
          <a:lstStyle/>
          <a:p>
            <a:pPr algn="ctr"/>
            <a:r>
              <a:rPr lang="ja-JP" altLang="en-US" b="1" dirty="0">
                <a:latin typeface="+mj-ea"/>
              </a:rPr>
              <a:t>スマート特化戦略</a:t>
            </a:r>
            <a:r>
              <a:rPr lang="en-GB" altLang="ja-JP" b="1" dirty="0">
                <a:latin typeface="+mj-ea"/>
              </a:rPr>
              <a:t>/</a:t>
            </a:r>
            <a:r>
              <a:rPr lang="fr-BE" altLang="ja-JP" b="1" dirty="0">
                <a:latin typeface="+mj-ea"/>
              </a:rPr>
              <a:t> S3 EU</a:t>
            </a:r>
            <a:r>
              <a:rPr lang="ja-JP" altLang="en-US" b="1" dirty="0">
                <a:latin typeface="+mj-ea"/>
              </a:rPr>
              <a:t>優先領域</a:t>
            </a:r>
            <a:endParaRPr lang="en-GB" b="1" dirty="0">
              <a:latin typeface="+mj-ea"/>
            </a:endParaRPr>
          </a:p>
          <a:p>
            <a:pPr algn="ctr"/>
            <a:endParaRPr lang="en-GB" dirty="0"/>
          </a:p>
        </p:txBody>
      </p:sp>
    </p:spTree>
    <p:extLst>
      <p:ext uri="{BB962C8B-B14F-4D97-AF65-F5344CB8AC3E}">
        <p14:creationId xmlns:p14="http://schemas.microsoft.com/office/powerpoint/2010/main" val="337820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929" y="1013967"/>
            <a:ext cx="7584141" cy="645822"/>
          </a:xfrm>
        </p:spPr>
        <p:txBody>
          <a:bodyPr>
            <a:normAutofit/>
          </a:bodyPr>
          <a:lstStyle/>
          <a:p>
            <a:pPr algn="ctr"/>
            <a:r>
              <a:rPr lang="ja-JP" altLang="en-US" sz="2800" b="1" dirty="0">
                <a:latin typeface="+mj-ea"/>
              </a:rPr>
              <a:t>世界の</a:t>
            </a:r>
            <a:r>
              <a:rPr lang="en-US" altLang="ja-JP" sz="2800" b="1" dirty="0">
                <a:latin typeface="+mj-ea"/>
              </a:rPr>
              <a:t>ECCP</a:t>
            </a:r>
            <a:r>
              <a:rPr lang="ja-JP" altLang="fr-FR" sz="2800" b="1" dirty="0">
                <a:latin typeface="+mj-ea"/>
              </a:rPr>
              <a:t>参加</a:t>
            </a:r>
            <a:r>
              <a:rPr lang="ja-JP" altLang="en-US" sz="2800" b="1" dirty="0">
                <a:latin typeface="+mj-ea"/>
              </a:rPr>
              <a:t>クラスターをマップに</a:t>
            </a:r>
            <a:r>
              <a:rPr lang="ja-JP" altLang="fr-FR" sz="2800" b="1" dirty="0">
                <a:latin typeface="+mj-ea"/>
              </a:rPr>
              <a:t>反映</a:t>
            </a:r>
            <a:endParaRPr lang="en-GB" sz="2800" b="1" dirty="0">
              <a:latin typeface="+mj-ea"/>
            </a:endParaRPr>
          </a:p>
        </p:txBody>
      </p:sp>
      <p:pic>
        <p:nvPicPr>
          <p:cNvPr id="4" name="Content Placeholder 3"/>
          <p:cNvPicPr>
            <a:picLocks noGrp="1" noChangeAspect="1"/>
          </p:cNvPicPr>
          <p:nvPr>
            <p:ph idx="1"/>
          </p:nvPr>
        </p:nvPicPr>
        <p:blipFill>
          <a:blip r:embed="rId2"/>
          <a:stretch>
            <a:fillRect/>
          </a:stretch>
        </p:blipFill>
        <p:spPr>
          <a:xfrm>
            <a:off x="838200" y="1858697"/>
            <a:ext cx="4962525"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ChangeAspect="1"/>
          </p:cNvPicPr>
          <p:nvPr/>
        </p:nvPicPr>
        <p:blipFill>
          <a:blip r:embed="rId3"/>
          <a:stretch>
            <a:fillRect/>
          </a:stretch>
        </p:blipFill>
        <p:spPr>
          <a:xfrm>
            <a:off x="6593541" y="1868491"/>
            <a:ext cx="5084885"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38200" y="5382368"/>
            <a:ext cx="5027423" cy="923330"/>
          </a:xfrm>
          <a:prstGeom prst="rect">
            <a:avLst/>
          </a:prstGeom>
          <a:noFill/>
        </p:spPr>
        <p:txBody>
          <a:bodyPr wrap="square" rtlCol="0">
            <a:spAutoFit/>
          </a:bodyPr>
          <a:lstStyle/>
          <a:p>
            <a:pPr marL="285750" indent="-285750">
              <a:buFont typeface="Arial" panose="020B0604020202020204" pitchFamily="34" charset="0"/>
              <a:buChar char="•"/>
            </a:pPr>
            <a:r>
              <a:rPr lang="ja-JP" altLang="fr-FR" dirty="0"/>
              <a:t>欧州域以外でも</a:t>
            </a:r>
            <a:r>
              <a:rPr lang="ja-JP" altLang="en-US" dirty="0"/>
              <a:t>登録促進活動を展開。</a:t>
            </a:r>
            <a:r>
              <a:rPr lang="ja-JP" altLang="fr-FR" dirty="0"/>
              <a:t>現在のところ、</a:t>
            </a:r>
            <a:r>
              <a:rPr lang="ja-JP" altLang="en-US" dirty="0"/>
              <a:t>台湾を筆頭に東アジア</a:t>
            </a:r>
            <a:r>
              <a:rPr lang="ja-JP" altLang="fr-FR" dirty="0"/>
              <a:t>の</a:t>
            </a:r>
            <a:r>
              <a:rPr lang="ja-JP" altLang="en-US" dirty="0"/>
              <a:t>クラスターは</a:t>
            </a:r>
            <a:r>
              <a:rPr lang="en-US" altLang="ja-JP" dirty="0"/>
              <a:t>11</a:t>
            </a:r>
            <a:r>
              <a:rPr lang="ja-JP" altLang="fr-FR" dirty="0"/>
              <a:t>ヶ所の登録され</a:t>
            </a:r>
            <a:r>
              <a:rPr lang="ja-JP" altLang="en-US" dirty="0"/>
              <a:t>いる</a:t>
            </a:r>
            <a:endParaRPr lang="en-GB" dirty="0"/>
          </a:p>
        </p:txBody>
      </p:sp>
      <p:sp>
        <p:nvSpPr>
          <p:cNvPr id="8" name="TextBox 7"/>
          <p:cNvSpPr txBox="1"/>
          <p:nvPr/>
        </p:nvSpPr>
        <p:spPr>
          <a:xfrm>
            <a:off x="6593541" y="5382368"/>
            <a:ext cx="4962525" cy="923330"/>
          </a:xfrm>
          <a:prstGeom prst="rect">
            <a:avLst/>
          </a:prstGeom>
          <a:noFill/>
        </p:spPr>
        <p:txBody>
          <a:bodyPr wrap="square" rtlCol="0">
            <a:spAutoFit/>
          </a:bodyPr>
          <a:lstStyle/>
          <a:p>
            <a:pPr marL="285750" indent="-285750">
              <a:buFont typeface="Arial" panose="020B0604020202020204" pitchFamily="34" charset="0"/>
              <a:buChar char="•"/>
            </a:pPr>
            <a:r>
              <a:rPr lang="ja-JP" altLang="fr-FR" dirty="0"/>
              <a:t>日本へのプロモーションは</a:t>
            </a:r>
            <a:r>
              <a:rPr lang="fr-FR" altLang="ja-JP" dirty="0"/>
              <a:t>2018</a:t>
            </a:r>
            <a:r>
              <a:rPr lang="ja-JP" altLang="fr-FR" dirty="0"/>
              <a:t>年より開始。</a:t>
            </a:r>
            <a:br>
              <a:rPr lang="fr-FR" altLang="ja-JP" dirty="0"/>
            </a:br>
            <a:r>
              <a:rPr lang="ja-JP" altLang="en-US" dirty="0"/>
              <a:t>日本からの登録</a:t>
            </a:r>
            <a:r>
              <a:rPr lang="fr-BE" altLang="ja-JP" dirty="0"/>
              <a:t>: </a:t>
            </a:r>
            <a:r>
              <a:rPr lang="en-GB" b="1" dirty="0"/>
              <a:t>Japan Cosmetic </a:t>
            </a:r>
            <a:r>
              <a:rPr lang="en-GB" b="1" dirty="0" err="1"/>
              <a:t>Center</a:t>
            </a:r>
            <a:r>
              <a:rPr lang="fr-BE" altLang="ja-JP" dirty="0"/>
              <a:t>(201</a:t>
            </a:r>
            <a:r>
              <a:rPr lang="en-US" altLang="ja-JP" dirty="0"/>
              <a:t>9</a:t>
            </a:r>
            <a:r>
              <a:rPr lang="ja-JP" altLang="fr-FR" dirty="0"/>
              <a:t>年</a:t>
            </a:r>
            <a:r>
              <a:rPr lang="en-US" altLang="ja-JP" dirty="0"/>
              <a:t>2</a:t>
            </a:r>
            <a:r>
              <a:rPr lang="ja-JP" altLang="fr-FR" dirty="0"/>
              <a:t>月</a:t>
            </a:r>
            <a:r>
              <a:rPr lang="ja-JP" altLang="en-US" dirty="0"/>
              <a:t>時点</a:t>
            </a:r>
            <a:r>
              <a:rPr lang="fr-BE" altLang="ja-JP" dirty="0"/>
              <a:t>)</a:t>
            </a:r>
            <a:endParaRPr lang="en-GB" dirty="0"/>
          </a:p>
        </p:txBody>
      </p:sp>
      <p:sp>
        <p:nvSpPr>
          <p:cNvPr id="9" name="Title 1">
            <a:extLst>
              <a:ext uri="{FF2B5EF4-FFF2-40B4-BE49-F238E27FC236}">
                <a16:creationId xmlns:a16="http://schemas.microsoft.com/office/drawing/2014/main" id="{002CEBC9-82F1-462B-BA83-B599E32D5978}"/>
              </a:ext>
            </a:extLst>
          </p:cNvPr>
          <p:cNvSpPr txBox="1">
            <a:spLocks/>
          </p:cNvSpPr>
          <p:nvPr/>
        </p:nvSpPr>
        <p:spPr>
          <a:xfrm>
            <a:off x="741215" y="390871"/>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fr-FR" sz="2800" b="1" dirty="0">
                <a:latin typeface="+mj-ea"/>
              </a:rPr>
              <a:t>欧州域外での例</a:t>
            </a:r>
            <a:r>
              <a:rPr lang="fr-BE" altLang="ja-JP" sz="2800" b="1" dirty="0">
                <a:latin typeface="+mj-ea"/>
              </a:rPr>
              <a:t>:</a:t>
            </a:r>
            <a:endParaRPr lang="en-GB" sz="2800" b="1" dirty="0">
              <a:latin typeface="+mn-ea"/>
            </a:endParaRPr>
          </a:p>
        </p:txBody>
      </p:sp>
      <p:sp>
        <p:nvSpPr>
          <p:cNvPr id="10" name="TextBox 9">
            <a:extLst>
              <a:ext uri="{FF2B5EF4-FFF2-40B4-BE49-F238E27FC236}">
                <a16:creationId xmlns:a16="http://schemas.microsoft.com/office/drawing/2014/main" id="{D520644D-D670-481D-B6FC-5925FDC129CE}"/>
              </a:ext>
            </a:extLst>
          </p:cNvPr>
          <p:cNvSpPr txBox="1"/>
          <p:nvPr/>
        </p:nvSpPr>
        <p:spPr>
          <a:xfrm>
            <a:off x="258183" y="408401"/>
            <a:ext cx="138773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ja-JP" altLang="en-US" sz="1400" b="1" dirty="0">
                <a:solidFill>
                  <a:schemeClr val="bg1"/>
                </a:solidFill>
                <a:latin typeface="+mj-ea"/>
                <a:ea typeface="+mj-ea"/>
                <a:cs typeface="+mj-cs"/>
              </a:rPr>
              <a:t>補足</a:t>
            </a:r>
            <a:endParaRPr lang="en-GB" sz="1400" b="1" dirty="0">
              <a:solidFill>
                <a:schemeClr val="bg1"/>
              </a:solidFill>
              <a:latin typeface="+mj-ea"/>
              <a:ea typeface="+mj-ea"/>
              <a:cs typeface="+mj-cs"/>
            </a:endParaRPr>
          </a:p>
        </p:txBody>
      </p:sp>
    </p:spTree>
    <p:extLst>
      <p:ext uri="{BB962C8B-B14F-4D97-AF65-F5344CB8AC3E}">
        <p14:creationId xmlns:p14="http://schemas.microsoft.com/office/powerpoint/2010/main" val="157078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369" y="335451"/>
            <a:ext cx="10515600" cy="5856923"/>
          </a:xfrm>
        </p:spPr>
        <p:txBody>
          <a:bodyPr/>
          <a:lstStyle/>
          <a:p>
            <a:pPr marL="0" indent="0">
              <a:buNone/>
            </a:pPr>
            <a:r>
              <a:rPr lang="ja-JP" altLang="fr-FR" dirty="0"/>
              <a:t>担</a:t>
            </a:r>
            <a:endParaRPr lang="en-GB" dirty="0"/>
          </a:p>
        </p:txBody>
      </p:sp>
      <p:pic>
        <p:nvPicPr>
          <p:cNvPr id="4" name="Picture 3"/>
          <p:cNvPicPr>
            <a:picLocks noChangeAspect="1"/>
          </p:cNvPicPr>
          <p:nvPr/>
        </p:nvPicPr>
        <p:blipFill>
          <a:blip r:embed="rId2"/>
          <a:stretch>
            <a:fillRect/>
          </a:stretch>
        </p:blipFill>
        <p:spPr>
          <a:xfrm>
            <a:off x="540535" y="1474075"/>
            <a:ext cx="5326005" cy="3899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213809" y="1833497"/>
            <a:ext cx="1999488" cy="369332"/>
          </a:xfrm>
          <a:prstGeom prst="rect">
            <a:avLst/>
          </a:prstGeom>
          <a:noFill/>
        </p:spPr>
        <p:txBody>
          <a:bodyPr wrap="square" rtlCol="0">
            <a:spAutoFit/>
          </a:bodyPr>
          <a:lstStyle/>
          <a:p>
            <a:r>
              <a:rPr lang="ja-JP" altLang="en-US" dirty="0"/>
              <a:t>ユーザー名</a:t>
            </a:r>
            <a:endParaRPr lang="en-GB" dirty="0"/>
          </a:p>
        </p:txBody>
      </p:sp>
      <p:cxnSp>
        <p:nvCxnSpPr>
          <p:cNvPr id="18" name="Straight Arrow Connector 17"/>
          <p:cNvCxnSpPr/>
          <p:nvPr/>
        </p:nvCxnSpPr>
        <p:spPr>
          <a:xfrm flipV="1">
            <a:off x="1783080" y="2018163"/>
            <a:ext cx="2430729" cy="295269"/>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1719072" y="2837268"/>
            <a:ext cx="2494737" cy="116244"/>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1783080" y="3672806"/>
            <a:ext cx="2430729"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4270933" y="2652602"/>
            <a:ext cx="1885239" cy="369332"/>
          </a:xfrm>
          <a:prstGeom prst="rect">
            <a:avLst/>
          </a:prstGeom>
          <a:noFill/>
        </p:spPr>
        <p:txBody>
          <a:bodyPr wrap="square" rtlCol="0">
            <a:spAutoFit/>
          </a:bodyPr>
          <a:lstStyle/>
          <a:p>
            <a:r>
              <a:rPr lang="ja-JP" altLang="en-US" dirty="0"/>
              <a:t>メールアドレス</a:t>
            </a:r>
            <a:endParaRPr lang="en-GB" dirty="0"/>
          </a:p>
        </p:txBody>
      </p:sp>
      <p:sp>
        <p:nvSpPr>
          <p:cNvPr id="24" name="TextBox 23"/>
          <p:cNvSpPr txBox="1"/>
          <p:nvPr/>
        </p:nvSpPr>
        <p:spPr>
          <a:xfrm>
            <a:off x="4213809" y="3429776"/>
            <a:ext cx="1942363" cy="646331"/>
          </a:xfrm>
          <a:prstGeom prst="rect">
            <a:avLst/>
          </a:prstGeom>
          <a:noFill/>
        </p:spPr>
        <p:txBody>
          <a:bodyPr wrap="square" rtlCol="0">
            <a:spAutoFit/>
          </a:bodyPr>
          <a:lstStyle/>
          <a:p>
            <a:r>
              <a:rPr lang="ja-JP" altLang="en-US" dirty="0"/>
              <a:t>メールアドレスの</a:t>
            </a:r>
            <a:r>
              <a:rPr lang="ja-JP" altLang="fr-FR" dirty="0"/>
              <a:t>再入力</a:t>
            </a:r>
            <a:endParaRPr lang="en-GB" dirty="0"/>
          </a:p>
        </p:txBody>
      </p:sp>
      <p:cxnSp>
        <p:nvCxnSpPr>
          <p:cNvPr id="26" name="Straight Arrow Connector 25"/>
          <p:cNvCxnSpPr/>
          <p:nvPr/>
        </p:nvCxnSpPr>
        <p:spPr>
          <a:xfrm>
            <a:off x="1920240" y="4617720"/>
            <a:ext cx="1499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11096" y="5193792"/>
            <a:ext cx="1499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0911" y="4483949"/>
            <a:ext cx="2020824" cy="369332"/>
          </a:xfrm>
          <a:prstGeom prst="rect">
            <a:avLst/>
          </a:prstGeom>
          <a:noFill/>
        </p:spPr>
        <p:txBody>
          <a:bodyPr wrap="square" rtlCol="0">
            <a:spAutoFit/>
          </a:bodyPr>
          <a:lstStyle/>
          <a:p>
            <a:r>
              <a:rPr lang="ja-JP" altLang="en-US" dirty="0"/>
              <a:t>組織名</a:t>
            </a:r>
            <a:endParaRPr lang="en-GB" dirty="0"/>
          </a:p>
        </p:txBody>
      </p:sp>
      <p:sp>
        <p:nvSpPr>
          <p:cNvPr id="30" name="TextBox 29"/>
          <p:cNvSpPr txBox="1"/>
          <p:nvPr/>
        </p:nvSpPr>
        <p:spPr>
          <a:xfrm>
            <a:off x="3597377" y="5014593"/>
            <a:ext cx="2093976" cy="369332"/>
          </a:xfrm>
          <a:prstGeom prst="rect">
            <a:avLst/>
          </a:prstGeom>
          <a:noFill/>
        </p:spPr>
        <p:txBody>
          <a:bodyPr wrap="square" rtlCol="0">
            <a:spAutoFit/>
          </a:bodyPr>
          <a:lstStyle/>
          <a:p>
            <a:r>
              <a:rPr lang="ja-JP" altLang="en-US" dirty="0"/>
              <a:t>国籍</a:t>
            </a:r>
            <a:endParaRPr lang="en-GB" dirty="0"/>
          </a:p>
        </p:txBody>
      </p:sp>
      <p:sp>
        <p:nvSpPr>
          <p:cNvPr id="32" name="Title 1">
            <a:extLst>
              <a:ext uri="{FF2B5EF4-FFF2-40B4-BE49-F238E27FC236}">
                <a16:creationId xmlns:a16="http://schemas.microsoft.com/office/drawing/2014/main" id="{732380AA-62B7-4ABC-BF8D-D947FEB1A560}"/>
              </a:ext>
            </a:extLst>
          </p:cNvPr>
          <p:cNvSpPr txBox="1">
            <a:spLocks/>
          </p:cNvSpPr>
          <p:nvPr/>
        </p:nvSpPr>
        <p:spPr>
          <a:xfrm>
            <a:off x="719314" y="389297"/>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b="1" dirty="0">
                <a:latin typeface="+mn-ea"/>
              </a:rPr>
              <a:t>アカウント申請・登録</a:t>
            </a:r>
            <a:r>
              <a:rPr lang="ja-JP" altLang="fr-FR" sz="2800" b="1" dirty="0">
                <a:latin typeface="+mn-ea"/>
              </a:rPr>
              <a:t>者</a:t>
            </a:r>
            <a:r>
              <a:rPr lang="ja-JP" altLang="en-US" sz="2800" b="1" dirty="0">
                <a:latin typeface="+mn-ea"/>
              </a:rPr>
              <a:t>情報を</a:t>
            </a:r>
            <a:r>
              <a:rPr lang="ja-JP" altLang="fr-FR" sz="2800" b="1" dirty="0">
                <a:latin typeface="+mn-ea"/>
              </a:rPr>
              <a:t>入力</a:t>
            </a:r>
            <a:r>
              <a:rPr lang="ja-JP" altLang="en-US" sz="2800" b="1" dirty="0">
                <a:latin typeface="+mn-ea"/>
              </a:rPr>
              <a:t>する</a:t>
            </a:r>
            <a:endParaRPr lang="en-GB" sz="2800" b="1" dirty="0">
              <a:latin typeface="+mn-ea"/>
            </a:endParaRPr>
          </a:p>
        </p:txBody>
      </p:sp>
      <p:sp>
        <p:nvSpPr>
          <p:cNvPr id="27" name="TextBox 26">
            <a:extLst>
              <a:ext uri="{FF2B5EF4-FFF2-40B4-BE49-F238E27FC236}">
                <a16:creationId xmlns:a16="http://schemas.microsoft.com/office/drawing/2014/main" id="{C85DF4AC-2532-47FE-A6F7-AE493EABA802}"/>
              </a:ext>
            </a:extLst>
          </p:cNvPr>
          <p:cNvSpPr txBox="1"/>
          <p:nvPr/>
        </p:nvSpPr>
        <p:spPr>
          <a:xfrm>
            <a:off x="326405" y="424066"/>
            <a:ext cx="6777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a:t>補足</a:t>
            </a:r>
            <a:endParaRPr lang="en-GB" dirty="0"/>
          </a:p>
        </p:txBody>
      </p:sp>
      <p:pic>
        <p:nvPicPr>
          <p:cNvPr id="5" name="Picture 4"/>
          <p:cNvPicPr>
            <a:picLocks noChangeAspect="1"/>
          </p:cNvPicPr>
          <p:nvPr/>
        </p:nvPicPr>
        <p:blipFill rotWithShape="1">
          <a:blip r:embed="rId3"/>
          <a:srcRect r="4049"/>
          <a:stretch/>
        </p:blipFill>
        <p:spPr>
          <a:xfrm>
            <a:off x="6096000" y="1474076"/>
            <a:ext cx="5340730" cy="3909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a:extLst>
              <a:ext uri="{FF2B5EF4-FFF2-40B4-BE49-F238E27FC236}">
                <a16:creationId xmlns:a16="http://schemas.microsoft.com/office/drawing/2014/main" id="{74FACB3A-BCA5-46D1-9DB9-B76611BAAC00}"/>
              </a:ext>
            </a:extLst>
          </p:cNvPr>
          <p:cNvGrpSpPr/>
          <p:nvPr/>
        </p:nvGrpSpPr>
        <p:grpSpPr>
          <a:xfrm>
            <a:off x="6874370" y="1174520"/>
            <a:ext cx="5207248" cy="5025018"/>
            <a:chOff x="6874370" y="1174520"/>
            <a:chExt cx="5207248" cy="5025018"/>
          </a:xfrm>
        </p:grpSpPr>
        <p:sp>
          <p:nvSpPr>
            <p:cNvPr id="31" name="TextBox 30"/>
            <p:cNvSpPr txBox="1"/>
            <p:nvPr/>
          </p:nvSpPr>
          <p:spPr>
            <a:xfrm>
              <a:off x="7808976" y="1174520"/>
              <a:ext cx="2212848" cy="369332"/>
            </a:xfrm>
            <a:prstGeom prst="rect">
              <a:avLst/>
            </a:prstGeom>
            <a:noFill/>
          </p:spPr>
          <p:txBody>
            <a:bodyPr wrap="square" rtlCol="0">
              <a:spAutoFit/>
            </a:bodyPr>
            <a:lstStyle/>
            <a:p>
              <a:r>
                <a:rPr lang="ja-JP" altLang="fr-FR" dirty="0"/>
                <a:t>担当者</a:t>
              </a:r>
              <a:r>
                <a:rPr lang="ja-JP" altLang="en-US" dirty="0"/>
                <a:t>情報</a:t>
              </a:r>
              <a:endParaRPr lang="en-GB" dirty="0"/>
            </a:p>
          </p:txBody>
        </p:sp>
        <p:cxnSp>
          <p:nvCxnSpPr>
            <p:cNvPr id="33" name="Straight Arrow Connector 32"/>
            <p:cNvCxnSpPr/>
            <p:nvPr/>
          </p:nvCxnSpPr>
          <p:spPr>
            <a:xfrm flipV="1">
              <a:off x="7900416" y="1673352"/>
              <a:ext cx="1014984" cy="9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900416" y="2165797"/>
              <a:ext cx="10149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00416" y="2652602"/>
              <a:ext cx="10149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900416" y="3136392"/>
              <a:ext cx="100584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103721" y="1527048"/>
              <a:ext cx="2391975" cy="369332"/>
            </a:xfrm>
            <a:prstGeom prst="rect">
              <a:avLst/>
            </a:prstGeom>
            <a:noFill/>
          </p:spPr>
          <p:txBody>
            <a:bodyPr wrap="square" rtlCol="0">
              <a:spAutoFit/>
            </a:bodyPr>
            <a:lstStyle/>
            <a:p>
              <a:r>
                <a:rPr lang="ja-JP" altLang="en-US" dirty="0"/>
                <a:t>役職名</a:t>
              </a:r>
              <a:r>
                <a:rPr lang="fr-BE" altLang="ja-JP" dirty="0"/>
                <a:t>(</a:t>
              </a:r>
              <a:r>
                <a:rPr lang="ja-JP" altLang="fr-FR" dirty="0"/>
                <a:t>または</a:t>
              </a:r>
              <a:r>
                <a:rPr lang="ja-JP" altLang="en-US" dirty="0"/>
                <a:t>部署名</a:t>
              </a:r>
              <a:r>
                <a:rPr lang="fr-BE" altLang="ja-JP" dirty="0"/>
                <a:t>)</a:t>
              </a:r>
              <a:endParaRPr lang="en-GB" dirty="0"/>
            </a:p>
          </p:txBody>
        </p:sp>
        <p:sp>
          <p:nvSpPr>
            <p:cNvPr id="45" name="TextBox 44"/>
            <p:cNvSpPr txBox="1"/>
            <p:nvPr/>
          </p:nvSpPr>
          <p:spPr>
            <a:xfrm>
              <a:off x="9106096" y="2466992"/>
              <a:ext cx="1503318" cy="369332"/>
            </a:xfrm>
            <a:prstGeom prst="rect">
              <a:avLst/>
            </a:prstGeom>
            <a:noFill/>
          </p:spPr>
          <p:txBody>
            <a:bodyPr wrap="square" rtlCol="0">
              <a:spAutoFit/>
            </a:bodyPr>
            <a:lstStyle/>
            <a:p>
              <a:r>
                <a:rPr lang="ja-JP" altLang="en-US" dirty="0"/>
                <a:t>名字</a:t>
              </a:r>
              <a:endParaRPr lang="en-GB" dirty="0"/>
            </a:p>
          </p:txBody>
        </p:sp>
        <p:sp>
          <p:nvSpPr>
            <p:cNvPr id="46" name="TextBox 45"/>
            <p:cNvSpPr txBox="1"/>
            <p:nvPr/>
          </p:nvSpPr>
          <p:spPr>
            <a:xfrm>
              <a:off x="9103722" y="2000278"/>
              <a:ext cx="1289304" cy="369332"/>
            </a:xfrm>
            <a:prstGeom prst="rect">
              <a:avLst/>
            </a:prstGeom>
            <a:noFill/>
          </p:spPr>
          <p:txBody>
            <a:bodyPr wrap="square" rtlCol="0">
              <a:spAutoFit/>
            </a:bodyPr>
            <a:lstStyle/>
            <a:p>
              <a:r>
                <a:rPr lang="ja-JP" altLang="en-US" dirty="0"/>
                <a:t>名前</a:t>
              </a:r>
              <a:endParaRPr lang="en-GB" dirty="0"/>
            </a:p>
          </p:txBody>
        </p:sp>
        <p:sp>
          <p:nvSpPr>
            <p:cNvPr id="47" name="TextBox 46"/>
            <p:cNvSpPr txBox="1"/>
            <p:nvPr/>
          </p:nvSpPr>
          <p:spPr>
            <a:xfrm>
              <a:off x="9103722" y="2972977"/>
              <a:ext cx="646331" cy="369332"/>
            </a:xfrm>
            <a:prstGeom prst="rect">
              <a:avLst/>
            </a:prstGeom>
            <a:noFill/>
          </p:spPr>
          <p:txBody>
            <a:bodyPr wrap="none" rtlCol="0">
              <a:spAutoFit/>
            </a:bodyPr>
            <a:lstStyle/>
            <a:p>
              <a:r>
                <a:rPr lang="ja-JP" altLang="en-US" dirty="0"/>
                <a:t>性別</a:t>
              </a:r>
              <a:endParaRPr lang="en-GB" dirty="0"/>
            </a:p>
          </p:txBody>
        </p:sp>
        <p:sp>
          <p:nvSpPr>
            <p:cNvPr id="50" name="TextBox 49"/>
            <p:cNvSpPr txBox="1"/>
            <p:nvPr/>
          </p:nvSpPr>
          <p:spPr>
            <a:xfrm>
              <a:off x="7415130" y="5830206"/>
              <a:ext cx="4666488" cy="369332"/>
            </a:xfrm>
            <a:prstGeom prst="rect">
              <a:avLst/>
            </a:prstGeom>
            <a:noFill/>
          </p:spPr>
          <p:txBody>
            <a:bodyPr wrap="square" rtlCol="0">
              <a:spAutoFit/>
            </a:bodyPr>
            <a:lstStyle/>
            <a:p>
              <a:r>
                <a:rPr lang="ja-JP" altLang="en-US" dirty="0"/>
                <a:t>「</a:t>
              </a:r>
              <a:r>
                <a:rPr lang="en-GB" altLang="ja-JP" dirty="0"/>
                <a:t>Create new account</a:t>
              </a:r>
              <a:r>
                <a:rPr lang="ja-JP" altLang="en-US" dirty="0"/>
                <a:t>」にクリックして、</a:t>
              </a:r>
              <a:r>
                <a:rPr lang="ja-JP" altLang="fr-FR" dirty="0"/>
                <a:t>登録完了</a:t>
              </a:r>
              <a:endParaRPr lang="en-GB" dirty="0"/>
            </a:p>
          </p:txBody>
        </p:sp>
        <p:cxnSp>
          <p:nvCxnSpPr>
            <p:cNvPr id="49" name="Straight Arrow Connector 48"/>
            <p:cNvCxnSpPr>
              <a:cxnSpLocks/>
            </p:cNvCxnSpPr>
            <p:nvPr/>
          </p:nvCxnSpPr>
          <p:spPr>
            <a:xfrm>
              <a:off x="6874370" y="5383925"/>
              <a:ext cx="440830" cy="446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FDE7331-C943-4C50-9E65-A2AF29F6859C}"/>
                </a:ext>
              </a:extLst>
            </p:cNvPr>
            <p:cNvGrpSpPr/>
            <p:nvPr/>
          </p:nvGrpSpPr>
          <p:grpSpPr>
            <a:xfrm>
              <a:off x="8113342" y="4566977"/>
              <a:ext cx="3318659" cy="617671"/>
              <a:chOff x="8162658" y="3566327"/>
              <a:chExt cx="3420354" cy="646331"/>
            </a:xfrm>
          </p:grpSpPr>
          <p:cxnSp>
            <p:nvCxnSpPr>
              <p:cNvPr id="34" name="Straight Arrow Connector 33">
                <a:extLst>
                  <a:ext uri="{FF2B5EF4-FFF2-40B4-BE49-F238E27FC236}">
                    <a16:creationId xmlns:a16="http://schemas.microsoft.com/office/drawing/2014/main" id="{19841D1B-63FB-4BAA-A830-98CD8CF60D1D}"/>
                  </a:ext>
                </a:extLst>
              </p:cNvPr>
              <p:cNvCxnSpPr/>
              <p:nvPr/>
            </p:nvCxnSpPr>
            <p:spPr>
              <a:xfrm flipV="1">
                <a:off x="8162658" y="3780612"/>
                <a:ext cx="100584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86D21A-9D60-44D2-89B0-96719838C0F3}"/>
                  </a:ext>
                </a:extLst>
              </p:cNvPr>
              <p:cNvSpPr txBox="1"/>
              <p:nvPr/>
            </p:nvSpPr>
            <p:spPr>
              <a:xfrm>
                <a:off x="9223239" y="3566327"/>
                <a:ext cx="2359773" cy="646331"/>
              </a:xfrm>
              <a:prstGeom prst="rect">
                <a:avLst/>
              </a:prstGeom>
              <a:noFill/>
            </p:spPr>
            <p:txBody>
              <a:bodyPr wrap="square" rtlCol="0">
                <a:spAutoFit/>
              </a:bodyPr>
              <a:lstStyle/>
              <a:p>
                <a:r>
                  <a:rPr lang="ja-JP" altLang="en-US" dirty="0"/>
                  <a:t>「ロボットでない事」の証明に☑</a:t>
                </a:r>
                <a:endParaRPr lang="en-GB" dirty="0"/>
              </a:p>
            </p:txBody>
          </p:sp>
        </p:grpSp>
      </p:grpSp>
    </p:spTree>
    <p:extLst>
      <p:ext uri="{BB962C8B-B14F-4D97-AF65-F5344CB8AC3E}">
        <p14:creationId xmlns:p14="http://schemas.microsoft.com/office/powerpoint/2010/main" val="227288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77672" y="1131340"/>
            <a:ext cx="5862916" cy="5228271"/>
          </a:xfrm>
          <a:prstGeom prst="rect">
            <a:avLst/>
          </a:prstGeom>
        </p:spPr>
      </p:pic>
      <p:sp>
        <p:nvSpPr>
          <p:cNvPr id="6" name="TextBox 5"/>
          <p:cNvSpPr txBox="1"/>
          <p:nvPr/>
        </p:nvSpPr>
        <p:spPr>
          <a:xfrm>
            <a:off x="645462" y="6211669"/>
            <a:ext cx="4561241" cy="646331"/>
          </a:xfrm>
          <a:prstGeom prst="rect">
            <a:avLst/>
          </a:prstGeom>
          <a:noFill/>
        </p:spPr>
        <p:txBody>
          <a:bodyPr wrap="square" rtlCol="0">
            <a:spAutoFit/>
          </a:bodyPr>
          <a:lstStyle/>
          <a:p>
            <a:r>
              <a:rPr lang="en-GB" altLang="ja-JP" dirty="0">
                <a:solidFill>
                  <a:srgbClr val="FF0000"/>
                </a:solidFill>
                <a:hlinkClick r:id="rId3"/>
              </a:rPr>
              <a:t>European </a:t>
            </a:r>
            <a:r>
              <a:rPr lang="fr-BE" altLang="ja-JP" dirty="0">
                <a:solidFill>
                  <a:srgbClr val="FF0000"/>
                </a:solidFill>
                <a:hlinkClick r:id="rId3"/>
              </a:rPr>
              <a:t>Commission, Cluster Panorama 2016</a:t>
            </a:r>
            <a:endParaRPr lang="en-GB" altLang="ja-JP" dirty="0">
              <a:solidFill>
                <a:srgbClr val="FF0000"/>
              </a:solidFill>
            </a:endParaRPr>
          </a:p>
          <a:p>
            <a:endParaRPr lang="en-GB" dirty="0">
              <a:solidFill>
                <a:srgbClr val="FF0000"/>
              </a:solidFill>
            </a:endParaRPr>
          </a:p>
        </p:txBody>
      </p:sp>
      <p:sp>
        <p:nvSpPr>
          <p:cNvPr id="7" name="Title 1">
            <a:extLst>
              <a:ext uri="{FF2B5EF4-FFF2-40B4-BE49-F238E27FC236}">
                <a16:creationId xmlns:a16="http://schemas.microsoft.com/office/drawing/2014/main" id="{0E420C96-DA57-4280-85F6-1E4F8D95CBD1}"/>
              </a:ext>
            </a:extLst>
          </p:cNvPr>
          <p:cNvSpPr txBox="1">
            <a:spLocks/>
          </p:cNvSpPr>
          <p:nvPr/>
        </p:nvSpPr>
        <p:spPr>
          <a:xfrm>
            <a:off x="719314" y="375442"/>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2800" b="1" dirty="0">
                <a:latin typeface="+mj-ea"/>
              </a:rPr>
              <a:t>クラスターの密集度から見た欧州の地域的ホットスポット</a:t>
            </a:r>
            <a:endParaRPr lang="en-GB" sz="2800" b="1" dirty="0">
              <a:latin typeface="+mn-ea"/>
            </a:endParaRPr>
          </a:p>
        </p:txBody>
      </p:sp>
      <p:sp>
        <p:nvSpPr>
          <p:cNvPr id="5" name="TextBox 4">
            <a:extLst>
              <a:ext uri="{FF2B5EF4-FFF2-40B4-BE49-F238E27FC236}">
                <a16:creationId xmlns:a16="http://schemas.microsoft.com/office/drawing/2014/main" id="{3C737436-6070-485D-B458-63C79858A639}"/>
              </a:ext>
            </a:extLst>
          </p:cNvPr>
          <p:cNvSpPr txBox="1"/>
          <p:nvPr/>
        </p:nvSpPr>
        <p:spPr>
          <a:xfrm>
            <a:off x="283463" y="424066"/>
            <a:ext cx="67773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dirty="0"/>
              <a:t>補足</a:t>
            </a:r>
            <a:endParaRPr lang="en-GB" dirty="0"/>
          </a:p>
        </p:txBody>
      </p:sp>
    </p:spTree>
    <p:extLst>
      <p:ext uri="{BB962C8B-B14F-4D97-AF65-F5344CB8AC3E}">
        <p14:creationId xmlns:p14="http://schemas.microsoft.com/office/powerpoint/2010/main" val="117383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34" y="365127"/>
            <a:ext cx="10905901"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ja-JP" altLang="en-US" sz="2800" b="1" dirty="0"/>
              <a:t>欧州クラスター</a:t>
            </a:r>
            <a:r>
              <a:rPr lang="ja-JP" altLang="fr-FR" sz="2800" b="1" dirty="0"/>
              <a:t>協力</a:t>
            </a:r>
            <a:r>
              <a:rPr lang="ja-JP" altLang="en-US" sz="2800" b="1" dirty="0"/>
              <a:t>プラットフォームとは？ </a:t>
            </a:r>
            <a:endParaRPr lang="en-GB" sz="2800" b="1" dirty="0"/>
          </a:p>
        </p:txBody>
      </p:sp>
      <p:sp>
        <p:nvSpPr>
          <p:cNvPr id="3" name="Content Placeholder 2"/>
          <p:cNvSpPr>
            <a:spLocks noGrp="1"/>
          </p:cNvSpPr>
          <p:nvPr>
            <p:ph idx="1"/>
          </p:nvPr>
        </p:nvSpPr>
        <p:spPr>
          <a:xfrm>
            <a:off x="7143078" y="1825625"/>
            <a:ext cx="4873214" cy="4351338"/>
          </a:xfrm>
        </p:spPr>
        <p:txBody>
          <a:bodyPr>
            <a:normAutofit/>
          </a:bodyPr>
          <a:lstStyle/>
          <a:p>
            <a:pPr>
              <a:buFont typeface="Wingdings" panose="05000000000000000000" pitchFamily="2" charset="2"/>
              <a:buChar char="Ø"/>
            </a:pPr>
            <a:r>
              <a:rPr lang="ja-JP" altLang="fr-FR" dirty="0"/>
              <a:t>クラスター間の国際協力を促進するため</a:t>
            </a:r>
            <a:r>
              <a:rPr lang="ja-JP" altLang="en-US" dirty="0"/>
              <a:t>、</a:t>
            </a:r>
            <a:r>
              <a:rPr lang="ja-JP" altLang="fr-FR" dirty="0"/>
              <a:t>欧州委員会の施策プログラムによって設定された</a:t>
            </a:r>
            <a:r>
              <a:rPr lang="ja-JP" altLang="en-US" dirty="0"/>
              <a:t>プラットフォー</a:t>
            </a:r>
            <a:r>
              <a:rPr lang="ja-JP" altLang="fr-FR" dirty="0"/>
              <a:t>ム</a:t>
            </a:r>
            <a:endParaRPr lang="en-GB" altLang="ja-JP" dirty="0"/>
          </a:p>
          <a:p>
            <a:pPr>
              <a:buFont typeface="Wingdings" panose="05000000000000000000" pitchFamily="2" charset="2"/>
              <a:buChar char="Ø"/>
            </a:pPr>
            <a:r>
              <a:rPr lang="ja-JP" altLang="en-US" dirty="0"/>
              <a:t>ヨーロッパ</a:t>
            </a:r>
            <a:r>
              <a:rPr lang="ja-JP" altLang="fr-FR" dirty="0"/>
              <a:t>域内外</a:t>
            </a:r>
            <a:r>
              <a:rPr lang="ja-JP" altLang="en-US" dirty="0"/>
              <a:t>でのクラスター</a:t>
            </a:r>
            <a:r>
              <a:rPr lang="ja-JP" altLang="fr-FR" dirty="0"/>
              <a:t>連携</a:t>
            </a:r>
            <a:r>
              <a:rPr lang="ja-JP" altLang="en-US" dirty="0"/>
              <a:t>のためのハブ</a:t>
            </a:r>
            <a:r>
              <a:rPr lang="ja-JP" altLang="fr-FR" dirty="0"/>
              <a:t>の役割をはたしている</a:t>
            </a:r>
            <a:r>
              <a:rPr lang="en-US" dirty="0"/>
              <a:t> </a:t>
            </a:r>
            <a:endParaRPr lang="en-GB" dirty="0"/>
          </a:p>
          <a:p>
            <a:pPr>
              <a:buFont typeface="Wingdings" panose="05000000000000000000" pitchFamily="2" charset="2"/>
              <a:buChar char="Ø"/>
            </a:pPr>
            <a:r>
              <a:rPr lang="en-US" altLang="ja-JP" dirty="0"/>
              <a:t>https://www.clustercollaboration.eu/</a:t>
            </a:r>
          </a:p>
          <a:p>
            <a:endParaRPr lang="en-GB" dirty="0"/>
          </a:p>
        </p:txBody>
      </p:sp>
      <p:pic>
        <p:nvPicPr>
          <p:cNvPr id="4" name="Picture 3"/>
          <p:cNvPicPr>
            <a:picLocks noChangeAspect="1"/>
          </p:cNvPicPr>
          <p:nvPr/>
        </p:nvPicPr>
        <p:blipFill>
          <a:blip r:embed="rId2"/>
          <a:stretch>
            <a:fillRect/>
          </a:stretch>
        </p:blipFill>
        <p:spPr>
          <a:xfrm>
            <a:off x="447899" y="1825625"/>
            <a:ext cx="6619875" cy="4200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36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08437" y="1671931"/>
            <a:ext cx="2876550" cy="2867025"/>
          </a:xfrm>
          <a:prstGeom prst="rect">
            <a:avLst/>
          </a:prstGeom>
        </p:spPr>
      </p:pic>
      <p:sp>
        <p:nvSpPr>
          <p:cNvPr id="4" name="TextBox 3"/>
          <p:cNvSpPr txBox="1"/>
          <p:nvPr/>
        </p:nvSpPr>
        <p:spPr>
          <a:xfrm>
            <a:off x="711316" y="391129"/>
            <a:ext cx="10904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800" b="1" dirty="0"/>
              <a:t>欧州クラスター</a:t>
            </a:r>
            <a:r>
              <a:rPr lang="ja-JP" altLang="fr-FR" sz="2800" b="1" dirty="0"/>
              <a:t>協力</a:t>
            </a:r>
            <a:r>
              <a:rPr lang="ja-JP" altLang="en-US" sz="2800" b="1" dirty="0"/>
              <a:t>プラットフォームとは？ </a:t>
            </a:r>
            <a:endParaRPr lang="en-GB" sz="2800" dirty="0"/>
          </a:p>
        </p:txBody>
      </p:sp>
      <p:sp>
        <p:nvSpPr>
          <p:cNvPr id="6" name="TextBox 5"/>
          <p:cNvSpPr txBox="1"/>
          <p:nvPr/>
        </p:nvSpPr>
        <p:spPr>
          <a:xfrm>
            <a:off x="640080" y="1463040"/>
            <a:ext cx="3668357" cy="2123658"/>
          </a:xfrm>
          <a:prstGeom prst="rect">
            <a:avLst/>
          </a:prstGeom>
          <a:noFill/>
        </p:spPr>
        <p:txBody>
          <a:bodyPr wrap="square" rtlCol="0">
            <a:spAutoFit/>
          </a:bodyPr>
          <a:lstStyle/>
          <a:p>
            <a:r>
              <a:rPr lang="ja-JP" altLang="en-US" u="sng" dirty="0">
                <a:solidFill>
                  <a:srgbClr val="FF0000"/>
                </a:solidFill>
              </a:rPr>
              <a:t>クラスター構成マッピング</a:t>
            </a:r>
            <a:endParaRPr lang="en-GB" u="sng" dirty="0">
              <a:solidFill>
                <a:srgbClr val="FF0000"/>
              </a:solidFill>
            </a:endParaRPr>
          </a:p>
          <a:p>
            <a:r>
              <a:rPr lang="ja-JP" altLang="en-US" sz="1200" dirty="0">
                <a:solidFill>
                  <a:srgbClr val="FF0000"/>
                </a:solidFill>
              </a:rPr>
              <a:t>ヨーロッパでクラスター組織を見つける最も効率的な方法</a:t>
            </a:r>
            <a:endParaRPr lang="en-GB" sz="1200" dirty="0">
              <a:solidFill>
                <a:srgbClr val="FF0000"/>
              </a:solidFill>
            </a:endParaRPr>
          </a:p>
          <a:p>
            <a:r>
              <a:rPr lang="ja-JP" altLang="en-US" sz="1200" dirty="0"/>
              <a:t>このマッピング</a:t>
            </a:r>
            <a:r>
              <a:rPr lang="ja-JP" altLang="fr-FR" sz="1200" dirty="0"/>
              <a:t>で</a:t>
            </a:r>
            <a:r>
              <a:rPr lang="ja-JP" altLang="en-US" sz="1200" dirty="0"/>
              <a:t>は以下</a:t>
            </a:r>
            <a:r>
              <a:rPr lang="ja-JP" altLang="fr-FR" sz="1200" dirty="0"/>
              <a:t>の情報サービス</a:t>
            </a:r>
            <a:r>
              <a:rPr lang="ja-JP" altLang="en-US" sz="1200" dirty="0"/>
              <a:t>を提供しています。</a:t>
            </a:r>
            <a:endParaRPr lang="en-GB" sz="1200" dirty="0"/>
          </a:p>
          <a:p>
            <a:pPr marL="171450" lvl="0" indent="-171450">
              <a:buFont typeface="Arial" panose="020B0604020202020204" pitchFamily="34" charset="0"/>
              <a:buChar char="•"/>
            </a:pPr>
            <a:r>
              <a:rPr lang="ja-JP" altLang="fr-FR" sz="1200" dirty="0"/>
              <a:t>数百</a:t>
            </a:r>
            <a:r>
              <a:rPr lang="ja-JP" altLang="en-US" sz="1200" dirty="0"/>
              <a:t>のクラスター組織プロファイル</a:t>
            </a:r>
            <a:endParaRPr lang="en-GB" sz="1200" dirty="0"/>
          </a:p>
          <a:p>
            <a:pPr marL="171450" lvl="0" indent="-171450">
              <a:buFont typeface="Arial" panose="020B0604020202020204" pitchFamily="34" charset="0"/>
              <a:buChar char="•"/>
            </a:pPr>
            <a:r>
              <a:rPr lang="ja-JP" altLang="fr-FR" sz="1200" dirty="0"/>
              <a:t>選択豊富</a:t>
            </a:r>
            <a:r>
              <a:rPr lang="ja-JP" altLang="en-US" sz="1200" dirty="0"/>
              <a:t>な検索機能（</a:t>
            </a:r>
            <a:r>
              <a:rPr lang="ja-JP" altLang="fr-FR" sz="1200" dirty="0"/>
              <a:t>業種、国、など</a:t>
            </a:r>
            <a:r>
              <a:rPr lang="ja-JP" altLang="en-US" sz="1200" dirty="0"/>
              <a:t>）</a:t>
            </a:r>
            <a:endParaRPr lang="en-GB" sz="1200" dirty="0"/>
          </a:p>
          <a:p>
            <a:pPr marL="171450" lvl="0" indent="-171450">
              <a:buFont typeface="Arial" panose="020B0604020202020204" pitchFamily="34" charset="0"/>
              <a:buChar char="•"/>
            </a:pPr>
            <a:r>
              <a:rPr lang="ja-JP" altLang="en-US" sz="1200" dirty="0"/>
              <a:t>欧州クラスター</a:t>
            </a:r>
            <a:r>
              <a:rPr lang="ja-JP" altLang="fr-FR" sz="1200" dirty="0"/>
              <a:t>オブザバトリー</a:t>
            </a:r>
            <a:r>
              <a:rPr lang="ja-JP" altLang="en-US" sz="1200" dirty="0"/>
              <a:t>によるクラスター評価指標との</a:t>
            </a:r>
            <a:r>
              <a:rPr lang="ja-JP" altLang="fr-FR" sz="1200" dirty="0"/>
              <a:t>相関性</a:t>
            </a:r>
            <a:endParaRPr lang="en-GB" sz="1200" dirty="0"/>
          </a:p>
          <a:p>
            <a:endParaRPr lang="en-GB" dirty="0"/>
          </a:p>
        </p:txBody>
      </p:sp>
      <p:sp>
        <p:nvSpPr>
          <p:cNvPr id="7" name="TextBox 6"/>
          <p:cNvSpPr txBox="1"/>
          <p:nvPr/>
        </p:nvSpPr>
        <p:spPr>
          <a:xfrm>
            <a:off x="274320" y="3665906"/>
            <a:ext cx="4399878" cy="1631216"/>
          </a:xfrm>
          <a:prstGeom prst="rect">
            <a:avLst/>
          </a:prstGeom>
          <a:noFill/>
        </p:spPr>
        <p:txBody>
          <a:bodyPr wrap="square" rtlCol="0">
            <a:spAutoFit/>
          </a:bodyPr>
          <a:lstStyle/>
          <a:p>
            <a:r>
              <a:rPr lang="ja-JP" altLang="en-US" u="sng" dirty="0">
                <a:solidFill>
                  <a:srgbClr val="7030A0"/>
                </a:solidFill>
              </a:rPr>
              <a:t>国際協力</a:t>
            </a:r>
            <a:endParaRPr lang="en-GB" u="sng" dirty="0">
              <a:solidFill>
                <a:srgbClr val="7030A0"/>
              </a:solidFill>
            </a:endParaRPr>
          </a:p>
          <a:p>
            <a:r>
              <a:rPr lang="ja-JP" altLang="en-US" sz="1600" dirty="0">
                <a:solidFill>
                  <a:srgbClr val="7030A0"/>
                </a:solidFill>
              </a:rPr>
              <a:t>欧州以外の戦略</a:t>
            </a:r>
            <a:r>
              <a:rPr lang="ja-JP" altLang="fr-FR" sz="1600" dirty="0">
                <a:solidFill>
                  <a:srgbClr val="7030A0"/>
                </a:solidFill>
              </a:rPr>
              <a:t>パートナー</a:t>
            </a:r>
            <a:r>
              <a:rPr lang="ja-JP" altLang="en-US" sz="1600" dirty="0">
                <a:solidFill>
                  <a:srgbClr val="7030A0"/>
                </a:solidFill>
              </a:rPr>
              <a:t>国との協力</a:t>
            </a:r>
            <a:endParaRPr lang="en-GB" sz="1600" dirty="0">
              <a:solidFill>
                <a:srgbClr val="7030A0"/>
              </a:solidFill>
            </a:endParaRPr>
          </a:p>
          <a:p>
            <a:r>
              <a:rPr lang="ja-JP" altLang="en-US" sz="1200" dirty="0"/>
              <a:t>クラスターと</a:t>
            </a:r>
            <a:r>
              <a:rPr lang="ja-JP" altLang="fr-FR" sz="1200" dirty="0"/>
              <a:t>地域の</a:t>
            </a:r>
            <a:r>
              <a:rPr lang="ja-JP" altLang="en-US" sz="1200" dirty="0"/>
              <a:t>中小企業</a:t>
            </a:r>
            <a:r>
              <a:rPr lang="ja-JP" altLang="fr-FR" sz="1200" dirty="0"/>
              <a:t>の</a:t>
            </a:r>
            <a:r>
              <a:rPr lang="ja-JP" altLang="en-US" sz="1200" dirty="0"/>
              <a:t>国際化</a:t>
            </a:r>
            <a:r>
              <a:rPr lang="ja-JP" altLang="fr-FR" sz="1200" dirty="0"/>
              <a:t>促進のための</a:t>
            </a:r>
            <a:r>
              <a:rPr lang="ja-JP" altLang="en-US" sz="1200" dirty="0"/>
              <a:t>重要な情報源となっています。</a:t>
            </a:r>
            <a:endParaRPr lang="en-GB" sz="1200" dirty="0"/>
          </a:p>
          <a:p>
            <a:pPr marL="171450" lvl="0" indent="-171450">
              <a:buFont typeface="Arial" panose="020B0604020202020204" pitchFamily="34" charset="0"/>
              <a:buChar char="•"/>
            </a:pPr>
            <a:r>
              <a:rPr lang="ja-JP" altLang="en-US" sz="1200" dirty="0"/>
              <a:t>優先第三国に関する情報</a:t>
            </a:r>
            <a:endParaRPr lang="en-GB" sz="1200" dirty="0"/>
          </a:p>
          <a:p>
            <a:pPr marL="171450" lvl="0" indent="-171450">
              <a:buFont typeface="Arial" panose="020B0604020202020204" pitchFamily="34" charset="0"/>
              <a:buChar char="•"/>
            </a:pPr>
            <a:r>
              <a:rPr lang="en-US" sz="1200" dirty="0"/>
              <a:t>EU</a:t>
            </a:r>
            <a:r>
              <a:rPr lang="ja-JP" altLang="en-US" sz="1200" dirty="0"/>
              <a:t>の国際支援サービスへの「ゲートウェイ」</a:t>
            </a:r>
            <a:endParaRPr lang="fr-BE" altLang="ja-JP" sz="1200" dirty="0"/>
          </a:p>
          <a:p>
            <a:endParaRPr lang="en-GB" dirty="0"/>
          </a:p>
        </p:txBody>
      </p:sp>
      <p:sp>
        <p:nvSpPr>
          <p:cNvPr id="8" name="TextBox 7"/>
          <p:cNvSpPr txBox="1"/>
          <p:nvPr/>
        </p:nvSpPr>
        <p:spPr>
          <a:xfrm>
            <a:off x="4064261" y="4747847"/>
            <a:ext cx="4670948" cy="1815882"/>
          </a:xfrm>
          <a:prstGeom prst="rect">
            <a:avLst/>
          </a:prstGeom>
          <a:noFill/>
        </p:spPr>
        <p:txBody>
          <a:bodyPr wrap="square" rtlCol="0">
            <a:spAutoFit/>
          </a:bodyPr>
          <a:lstStyle/>
          <a:p>
            <a:r>
              <a:rPr lang="ja-JP" altLang="en-US" u="sng" dirty="0">
                <a:solidFill>
                  <a:srgbClr val="0070C0"/>
                </a:solidFill>
              </a:rPr>
              <a:t>パートナー検索</a:t>
            </a:r>
            <a:endParaRPr lang="en-GB" u="sng" dirty="0">
              <a:solidFill>
                <a:srgbClr val="0070C0"/>
              </a:solidFill>
            </a:endParaRPr>
          </a:p>
          <a:p>
            <a:r>
              <a:rPr lang="ja-JP" altLang="fr-FR" sz="1200" dirty="0">
                <a:solidFill>
                  <a:srgbClr val="0070C0"/>
                </a:solidFill>
              </a:rPr>
              <a:t>連携の可能性を協議するフォーラム</a:t>
            </a:r>
            <a:endParaRPr lang="en-GB" sz="1200" dirty="0">
              <a:solidFill>
                <a:srgbClr val="0070C0"/>
              </a:solidFill>
            </a:endParaRPr>
          </a:p>
          <a:p>
            <a:r>
              <a:rPr lang="ja-JP" altLang="en-US" sz="1200" dirty="0"/>
              <a:t>迅速かつ効率的な専用「オンラインネットワーク」</a:t>
            </a:r>
            <a:r>
              <a:rPr lang="ja-JP" altLang="fr-FR" sz="1200" dirty="0"/>
              <a:t>では次のことが可能</a:t>
            </a:r>
            <a:r>
              <a:rPr lang="ja-JP" altLang="en-US" sz="1200" dirty="0"/>
              <a:t>です。</a:t>
            </a:r>
            <a:endParaRPr lang="fr-BE" altLang="ja-JP" sz="1200" dirty="0"/>
          </a:p>
          <a:p>
            <a:pPr marL="171450" lvl="0" indent="-171450">
              <a:buFont typeface="Arial" panose="020B0604020202020204" pitchFamily="34" charset="0"/>
              <a:buChar char="•"/>
            </a:pPr>
            <a:r>
              <a:rPr lang="ja-JP" altLang="fr-FR" sz="1200" dirty="0"/>
              <a:t>パートナー募集と応募</a:t>
            </a:r>
            <a:endParaRPr lang="en-GB" sz="1200" dirty="0"/>
          </a:p>
          <a:p>
            <a:pPr marL="171450" lvl="0" indent="-171450">
              <a:buFont typeface="Arial" panose="020B0604020202020204" pitchFamily="34" charset="0"/>
              <a:buChar char="•"/>
            </a:pPr>
            <a:r>
              <a:rPr lang="ja-JP" altLang="en-US" sz="1200" dirty="0"/>
              <a:t>他のクラスターとの直接対話</a:t>
            </a:r>
            <a:r>
              <a:rPr lang="ja-JP" altLang="fr-FR" sz="1200" dirty="0"/>
              <a:t>の契機作り</a:t>
            </a:r>
            <a:endParaRPr lang="en-GB" sz="1200" dirty="0"/>
          </a:p>
          <a:p>
            <a:pPr marL="171450" lvl="0" indent="-171450">
              <a:buFont typeface="Arial" panose="020B0604020202020204" pitchFamily="34" charset="0"/>
              <a:buChar char="•"/>
            </a:pPr>
            <a:r>
              <a:rPr lang="ja-JP" altLang="en-US" sz="1200" dirty="0"/>
              <a:t>構造化された方法で</a:t>
            </a:r>
            <a:r>
              <a:rPr lang="ja-JP" altLang="fr-FR" sz="1200" dirty="0"/>
              <a:t>仲間</a:t>
            </a:r>
            <a:r>
              <a:rPr lang="ja-JP" altLang="en-US" sz="1200" dirty="0"/>
              <a:t>と交流する</a:t>
            </a:r>
            <a:endParaRPr lang="en-GB" sz="1200" dirty="0"/>
          </a:p>
          <a:p>
            <a:endParaRPr lang="en-GB" dirty="0"/>
          </a:p>
        </p:txBody>
      </p:sp>
      <p:sp>
        <p:nvSpPr>
          <p:cNvPr id="15" name="TextBox 14"/>
          <p:cNvSpPr txBox="1"/>
          <p:nvPr/>
        </p:nvSpPr>
        <p:spPr>
          <a:xfrm>
            <a:off x="7390504" y="1322277"/>
            <a:ext cx="4572000" cy="1877437"/>
          </a:xfrm>
          <a:prstGeom prst="rect">
            <a:avLst/>
          </a:prstGeom>
          <a:noFill/>
        </p:spPr>
        <p:txBody>
          <a:bodyPr wrap="square" rtlCol="0">
            <a:spAutoFit/>
          </a:bodyPr>
          <a:lstStyle/>
          <a:p>
            <a:r>
              <a:rPr lang="ja-JP" altLang="en-US" u="sng" dirty="0">
                <a:solidFill>
                  <a:srgbClr val="00B050"/>
                </a:solidFill>
              </a:rPr>
              <a:t>マッチメイキングイベント</a:t>
            </a:r>
            <a:endParaRPr lang="en-GB" u="sng" dirty="0">
              <a:solidFill>
                <a:srgbClr val="00B050"/>
              </a:solidFill>
            </a:endParaRPr>
          </a:p>
          <a:p>
            <a:r>
              <a:rPr lang="ja-JP" altLang="en-US" sz="1200" dirty="0">
                <a:solidFill>
                  <a:srgbClr val="00B050"/>
                </a:solidFill>
              </a:rPr>
              <a:t>ヨーロッパやその他の地域でのハイレベルイベント</a:t>
            </a:r>
            <a:endParaRPr lang="en-GB" sz="1200" dirty="0">
              <a:solidFill>
                <a:srgbClr val="00B050"/>
              </a:solidFill>
            </a:endParaRPr>
          </a:p>
          <a:p>
            <a:r>
              <a:rPr lang="ja-JP" altLang="en-US" sz="1200" dirty="0"/>
              <a:t>クラスターまた</a:t>
            </a:r>
            <a:r>
              <a:rPr lang="ja-JP" altLang="fr-FR" sz="1200" dirty="0"/>
              <a:t>は</a:t>
            </a:r>
            <a:r>
              <a:rPr lang="ja-JP" altLang="en-US" sz="1200" dirty="0"/>
              <a:t>中小企業の協力を促進するクラスターマッチメイキングイベント</a:t>
            </a:r>
            <a:r>
              <a:rPr lang="fr-BE" sz="1200" dirty="0"/>
              <a:t>(C2C</a:t>
            </a:r>
            <a:r>
              <a:rPr lang="ja-JP" altLang="en-US" sz="1200" dirty="0" err="1"/>
              <a:t>、</a:t>
            </a:r>
            <a:r>
              <a:rPr lang="fr-BE" sz="1200" dirty="0"/>
              <a:t>C2B)</a:t>
            </a:r>
            <a:r>
              <a:rPr lang="ja-JP" altLang="en-US" sz="1200" dirty="0"/>
              <a:t>を</a:t>
            </a:r>
            <a:r>
              <a:rPr lang="ja-JP" altLang="fr-FR" sz="1200" dirty="0"/>
              <a:t>開催</a:t>
            </a:r>
            <a:endParaRPr lang="en-GB" sz="1200" dirty="0"/>
          </a:p>
          <a:p>
            <a:pPr marL="285750" lvl="0" indent="-285750">
              <a:buFont typeface="Arial" panose="020B0604020202020204" pitchFamily="34" charset="0"/>
              <a:buChar char="•"/>
            </a:pPr>
            <a:r>
              <a:rPr lang="ja-JP" altLang="en-US" sz="1200" dirty="0"/>
              <a:t>インタラクティブで革新的なフォーマット</a:t>
            </a:r>
            <a:endParaRPr lang="en-GB" sz="1200" dirty="0"/>
          </a:p>
          <a:p>
            <a:pPr marL="285750" lvl="0" indent="-285750">
              <a:buFont typeface="Arial" panose="020B0604020202020204" pitchFamily="34" charset="0"/>
              <a:buChar char="•"/>
            </a:pPr>
            <a:r>
              <a:rPr lang="ja-JP" altLang="fr-FR" sz="1200" dirty="0"/>
              <a:t>専門家による支援</a:t>
            </a:r>
            <a:endParaRPr lang="en-GB" sz="1200" dirty="0"/>
          </a:p>
          <a:p>
            <a:pPr marL="285750" lvl="0" indent="-285750">
              <a:buFont typeface="Arial" panose="020B0604020202020204" pitchFamily="34" charset="0"/>
              <a:buChar char="•"/>
            </a:pPr>
            <a:r>
              <a:rPr lang="ja-JP" altLang="en-US" sz="1200" dirty="0"/>
              <a:t>イベント参加</a:t>
            </a:r>
            <a:r>
              <a:rPr lang="ja-JP" altLang="fr-FR" sz="1200" dirty="0"/>
              <a:t>の</a:t>
            </a:r>
            <a:r>
              <a:rPr lang="ja-JP" altLang="en-US" sz="1200" dirty="0"/>
              <a:t>ための財政的支援</a:t>
            </a:r>
            <a:r>
              <a:rPr lang="fr-BE" sz="1200" dirty="0"/>
              <a:t>(</a:t>
            </a:r>
            <a:r>
              <a:rPr lang="ja-JP" altLang="en-US" sz="1200" dirty="0"/>
              <a:t>訳注：</a:t>
            </a:r>
            <a:r>
              <a:rPr lang="ja-JP" altLang="fr-FR" sz="1200" dirty="0"/>
              <a:t>欧州クラスターのみ</a:t>
            </a:r>
            <a:r>
              <a:rPr lang="fr-BE" sz="1200" dirty="0"/>
              <a:t>)</a:t>
            </a:r>
            <a:endParaRPr lang="en-GB" sz="1200" dirty="0"/>
          </a:p>
          <a:p>
            <a:endParaRPr lang="en-GB" sz="1400" dirty="0"/>
          </a:p>
        </p:txBody>
      </p:sp>
      <p:sp>
        <p:nvSpPr>
          <p:cNvPr id="16" name="TextBox 15"/>
          <p:cNvSpPr txBox="1"/>
          <p:nvPr/>
        </p:nvSpPr>
        <p:spPr>
          <a:xfrm>
            <a:off x="7756265" y="3415158"/>
            <a:ext cx="4206240" cy="1323439"/>
          </a:xfrm>
          <a:prstGeom prst="rect">
            <a:avLst/>
          </a:prstGeom>
          <a:noFill/>
        </p:spPr>
        <p:txBody>
          <a:bodyPr wrap="square" rtlCol="0">
            <a:spAutoFit/>
          </a:bodyPr>
          <a:lstStyle/>
          <a:p>
            <a:r>
              <a:rPr lang="en-US" u="sng" dirty="0">
                <a:solidFill>
                  <a:schemeClr val="accent2"/>
                </a:solidFill>
              </a:rPr>
              <a:t>EU</a:t>
            </a:r>
            <a:r>
              <a:rPr lang="ja-JP" altLang="en-US" u="sng" dirty="0">
                <a:solidFill>
                  <a:schemeClr val="accent2"/>
                </a:solidFill>
              </a:rPr>
              <a:t>クラスターパートナーシップ</a:t>
            </a:r>
            <a:endParaRPr lang="en-GB" u="sng" dirty="0">
              <a:solidFill>
                <a:schemeClr val="accent2"/>
              </a:solidFill>
            </a:endParaRPr>
          </a:p>
          <a:p>
            <a:r>
              <a:rPr lang="ja-JP" altLang="en-US" sz="1200" dirty="0">
                <a:solidFill>
                  <a:schemeClr val="accent2"/>
                </a:solidFill>
              </a:rPr>
              <a:t>国際化と専門化のための共同戦略を実施</a:t>
            </a:r>
            <a:endParaRPr lang="en-GB" sz="1200" dirty="0">
              <a:solidFill>
                <a:schemeClr val="accent2"/>
              </a:solidFill>
            </a:endParaRPr>
          </a:p>
          <a:p>
            <a:r>
              <a:rPr lang="en-US" sz="1200" dirty="0"/>
              <a:t>ECCP</a:t>
            </a:r>
            <a:r>
              <a:rPr lang="ja-JP" altLang="en-US" sz="1200" dirty="0"/>
              <a:t>は、新たに設立された</a:t>
            </a:r>
            <a:r>
              <a:rPr lang="ja-JP" altLang="fr-FR" sz="1200" dirty="0"/>
              <a:t>欧州</a:t>
            </a:r>
            <a:r>
              <a:rPr lang="ja-JP" altLang="en-US" sz="1200" dirty="0"/>
              <a:t>戦略的クラスターパートナーシップ（</a:t>
            </a:r>
            <a:r>
              <a:rPr lang="en-US" sz="1200" dirty="0"/>
              <a:t>ESCPs</a:t>
            </a:r>
            <a:r>
              <a:rPr lang="ja-JP" altLang="en-US" sz="1200" dirty="0"/>
              <a:t>）のホームグラウンドです。</a:t>
            </a:r>
            <a:endParaRPr lang="fr-BE" altLang="ja-JP" sz="1200" dirty="0"/>
          </a:p>
          <a:p>
            <a:pPr marL="171450" lvl="0" indent="-171450">
              <a:buFont typeface="Arial" panose="020B0604020202020204" pitchFamily="34" charset="0"/>
              <a:buChar char="•"/>
            </a:pPr>
            <a:r>
              <a:rPr lang="fr-BE" sz="1200" dirty="0" err="1"/>
              <a:t>ESCPs</a:t>
            </a:r>
            <a:r>
              <a:rPr lang="ja-JP" altLang="en-US" sz="1200" dirty="0"/>
              <a:t>ためのプロファイル</a:t>
            </a:r>
            <a:r>
              <a:rPr lang="ja-JP" altLang="fr-FR" sz="1200" dirty="0"/>
              <a:t>登録とその可視化</a:t>
            </a:r>
            <a:endParaRPr lang="en-GB" sz="1200" dirty="0"/>
          </a:p>
          <a:p>
            <a:pPr marL="171450" lvl="0" indent="-171450">
              <a:buFont typeface="Arial" panose="020B0604020202020204" pitchFamily="34" charset="0"/>
              <a:buChar char="•"/>
            </a:pPr>
            <a:r>
              <a:rPr lang="ja-JP" altLang="en-US" sz="1200" dirty="0"/>
              <a:t>パートナーシップ</a:t>
            </a:r>
            <a:r>
              <a:rPr lang="ja-JP" altLang="fr-FR" sz="1200" dirty="0"/>
              <a:t>関連事業</a:t>
            </a:r>
            <a:r>
              <a:rPr lang="ja-JP" altLang="en-US" sz="1200" dirty="0"/>
              <a:t>と成功事例</a:t>
            </a:r>
            <a:r>
              <a:rPr lang="ja-JP" altLang="fr-FR" sz="1200" dirty="0"/>
              <a:t>の</a:t>
            </a:r>
            <a:r>
              <a:rPr lang="ja-JP" altLang="en-US" sz="1200" dirty="0"/>
              <a:t>共有</a:t>
            </a:r>
            <a:endParaRPr lang="en-GB" sz="1200" dirty="0"/>
          </a:p>
        </p:txBody>
      </p:sp>
    </p:spTree>
    <p:extLst>
      <p:ext uri="{BB962C8B-B14F-4D97-AF65-F5344CB8AC3E}">
        <p14:creationId xmlns:p14="http://schemas.microsoft.com/office/powerpoint/2010/main" val="359282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65" y="383544"/>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ja-JP" altLang="en-US" sz="2800" b="1" dirty="0"/>
              <a:t>クラスターマッピング</a:t>
            </a:r>
            <a:r>
              <a:rPr lang="ja-JP" altLang="fr-FR" sz="2800" b="1" dirty="0"/>
              <a:t>掲載のご提案</a:t>
            </a:r>
            <a:endParaRPr lang="en-GB" sz="2800" b="1" dirty="0"/>
          </a:p>
        </p:txBody>
      </p:sp>
      <p:sp>
        <p:nvSpPr>
          <p:cNvPr id="3" name="Content Placeholder 2"/>
          <p:cNvSpPr>
            <a:spLocks noGrp="1"/>
          </p:cNvSpPr>
          <p:nvPr>
            <p:ph idx="1"/>
          </p:nvPr>
        </p:nvSpPr>
        <p:spPr>
          <a:xfrm>
            <a:off x="7229138" y="1825625"/>
            <a:ext cx="4124661" cy="4351338"/>
          </a:xfrm>
        </p:spPr>
        <p:txBody>
          <a:bodyPr>
            <a:normAutofit lnSpcReduction="10000"/>
          </a:bodyPr>
          <a:lstStyle/>
          <a:p>
            <a:pPr marL="0" indent="0">
              <a:buNone/>
            </a:pPr>
            <a:r>
              <a:rPr lang="en-US" dirty="0"/>
              <a:t>ECCP</a:t>
            </a:r>
            <a:r>
              <a:rPr lang="ja-JP" altLang="en-US" dirty="0"/>
              <a:t>上にプロフィールを設定して、あなたのクラスターを地図上に掲載してください！</a:t>
            </a:r>
            <a:endParaRPr lang="en-US" dirty="0"/>
          </a:p>
          <a:p>
            <a:pPr>
              <a:buFont typeface="Wingdings" panose="05000000000000000000" pitchFamily="2" charset="2"/>
              <a:buChar char="Ø"/>
            </a:pPr>
            <a:r>
              <a:rPr lang="ja-JP" altLang="en-US" b="1" dirty="0"/>
              <a:t>複数の基準による検索</a:t>
            </a:r>
            <a:r>
              <a:rPr lang="ja-JP" altLang="fr-FR" b="1" dirty="0"/>
              <a:t>フィルタ</a:t>
            </a:r>
            <a:r>
              <a:rPr lang="ja-JP" altLang="en-US" dirty="0"/>
              <a:t>：</a:t>
            </a:r>
            <a:r>
              <a:rPr lang="ja-JP" altLang="fr-FR" dirty="0"/>
              <a:t>業種</a:t>
            </a:r>
            <a:r>
              <a:rPr lang="ja-JP" altLang="en-US" dirty="0"/>
              <a:t>、技術分野、国</a:t>
            </a:r>
            <a:r>
              <a:rPr lang="ja-JP" altLang="fr-FR" dirty="0"/>
              <a:t>など</a:t>
            </a:r>
            <a:endParaRPr lang="en-GB" dirty="0"/>
          </a:p>
          <a:p>
            <a:pPr>
              <a:buFont typeface="Wingdings" panose="05000000000000000000" pitchFamily="2" charset="2"/>
              <a:buChar char="Ø"/>
            </a:pPr>
            <a:r>
              <a:rPr lang="ja-JP" altLang="en-US" dirty="0"/>
              <a:t>現在</a:t>
            </a:r>
            <a:r>
              <a:rPr lang="ja-JP" altLang="fr-FR" dirty="0"/>
              <a:t>ヨーロッパを中心に、</a:t>
            </a:r>
            <a:r>
              <a:rPr lang="en-US" dirty="0"/>
              <a:t>690</a:t>
            </a:r>
            <a:r>
              <a:rPr lang="ja-JP" altLang="en-US" dirty="0"/>
              <a:t>以上の</a:t>
            </a:r>
            <a:r>
              <a:rPr lang="ja-JP" altLang="fr-FR" dirty="0"/>
              <a:t>優良</a:t>
            </a:r>
            <a:r>
              <a:rPr lang="ja-JP" altLang="en-US" dirty="0"/>
              <a:t>クラスター</a:t>
            </a:r>
            <a:r>
              <a:rPr lang="ja-JP" altLang="fr-FR" dirty="0"/>
              <a:t>が登録されています。</a:t>
            </a:r>
            <a:endParaRPr lang="en-GB" dirty="0"/>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669583" y="1825625"/>
            <a:ext cx="6559555" cy="4075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21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22" y="391173"/>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ja-JP" altLang="en-US" sz="3100" b="1" dirty="0"/>
              <a:t>マッチメイキングイベント　日本での実施例</a:t>
            </a:r>
            <a:endParaRPr lang="en-GB" sz="2800" b="1" dirty="0"/>
          </a:p>
        </p:txBody>
      </p:sp>
      <p:pic>
        <p:nvPicPr>
          <p:cNvPr id="5" name="Picture 4"/>
          <p:cNvPicPr>
            <a:picLocks noChangeAspect="1"/>
          </p:cNvPicPr>
          <p:nvPr/>
        </p:nvPicPr>
        <p:blipFill rotWithShape="1">
          <a:blip r:embed="rId2"/>
          <a:srcRect l="26828" t="12283" r="28173" b="381"/>
          <a:stretch/>
        </p:blipFill>
        <p:spPr>
          <a:xfrm>
            <a:off x="9964960" y="1509125"/>
            <a:ext cx="1728216" cy="2096875"/>
          </a:xfrm>
          <a:prstGeom prst="rect">
            <a:avLst/>
          </a:prstGeom>
        </p:spPr>
      </p:pic>
      <p:pic>
        <p:nvPicPr>
          <p:cNvPr id="6" name="Picture 5"/>
          <p:cNvPicPr>
            <a:picLocks noChangeAspect="1"/>
          </p:cNvPicPr>
          <p:nvPr/>
        </p:nvPicPr>
        <p:blipFill>
          <a:blip r:embed="rId3"/>
          <a:stretch>
            <a:fillRect/>
          </a:stretch>
        </p:blipFill>
        <p:spPr>
          <a:xfrm>
            <a:off x="449825" y="2250365"/>
            <a:ext cx="2879444" cy="1172557"/>
          </a:xfrm>
          <a:prstGeom prst="rect">
            <a:avLst/>
          </a:prstGeom>
        </p:spPr>
      </p:pic>
      <p:pic>
        <p:nvPicPr>
          <p:cNvPr id="7" name="Picture 6"/>
          <p:cNvPicPr>
            <a:picLocks noChangeAspect="1"/>
          </p:cNvPicPr>
          <p:nvPr/>
        </p:nvPicPr>
        <p:blipFill>
          <a:blip r:embed="rId4"/>
          <a:stretch>
            <a:fillRect/>
          </a:stretch>
        </p:blipFill>
        <p:spPr>
          <a:xfrm>
            <a:off x="449825" y="3512791"/>
            <a:ext cx="3572491" cy="214250"/>
          </a:xfrm>
          <a:prstGeom prst="rect">
            <a:avLst/>
          </a:prstGeom>
        </p:spPr>
      </p:pic>
      <p:pic>
        <p:nvPicPr>
          <p:cNvPr id="8" name="Picture 7"/>
          <p:cNvPicPr>
            <a:picLocks noChangeAspect="1"/>
          </p:cNvPicPr>
          <p:nvPr/>
        </p:nvPicPr>
        <p:blipFill>
          <a:blip r:embed="rId5"/>
          <a:stretch>
            <a:fillRect/>
          </a:stretch>
        </p:blipFill>
        <p:spPr>
          <a:xfrm>
            <a:off x="563219" y="4785774"/>
            <a:ext cx="2183489" cy="1879459"/>
          </a:xfrm>
          <a:prstGeom prst="rect">
            <a:avLst/>
          </a:prstGeom>
        </p:spPr>
      </p:pic>
      <p:sp>
        <p:nvSpPr>
          <p:cNvPr id="9" name="TextBox 8"/>
          <p:cNvSpPr txBox="1"/>
          <p:nvPr/>
        </p:nvSpPr>
        <p:spPr>
          <a:xfrm>
            <a:off x="2901756" y="4894506"/>
            <a:ext cx="4044876" cy="1431161"/>
          </a:xfrm>
          <a:prstGeom prst="rect">
            <a:avLst/>
          </a:prstGeom>
          <a:noFill/>
          <a:ln>
            <a:solidFill>
              <a:schemeClr val="accent1">
                <a:lumMod val="75000"/>
              </a:schemeClr>
            </a:solidFill>
          </a:ln>
        </p:spPr>
        <p:txBody>
          <a:bodyPr wrap="square" rtlCol="0">
            <a:spAutoFit/>
          </a:bodyPr>
          <a:lstStyle/>
          <a:p>
            <a:r>
              <a:rPr lang="en-US" altLang="ja-JP" sz="1700" dirty="0">
                <a:ea typeface="MS PGothic" panose="020B0600070205080204" pitchFamily="34" charset="-128"/>
              </a:rPr>
              <a:t>EACP</a:t>
            </a:r>
            <a:r>
              <a:rPr lang="en-GB" altLang="ja-JP" sz="1700" dirty="0">
                <a:ea typeface="MS PGothic" panose="020B0600070205080204" pitchFamily="34" charset="-128"/>
              </a:rPr>
              <a:t> ABROAD</a:t>
            </a:r>
            <a:r>
              <a:rPr lang="ja-JP" altLang="en-US" sz="1700" dirty="0">
                <a:latin typeface="MS PGothic" panose="020B0600070205080204" pitchFamily="34" charset="-128"/>
                <a:ea typeface="MS PGothic" panose="020B0600070205080204" pitchFamily="34" charset="-128"/>
              </a:rPr>
              <a:t>とは</a:t>
            </a:r>
            <a:endParaRPr lang="en-US" altLang="zh-TW" sz="17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zh-TW" altLang="en-US" sz="1400" dirty="0">
                <a:latin typeface="MS PGothic" panose="020B0600070205080204" pitchFamily="34" charset="-128"/>
                <a:ea typeface="MS PGothic" panose="020B0600070205080204" pitchFamily="34" charset="-128"/>
              </a:rPr>
              <a:t>航空宇宙産業</a:t>
            </a:r>
            <a:endParaRPr lang="fr-BE" altLang="zh-TW" sz="14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fr-FR" altLang="ja-JP" sz="1400" dirty="0">
                <a:latin typeface="MS PGothic" panose="020B0600070205080204" pitchFamily="34" charset="-128"/>
                <a:ea typeface="MS PGothic" panose="020B0600070205080204" pitchFamily="34" charset="-128"/>
              </a:rPr>
              <a:t>1355</a:t>
            </a:r>
            <a:r>
              <a:rPr lang="ja-JP" altLang="fr-FR" sz="1400" dirty="0">
                <a:latin typeface="MS PGothic" panose="020B0600070205080204" pitchFamily="34" charset="-128"/>
                <a:ea typeface="MS PGothic" panose="020B0600070205080204" pitchFamily="34" charset="-128"/>
              </a:rPr>
              <a:t>社の中小企業</a:t>
            </a:r>
            <a:r>
              <a:rPr lang="ja-JP" altLang="en-US" sz="1400" dirty="0"/>
              <a:t>がクラスターに参加</a:t>
            </a:r>
            <a:endParaRPr lang="en-US" altLang="zh-TW" sz="140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altLang="en-US" sz="1400" dirty="0"/>
              <a:t>クラスターのパートナー国</a:t>
            </a:r>
            <a:r>
              <a:rPr lang="fr-BE" altLang="ja-JP" sz="1400" dirty="0"/>
              <a:t>:</a:t>
            </a:r>
            <a:r>
              <a:rPr lang="ja-JP" altLang="en-US" sz="1400" dirty="0"/>
              <a:t>ブラジル、</a:t>
            </a:r>
            <a:r>
              <a:rPr lang="fr-BE" sz="1400" dirty="0"/>
              <a:t> </a:t>
            </a:r>
            <a:r>
              <a:rPr lang="ja-JP" altLang="en-US" sz="1400" dirty="0"/>
              <a:t>カナダ、</a:t>
            </a:r>
            <a:r>
              <a:rPr lang="en-GB" sz="1400" dirty="0"/>
              <a:t> </a:t>
            </a:r>
            <a:r>
              <a:rPr lang="ja-JP" altLang="en-US" sz="1400" dirty="0"/>
              <a:t>日本、</a:t>
            </a:r>
            <a:r>
              <a:rPr lang="en-GB" sz="1400" dirty="0"/>
              <a:t> </a:t>
            </a:r>
            <a:r>
              <a:rPr lang="ja-JP" altLang="en-US" sz="1400" dirty="0"/>
              <a:t>メキシコ、</a:t>
            </a:r>
            <a:r>
              <a:rPr lang="en-GB" sz="1400" dirty="0"/>
              <a:t> </a:t>
            </a:r>
            <a:r>
              <a:rPr lang="ja-JP" altLang="en-US" sz="1400" dirty="0"/>
              <a:t>アラブ首長国連邦、</a:t>
            </a:r>
            <a:r>
              <a:rPr lang="fr-BE" sz="1400" dirty="0"/>
              <a:t> </a:t>
            </a:r>
            <a:r>
              <a:rPr lang="ja-JP" altLang="en-US" sz="1400" dirty="0"/>
              <a:t>米国</a:t>
            </a:r>
            <a:endParaRPr lang="en-GB" sz="1400" dirty="0"/>
          </a:p>
        </p:txBody>
      </p:sp>
      <p:sp>
        <p:nvSpPr>
          <p:cNvPr id="10" name="TextBox 9"/>
          <p:cNvSpPr txBox="1"/>
          <p:nvPr/>
        </p:nvSpPr>
        <p:spPr>
          <a:xfrm>
            <a:off x="7315610" y="5020715"/>
            <a:ext cx="4389009" cy="1215717"/>
          </a:xfrm>
          <a:prstGeom prst="rect">
            <a:avLst/>
          </a:prstGeom>
          <a:noFill/>
          <a:ln>
            <a:solidFill>
              <a:schemeClr val="accent1">
                <a:lumMod val="75000"/>
              </a:schemeClr>
            </a:solidFill>
          </a:ln>
        </p:spPr>
        <p:txBody>
          <a:bodyPr wrap="square" rtlCol="0">
            <a:spAutoFit/>
          </a:bodyPr>
          <a:lstStyle/>
          <a:p>
            <a:r>
              <a:rPr lang="fr-BE" altLang="ja-JP" sz="1700" dirty="0" err="1"/>
              <a:t>bioXclusters</a:t>
            </a:r>
            <a:r>
              <a:rPr lang="fr-BE" altLang="ja-JP" sz="1700" dirty="0"/>
              <a:t> plus</a:t>
            </a:r>
            <a:r>
              <a:rPr lang="ja-JP" altLang="en-US" sz="1700" dirty="0"/>
              <a:t>とは</a:t>
            </a:r>
            <a:endParaRPr lang="en-US" altLang="ja-JP" sz="1700" dirty="0"/>
          </a:p>
          <a:p>
            <a:pPr marL="285750" indent="-285750">
              <a:buFont typeface="Arial" panose="020B0604020202020204" pitchFamily="34" charset="0"/>
              <a:buChar char="•"/>
            </a:pPr>
            <a:r>
              <a:rPr lang="ja-JP" altLang="en-US" sz="1400" dirty="0"/>
              <a:t>医療産業</a:t>
            </a:r>
            <a:endParaRPr lang="en-US" altLang="ja-JP" sz="1400" dirty="0"/>
          </a:p>
          <a:p>
            <a:pPr marL="285750" indent="-285750">
              <a:buFont typeface="Arial" panose="020B0604020202020204" pitchFamily="34" charset="0"/>
              <a:buChar char="•"/>
            </a:pPr>
            <a:r>
              <a:rPr lang="fr-FR" altLang="ja-JP" sz="1400" dirty="0"/>
              <a:t>880</a:t>
            </a:r>
            <a:r>
              <a:rPr lang="ja-JP" altLang="fr-FR" sz="1400" dirty="0"/>
              <a:t>社の中小企業</a:t>
            </a:r>
            <a:r>
              <a:rPr lang="ja-JP" altLang="en-US" sz="1400" dirty="0"/>
              <a:t>がクラスターに参加</a:t>
            </a:r>
            <a:endParaRPr lang="en-US" altLang="ja-JP" sz="1400" dirty="0"/>
          </a:p>
          <a:p>
            <a:pPr marL="285750" indent="-285750">
              <a:buFont typeface="Arial" panose="020B0604020202020204" pitchFamily="34" charset="0"/>
              <a:buChar char="•"/>
            </a:pPr>
            <a:r>
              <a:rPr lang="ja-JP" altLang="en-US" sz="1400" dirty="0"/>
              <a:t>クラスターのパートナー国</a:t>
            </a:r>
            <a:r>
              <a:rPr lang="fr-BE" altLang="ja-JP" sz="1400" dirty="0"/>
              <a:t>:</a:t>
            </a:r>
            <a:r>
              <a:rPr lang="en-GB" sz="1400" dirty="0"/>
              <a:t> </a:t>
            </a:r>
            <a:r>
              <a:rPr lang="ja-JP" altLang="en-US" sz="1400" dirty="0"/>
              <a:t>オーストラリア、ブラジル、カナダ、日本、中国、韓国、米国</a:t>
            </a:r>
            <a:endParaRPr lang="en-GB" sz="1400" dirty="0"/>
          </a:p>
        </p:txBody>
      </p:sp>
      <p:sp>
        <p:nvSpPr>
          <p:cNvPr id="11" name="TextBox 10"/>
          <p:cNvSpPr txBox="1"/>
          <p:nvPr/>
        </p:nvSpPr>
        <p:spPr>
          <a:xfrm>
            <a:off x="236668" y="1426586"/>
            <a:ext cx="6669119" cy="461665"/>
          </a:xfrm>
          <a:prstGeom prst="rect">
            <a:avLst/>
          </a:prstGeom>
          <a:noFill/>
        </p:spPr>
        <p:txBody>
          <a:bodyPr wrap="square" rtlCol="0">
            <a:spAutoFit/>
          </a:bodyPr>
          <a:lstStyle/>
          <a:p>
            <a:r>
              <a:rPr lang="ja-JP" altLang="en-US" sz="2400" dirty="0"/>
              <a:t>国際レベルでパートナーと交流する機会を創出</a:t>
            </a:r>
            <a:endParaRPr lang="en-GB" sz="1400" dirty="0"/>
          </a:p>
        </p:txBody>
      </p:sp>
      <p:sp>
        <p:nvSpPr>
          <p:cNvPr id="13" name="TextBox 12"/>
          <p:cNvSpPr txBox="1"/>
          <p:nvPr/>
        </p:nvSpPr>
        <p:spPr>
          <a:xfrm>
            <a:off x="349241" y="3727041"/>
            <a:ext cx="6660541" cy="923330"/>
          </a:xfrm>
          <a:prstGeom prst="rect">
            <a:avLst/>
          </a:prstGeom>
          <a:noFill/>
        </p:spPr>
        <p:txBody>
          <a:bodyPr wrap="square" rtlCol="0">
            <a:spAutoFit/>
          </a:bodyPr>
          <a:lstStyle/>
          <a:p>
            <a:r>
              <a:rPr lang="en-GB" dirty="0"/>
              <a:t>2017</a:t>
            </a:r>
            <a:r>
              <a:rPr lang="ja-JP" altLang="en-US" dirty="0"/>
              <a:t>年</a:t>
            </a:r>
            <a:r>
              <a:rPr lang="en-GB" altLang="ja-JP" dirty="0"/>
              <a:t>9</a:t>
            </a:r>
            <a:r>
              <a:rPr lang="ja-JP" altLang="en-US" dirty="0"/>
              <a:t>月に日本へのビジネスミッション</a:t>
            </a:r>
            <a:r>
              <a:rPr lang="en-GB" altLang="ja-JP" dirty="0"/>
              <a:t>:</a:t>
            </a:r>
            <a:r>
              <a:rPr lang="ja-JP" altLang="en-US" dirty="0"/>
              <a:t>「</a:t>
            </a:r>
            <a:r>
              <a:rPr lang="en-GB" altLang="ja-JP" dirty="0"/>
              <a:t>Chubu Aerospace week</a:t>
            </a:r>
            <a:r>
              <a:rPr lang="ja-JP" altLang="en-US" dirty="0"/>
              <a:t>」（クラスター</a:t>
            </a:r>
            <a:r>
              <a:rPr lang="en-GB" altLang="ja-JP" dirty="0"/>
              <a:t>4</a:t>
            </a:r>
            <a:r>
              <a:rPr lang="ja-JP" altLang="fr-FR" dirty="0"/>
              <a:t>社</a:t>
            </a:r>
            <a:r>
              <a:rPr lang="ja-JP" altLang="en-US" dirty="0"/>
              <a:t>、企業</a:t>
            </a:r>
            <a:r>
              <a:rPr lang="en-GB" altLang="ja-JP" dirty="0"/>
              <a:t>12</a:t>
            </a:r>
            <a:r>
              <a:rPr lang="ja-JP" altLang="en-US" dirty="0"/>
              <a:t>社）</a:t>
            </a:r>
            <a:br>
              <a:rPr lang="en-US" altLang="ja-JP" dirty="0"/>
            </a:br>
            <a:r>
              <a:rPr lang="ja-JP" altLang="en-US" dirty="0"/>
              <a:t>ミッションのリーダーは</a:t>
            </a:r>
            <a:r>
              <a:rPr lang="en-GB" altLang="ja-JP" dirty="0"/>
              <a:t>Aerospace Valley</a:t>
            </a:r>
            <a:r>
              <a:rPr lang="ja-JP" altLang="en-US" dirty="0"/>
              <a:t>クラスター</a:t>
            </a:r>
            <a:endParaRPr lang="en-GB" dirty="0"/>
          </a:p>
        </p:txBody>
      </p:sp>
      <p:sp>
        <p:nvSpPr>
          <p:cNvPr id="14" name="TextBox 13"/>
          <p:cNvSpPr txBox="1"/>
          <p:nvPr/>
        </p:nvSpPr>
        <p:spPr>
          <a:xfrm>
            <a:off x="7284762" y="3724809"/>
            <a:ext cx="4557997" cy="646331"/>
          </a:xfrm>
          <a:prstGeom prst="rect">
            <a:avLst/>
          </a:prstGeom>
          <a:noFill/>
        </p:spPr>
        <p:txBody>
          <a:bodyPr wrap="square" rtlCol="0">
            <a:spAutoFit/>
          </a:bodyPr>
          <a:lstStyle/>
          <a:p>
            <a:r>
              <a:rPr lang="en-GB" altLang="ja-JP" dirty="0"/>
              <a:t>2016</a:t>
            </a:r>
            <a:r>
              <a:rPr lang="ja-JP" altLang="en-US" dirty="0"/>
              <a:t>年</a:t>
            </a:r>
            <a:r>
              <a:rPr lang="en-GB" altLang="ja-JP" dirty="0"/>
              <a:t>10</a:t>
            </a:r>
            <a:r>
              <a:rPr lang="ja-JP" altLang="en-US" dirty="0"/>
              <a:t>月に大阪と横浜へのビジネスミッションを行い、以降毎年継続。</a:t>
            </a:r>
            <a:endParaRPr lang="en-US" altLang="ja-JP" dirty="0"/>
          </a:p>
        </p:txBody>
      </p:sp>
      <p:pic>
        <p:nvPicPr>
          <p:cNvPr id="15" name="Picture 14"/>
          <p:cNvPicPr>
            <a:picLocks noChangeAspect="1"/>
          </p:cNvPicPr>
          <p:nvPr/>
        </p:nvPicPr>
        <p:blipFill>
          <a:blip r:embed="rId6"/>
          <a:stretch>
            <a:fillRect/>
          </a:stretch>
        </p:blipFill>
        <p:spPr>
          <a:xfrm>
            <a:off x="7393081" y="1815410"/>
            <a:ext cx="2409892" cy="1790590"/>
          </a:xfrm>
          <a:prstGeom prst="rect">
            <a:avLst/>
          </a:prstGeom>
        </p:spPr>
      </p:pic>
      <p:sp>
        <p:nvSpPr>
          <p:cNvPr id="4" name="Rectangle 3"/>
          <p:cNvSpPr/>
          <p:nvPr/>
        </p:nvSpPr>
        <p:spPr>
          <a:xfrm>
            <a:off x="236668" y="2097741"/>
            <a:ext cx="6773114" cy="46580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7100047" y="1398494"/>
            <a:ext cx="4955392" cy="53573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7785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02" y="377396"/>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altLang="ja-JP" sz="3100" b="1" dirty="0"/>
              <a:t>ECCP</a:t>
            </a:r>
            <a:r>
              <a:rPr lang="ja-JP" altLang="en-US" sz="3100" b="1" dirty="0"/>
              <a:t> </a:t>
            </a:r>
            <a:r>
              <a:rPr lang="fr-BE" altLang="ja-JP" sz="3100" b="1" dirty="0"/>
              <a:t>-</a:t>
            </a:r>
            <a:r>
              <a:rPr lang="ja-JP" altLang="en-US" sz="3100" b="1" dirty="0"/>
              <a:t>ネットワーキングハブ：パートナー検索</a:t>
            </a:r>
            <a:endParaRPr lang="en-GB" sz="3100" b="1" dirty="0"/>
          </a:p>
        </p:txBody>
      </p:sp>
      <p:sp>
        <p:nvSpPr>
          <p:cNvPr id="3" name="Content Placeholder 2"/>
          <p:cNvSpPr>
            <a:spLocks noGrp="1"/>
          </p:cNvSpPr>
          <p:nvPr>
            <p:ph idx="1"/>
          </p:nvPr>
        </p:nvSpPr>
        <p:spPr>
          <a:xfrm>
            <a:off x="8189445" y="1575211"/>
            <a:ext cx="3554506" cy="4351338"/>
          </a:xfrm>
        </p:spPr>
        <p:txBody>
          <a:bodyPr>
            <a:normAutofit/>
          </a:bodyPr>
          <a:lstStyle/>
          <a:p>
            <a:pPr marL="0" indent="0">
              <a:buNone/>
            </a:pPr>
            <a:r>
              <a:rPr lang="ja-JP" altLang="en-US" sz="2400" dirty="0"/>
              <a:t>コラボレーションを開始するためのプラットフォーム：</a:t>
            </a:r>
            <a:endParaRPr lang="en-GB" sz="2400" dirty="0"/>
          </a:p>
          <a:p>
            <a:pPr lvl="0">
              <a:buFont typeface="Wingdings" panose="05000000000000000000" pitchFamily="2" charset="2"/>
              <a:buChar char="Ø"/>
            </a:pPr>
            <a:r>
              <a:rPr lang="ja-JP" altLang="en-US" sz="2400" dirty="0"/>
              <a:t>トピックと</a:t>
            </a:r>
            <a:r>
              <a:rPr lang="ja-JP" altLang="fr-FR" sz="2400" dirty="0"/>
              <a:t>連携パートナーの募集を</a:t>
            </a:r>
            <a:r>
              <a:rPr lang="ja-JP" altLang="en-US" sz="2400" dirty="0"/>
              <a:t>告知する</a:t>
            </a:r>
            <a:r>
              <a:rPr lang="ja-JP" altLang="fr-FR" sz="2400" dirty="0"/>
              <a:t>。</a:t>
            </a:r>
            <a:endParaRPr lang="en-GB" sz="2400" dirty="0"/>
          </a:p>
          <a:p>
            <a:pPr lvl="0">
              <a:buFont typeface="Wingdings" panose="05000000000000000000" pitchFamily="2" charset="2"/>
              <a:buChar char="Ø"/>
            </a:pPr>
            <a:r>
              <a:rPr lang="ja-JP" altLang="en-US" sz="2400" dirty="0"/>
              <a:t>既存のオファーを検索する（様々な検索機能がついています）</a:t>
            </a:r>
            <a:endParaRPr lang="en-GB" sz="2400" dirty="0"/>
          </a:p>
          <a:p>
            <a:endParaRPr lang="en-GB" sz="2400" dirty="0"/>
          </a:p>
        </p:txBody>
      </p:sp>
      <p:pic>
        <p:nvPicPr>
          <p:cNvPr id="5" name="Picture 4"/>
          <p:cNvPicPr>
            <a:picLocks noChangeAspect="1"/>
          </p:cNvPicPr>
          <p:nvPr/>
        </p:nvPicPr>
        <p:blipFill>
          <a:blip r:embed="rId2"/>
          <a:stretch>
            <a:fillRect/>
          </a:stretch>
        </p:blipFill>
        <p:spPr>
          <a:xfrm>
            <a:off x="315725" y="1575211"/>
            <a:ext cx="7769019" cy="450286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V="1">
            <a:off x="6096000" y="2690475"/>
            <a:ext cx="344244" cy="795936"/>
          </a:xfrm>
          <a:prstGeom prst="straightConnector1">
            <a:avLst/>
          </a:prstGeom>
          <a:ln>
            <a:solidFill>
              <a:srgbClr val="FF0000"/>
            </a:solidFill>
            <a:tailEnd type="triangle"/>
          </a:ln>
        </p:spPr>
        <p:style>
          <a:lnRef idx="2">
            <a:schemeClr val="accent5"/>
          </a:lnRef>
          <a:fillRef idx="0">
            <a:schemeClr val="accent5"/>
          </a:fillRef>
          <a:effectRef idx="1">
            <a:schemeClr val="accent5"/>
          </a:effectRef>
          <a:fontRef idx="minor">
            <a:schemeClr val="tx1"/>
          </a:fontRef>
        </p:style>
      </p:cxnSp>
      <p:sp>
        <p:nvSpPr>
          <p:cNvPr id="8" name="Oval 7"/>
          <p:cNvSpPr/>
          <p:nvPr/>
        </p:nvSpPr>
        <p:spPr>
          <a:xfrm>
            <a:off x="6096000" y="2226833"/>
            <a:ext cx="1208442" cy="463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57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505" y="378980"/>
            <a:ext cx="10904400" cy="5220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100" b="1" dirty="0"/>
              <a:t>ECCP</a:t>
            </a:r>
            <a:r>
              <a:rPr lang="ja-JP" altLang="en-US" sz="3100" b="1" dirty="0"/>
              <a:t>ツール</a:t>
            </a:r>
            <a:r>
              <a:rPr lang="en-US" sz="3100" b="1" dirty="0"/>
              <a:t> - </a:t>
            </a:r>
            <a:r>
              <a:rPr lang="ja-JP" altLang="en-US" sz="3100" b="1" dirty="0"/>
              <a:t>国際協力</a:t>
            </a:r>
            <a:r>
              <a:rPr lang="en-US" sz="3100" b="1" dirty="0"/>
              <a:t> (</a:t>
            </a:r>
            <a:r>
              <a:rPr lang="ja-JP" altLang="en-US" sz="3100" b="1" dirty="0"/>
              <a:t>日本</a:t>
            </a:r>
            <a:r>
              <a:rPr lang="ja-JP" altLang="fr-FR" sz="3100" b="1" dirty="0"/>
              <a:t>セクションの事例</a:t>
            </a:r>
            <a:r>
              <a:rPr lang="ja-JP" altLang="en-US" sz="3100" b="1" dirty="0"/>
              <a:t>をもとに）</a:t>
            </a:r>
            <a:endParaRPr lang="en-GB" sz="3100" b="1" dirty="0"/>
          </a:p>
        </p:txBody>
      </p:sp>
      <p:sp>
        <p:nvSpPr>
          <p:cNvPr id="3" name="Content Placeholder 2"/>
          <p:cNvSpPr>
            <a:spLocks noGrp="1"/>
          </p:cNvSpPr>
          <p:nvPr>
            <p:ph idx="1"/>
          </p:nvPr>
        </p:nvSpPr>
        <p:spPr>
          <a:xfrm>
            <a:off x="8433995" y="1699690"/>
            <a:ext cx="3667442" cy="4351338"/>
          </a:xfrm>
        </p:spPr>
        <p:txBody>
          <a:bodyPr/>
          <a:lstStyle/>
          <a:p>
            <a:pPr>
              <a:buFont typeface="Wingdings" panose="05000000000000000000" pitchFamily="2" charset="2"/>
              <a:buChar char="Ø"/>
            </a:pPr>
            <a:r>
              <a:rPr lang="ja-JP" altLang="en-US" sz="2400" dirty="0"/>
              <a:t>既存の欧州クラスターイニシアチブの詳細</a:t>
            </a:r>
            <a:endParaRPr lang="en-GB" sz="2400" dirty="0"/>
          </a:p>
          <a:p>
            <a:pPr>
              <a:buFont typeface="Wingdings" panose="05000000000000000000" pitchFamily="2" charset="2"/>
              <a:buChar char="Ø"/>
            </a:pPr>
            <a:r>
              <a:rPr lang="ja-JP" altLang="en-US" sz="2400" dirty="0"/>
              <a:t>クラスタネットワーク（地域およびセクター）の検索</a:t>
            </a:r>
            <a:endParaRPr lang="en-GB" sz="2400" dirty="0"/>
          </a:p>
          <a:p>
            <a:pPr>
              <a:buFont typeface="Wingdings" panose="05000000000000000000" pitchFamily="2" charset="2"/>
              <a:buChar char="Ø"/>
            </a:pPr>
            <a:r>
              <a:rPr lang="ja-JP" altLang="en-US" sz="2400" dirty="0"/>
              <a:t>分析レポートを含む国際的な国々のクラスター環境についての詳細を調べる</a:t>
            </a:r>
            <a:endParaRPr lang="en-GB" sz="2400" dirty="0"/>
          </a:p>
          <a:p>
            <a:endParaRPr lang="en-GB" dirty="0"/>
          </a:p>
        </p:txBody>
      </p:sp>
      <p:pic>
        <p:nvPicPr>
          <p:cNvPr id="4" name="Picture 3"/>
          <p:cNvPicPr>
            <a:picLocks noChangeAspect="1"/>
          </p:cNvPicPr>
          <p:nvPr/>
        </p:nvPicPr>
        <p:blipFill>
          <a:blip r:embed="rId2"/>
          <a:stretch>
            <a:fillRect/>
          </a:stretch>
        </p:blipFill>
        <p:spPr>
          <a:xfrm>
            <a:off x="838200" y="1699690"/>
            <a:ext cx="7688293" cy="4679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76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0617"/>
            <a:ext cx="8467165" cy="4571999"/>
          </a:xfrm>
        </p:spPr>
        <p:txBody>
          <a:bodyPr>
            <a:normAutofit fontScale="85000" lnSpcReduction="10000"/>
          </a:bodyPr>
          <a:lstStyle/>
          <a:p>
            <a:pPr marL="0" indent="0">
              <a:buNone/>
            </a:pPr>
            <a:r>
              <a:rPr lang="ja-JP" altLang="en-US" sz="2400" dirty="0"/>
              <a:t>クラスター</a:t>
            </a:r>
            <a:r>
              <a:rPr lang="ja-JP" altLang="fr-FR" sz="2400" dirty="0"/>
              <a:t>のネットワーク</a:t>
            </a:r>
            <a:r>
              <a:rPr lang="ja-JP" altLang="en-US" sz="2400" dirty="0"/>
              <a:t>で</a:t>
            </a:r>
            <a:r>
              <a:rPr lang="ja-JP" altLang="fr-FR" sz="2400" dirty="0"/>
              <a:t>効果的な</a:t>
            </a:r>
            <a:r>
              <a:rPr lang="ja-JP" altLang="en-US" sz="2400" dirty="0"/>
              <a:t>可視性を実現するための</a:t>
            </a:r>
            <a:r>
              <a:rPr lang="en-US" sz="2400" dirty="0"/>
              <a:t>3</a:t>
            </a:r>
            <a:r>
              <a:rPr lang="ja-JP" altLang="en-US" sz="2400" dirty="0" err="1"/>
              <a:t>つの</a:t>
            </a:r>
            <a:r>
              <a:rPr lang="ja-JP" altLang="en-US" sz="2400" dirty="0"/>
              <a:t>ステップ、及び、国際的なコラボレーションの機会についての詳細</a:t>
            </a:r>
            <a:r>
              <a:rPr lang="fr-BE" altLang="ja-JP" sz="2400" dirty="0"/>
              <a:t>:</a:t>
            </a:r>
            <a:br>
              <a:rPr lang="fr-BE" altLang="ja-JP" sz="2400" dirty="0"/>
            </a:br>
            <a:endParaRPr lang="fr-BE" altLang="ja-JP" sz="2400" dirty="0"/>
          </a:p>
          <a:p>
            <a:pPr marL="514350" indent="-514350">
              <a:lnSpc>
                <a:spcPct val="110000"/>
              </a:lnSpc>
              <a:buFont typeface="+mj-lt"/>
              <a:buAutoNum type="arabicPeriod"/>
            </a:pPr>
            <a:r>
              <a:rPr lang="en-US" sz="2400" dirty="0"/>
              <a:t>ECCP</a:t>
            </a:r>
            <a:r>
              <a:rPr lang="ja-JP" altLang="fr-FR" sz="2400" dirty="0"/>
              <a:t>上</a:t>
            </a:r>
            <a:r>
              <a:rPr lang="ja-JP" altLang="en-US" sz="2400" dirty="0"/>
              <a:t>でクラスタ</a:t>
            </a:r>
            <a:r>
              <a:rPr lang="ja-JP" altLang="fr-FR" sz="2400" dirty="0"/>
              <a:t>ー</a:t>
            </a:r>
            <a:r>
              <a:rPr lang="ja-JP" altLang="en-US" sz="2400" dirty="0"/>
              <a:t>組織のプロフィールを設定</a:t>
            </a:r>
            <a:r>
              <a:rPr lang="ja-JP" altLang="fr-FR" sz="2400" dirty="0"/>
              <a:t>登録</a:t>
            </a:r>
            <a:r>
              <a:rPr lang="ja-JP" altLang="en-US" sz="2400" dirty="0"/>
              <a:t>します。</a:t>
            </a:r>
            <a:endParaRPr lang="en-GB" sz="2400" dirty="0"/>
          </a:p>
          <a:p>
            <a:pPr marL="514350" indent="-514350">
              <a:lnSpc>
                <a:spcPct val="110000"/>
              </a:lnSpc>
              <a:buFont typeface="+mj-lt"/>
              <a:buAutoNum type="arabicPeriod"/>
            </a:pPr>
            <a:r>
              <a:rPr lang="en-US" sz="2400" dirty="0"/>
              <a:t>ECCP</a:t>
            </a:r>
            <a:r>
              <a:rPr lang="ja-JP" altLang="en-US" sz="2400" dirty="0"/>
              <a:t>発行のニュースレター及びウィークリーダイジェスト </a:t>
            </a:r>
            <a:r>
              <a:rPr lang="fr-BE" sz="2400" dirty="0"/>
              <a:t>– </a:t>
            </a:r>
            <a:r>
              <a:rPr lang="ja-JP" altLang="en-US" sz="2400" dirty="0"/>
              <a:t>毎週のクラスターコミュニティからの最新情報</a:t>
            </a:r>
            <a:r>
              <a:rPr lang="ja-JP" altLang="fr-FR" sz="2400" dirty="0"/>
              <a:t>が配信されます。</a:t>
            </a:r>
            <a:endParaRPr lang="fr-BE" altLang="ja-JP" sz="2400" dirty="0"/>
          </a:p>
          <a:p>
            <a:pPr marL="514350" indent="-514350">
              <a:lnSpc>
                <a:spcPct val="110000"/>
              </a:lnSpc>
              <a:buFont typeface="+mj-lt"/>
              <a:buAutoNum type="arabicPeriod"/>
            </a:pPr>
            <a:r>
              <a:rPr lang="ja-JP" altLang="en-US" sz="2400" dirty="0"/>
              <a:t>ウェブプラットフォームのページでニュース、イベント、公開依頼にアクセス可能のだけでなく、既存のネットワークやイニシアチブ、 パートナーシップのオファーまたはデマンドにアクセスできるようになります。</a:t>
            </a:r>
            <a:endParaRPr lang="en-GB" sz="2400" dirty="0"/>
          </a:p>
          <a:p>
            <a:pPr marL="514350" indent="-514350">
              <a:lnSpc>
                <a:spcPct val="110000"/>
              </a:lnSpc>
              <a:buFont typeface="+mj-lt"/>
              <a:buAutoNum type="arabicPeriod"/>
            </a:pPr>
            <a:r>
              <a:rPr lang="ja-JP" altLang="en-US" sz="2400" dirty="0"/>
              <a:t>コラボレーションネットワークを設定し、パートナー検索ツール、マッチメイキングのイベントなどを利用することができます。</a:t>
            </a:r>
            <a:endParaRPr lang="en-GB" sz="2400" dirty="0"/>
          </a:p>
        </p:txBody>
      </p:sp>
      <p:sp>
        <p:nvSpPr>
          <p:cNvPr id="5" name="TextBox 4"/>
          <p:cNvSpPr txBox="1"/>
          <p:nvPr/>
        </p:nvSpPr>
        <p:spPr>
          <a:xfrm>
            <a:off x="9520518" y="2506532"/>
            <a:ext cx="233440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fr-FR" dirty="0"/>
              <a:t>日欧産業協力センターでは</a:t>
            </a:r>
            <a:r>
              <a:rPr lang="ja-JP" altLang="en-US" dirty="0"/>
              <a:t>プロファイルの登録を支援</a:t>
            </a:r>
            <a:r>
              <a:rPr lang="ja-JP" altLang="fr-FR" dirty="0"/>
              <a:t>して</a:t>
            </a:r>
            <a:r>
              <a:rPr lang="ja-JP" altLang="en-US" dirty="0"/>
              <a:t>おります</a:t>
            </a:r>
            <a:endParaRPr lang="en-GB" dirty="0"/>
          </a:p>
        </p:txBody>
      </p:sp>
      <p:sp>
        <p:nvSpPr>
          <p:cNvPr id="4" name="TextBox 3"/>
          <p:cNvSpPr txBox="1"/>
          <p:nvPr/>
        </p:nvSpPr>
        <p:spPr>
          <a:xfrm>
            <a:off x="699650" y="384773"/>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ja-JP" sz="3100" b="1" dirty="0"/>
              <a:t>ECCP</a:t>
            </a:r>
            <a:r>
              <a:rPr lang="ja-JP" altLang="en-US" sz="3100" b="1" dirty="0"/>
              <a:t>登録のメリット</a:t>
            </a:r>
            <a:endParaRPr lang="en-GB" sz="3100" b="1" dirty="0"/>
          </a:p>
        </p:txBody>
      </p:sp>
    </p:spTree>
    <p:extLst>
      <p:ext uri="{BB962C8B-B14F-4D97-AF65-F5344CB8AC3E}">
        <p14:creationId xmlns:p14="http://schemas.microsoft.com/office/powerpoint/2010/main" val="3471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95319"/>
            <a:ext cx="10904399" cy="863787"/>
          </a:xfrm>
        </p:spPr>
        <p:txBody>
          <a:bodyPr>
            <a:normAutofit fontScale="77500" lnSpcReduction="20000"/>
          </a:bodyPr>
          <a:lstStyle/>
          <a:p>
            <a:r>
              <a:rPr lang="ja-JP" altLang="en-US" dirty="0"/>
              <a:t>ステップ</a:t>
            </a:r>
            <a:r>
              <a:rPr lang="en-US" dirty="0"/>
              <a:t>1</a:t>
            </a:r>
            <a:r>
              <a:rPr lang="ja-JP" altLang="en-US" dirty="0"/>
              <a:t>：プラットフォームに</a:t>
            </a:r>
            <a:r>
              <a:rPr lang="ja-JP" altLang="fr-FR" dirty="0"/>
              <a:t>アカウントを作成する</a:t>
            </a:r>
            <a:br>
              <a:rPr lang="en-US" altLang="ja-JP" dirty="0"/>
            </a:br>
            <a:br>
              <a:rPr lang="en-GB" altLang="ja-JP" dirty="0"/>
            </a:br>
            <a:r>
              <a:rPr lang="en-US" dirty="0"/>
              <a:t>ECCP</a:t>
            </a:r>
            <a:r>
              <a:rPr lang="ja-JP" altLang="en-US" dirty="0"/>
              <a:t>プラットフォームホームページ</a:t>
            </a:r>
            <a:r>
              <a:rPr lang="ja-JP" altLang="fr-FR" dirty="0"/>
              <a:t>の</a:t>
            </a:r>
            <a:r>
              <a:rPr lang="ja-JP" altLang="en-US" dirty="0"/>
              <a:t>（</a:t>
            </a:r>
            <a:r>
              <a:rPr lang="en-US" dirty="0"/>
              <a:t>Join the Community</a:t>
            </a:r>
            <a:r>
              <a:rPr lang="ja-JP" altLang="en-US" dirty="0"/>
              <a:t>）</a:t>
            </a:r>
            <a:r>
              <a:rPr lang="ja-JP" altLang="fr-FR" dirty="0"/>
              <a:t>をクリックする</a:t>
            </a:r>
            <a:endParaRPr lang="en-GB" dirty="0"/>
          </a:p>
        </p:txBody>
      </p:sp>
      <p:pic>
        <p:nvPicPr>
          <p:cNvPr id="4" name="Picture 3"/>
          <p:cNvPicPr>
            <a:picLocks noChangeAspect="1"/>
          </p:cNvPicPr>
          <p:nvPr/>
        </p:nvPicPr>
        <p:blipFill>
          <a:blip r:embed="rId2"/>
          <a:stretch>
            <a:fillRect/>
          </a:stretch>
        </p:blipFill>
        <p:spPr>
          <a:xfrm>
            <a:off x="2605620" y="2259106"/>
            <a:ext cx="6638308" cy="4475545"/>
          </a:xfrm>
          <a:prstGeom prst="rect">
            <a:avLst/>
          </a:prstGeom>
          <a:ln w="6350">
            <a:solidFill>
              <a:schemeClr val="accent1"/>
            </a:solidFill>
          </a:ln>
        </p:spPr>
      </p:pic>
      <p:sp>
        <p:nvSpPr>
          <p:cNvPr id="5" name="TextBox 4">
            <a:extLst>
              <a:ext uri="{FF2B5EF4-FFF2-40B4-BE49-F238E27FC236}">
                <a16:creationId xmlns:a16="http://schemas.microsoft.com/office/drawing/2014/main" id="{AE3FEB43-91DD-4D28-AC1D-843429F34BD7}"/>
              </a:ext>
            </a:extLst>
          </p:cNvPr>
          <p:cNvSpPr txBox="1"/>
          <p:nvPr/>
        </p:nvSpPr>
        <p:spPr>
          <a:xfrm>
            <a:off x="713505" y="384773"/>
            <a:ext cx="10904400" cy="522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3200" b="1" dirty="0">
                <a:latin typeface="+mj-ea"/>
              </a:rPr>
              <a:t>プラットフォームに参加するステップ</a:t>
            </a:r>
            <a:r>
              <a:rPr lang="en-US" sz="3200" b="1" dirty="0">
                <a:latin typeface="+mj-ea"/>
              </a:rPr>
              <a:t> </a:t>
            </a:r>
            <a:r>
              <a:rPr lang="en-US" sz="3200" dirty="0"/>
              <a:t>- </a:t>
            </a:r>
            <a:r>
              <a:rPr lang="ja-JP" altLang="en-US" sz="2000" dirty="0"/>
              <a:t>簡単で無料です！</a:t>
            </a:r>
            <a:br>
              <a:rPr lang="en-GB" sz="4000" dirty="0"/>
            </a:br>
            <a:endParaRPr lang="en-GB" sz="3100" b="1" dirty="0"/>
          </a:p>
        </p:txBody>
      </p:sp>
    </p:spTree>
    <p:extLst>
      <p:ext uri="{BB962C8B-B14F-4D97-AF65-F5344CB8AC3E}">
        <p14:creationId xmlns:p14="http://schemas.microsoft.com/office/powerpoint/2010/main" val="119951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3277</TotalTime>
  <Words>2264</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游ゴシック</vt:lpstr>
      <vt:lpstr>游ゴシック Light</vt:lpstr>
      <vt:lpstr>Arial</vt:lpstr>
      <vt:lpstr>Calibri</vt:lpstr>
      <vt:lpstr>Calibri Light</vt:lpstr>
      <vt:lpstr>Wingdings</vt:lpstr>
      <vt:lpstr>Office Theme</vt:lpstr>
      <vt:lpstr>国際クラスター協力を支援するツールとイニシアチブ </vt:lpstr>
      <vt:lpstr>欧州クラスター協力プラットフォームとは？ </vt:lpstr>
      <vt:lpstr>PowerPoint Presentation</vt:lpstr>
      <vt:lpstr>クラスターマッピング掲載のご提案</vt:lpstr>
      <vt:lpstr>マッチメイキングイベント　日本での実施例</vt:lpstr>
      <vt:lpstr>ECCP -ネットワーキングハブ：パートナー検索</vt:lpstr>
      <vt:lpstr>ECCPツール - 国際協力 (日本セクションの事例をもとに）</vt:lpstr>
      <vt:lpstr>PowerPoint Presentation</vt:lpstr>
      <vt:lpstr>PowerPoint Presentation</vt:lpstr>
      <vt:lpstr>　</vt:lpstr>
      <vt:lpstr>ESCP-4i　</vt:lpstr>
      <vt:lpstr>PowerPoint Presentation</vt:lpstr>
      <vt:lpstr>European Cluster Excellence Initiative </vt:lpstr>
      <vt:lpstr>Smart Specialisation Strategy/S3 EU Priority Area</vt:lpstr>
      <vt:lpstr>世界のECCP参加クラスターをマップに反映</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国際クラスター協力を支援するツールとイニシアチブ：</dc:title>
  <dc:creator>research5</dc:creator>
  <cp:lastModifiedBy>Mariko Ashida</cp:lastModifiedBy>
  <cp:revision>145</cp:revision>
  <cp:lastPrinted>2018-03-09T11:23:55Z</cp:lastPrinted>
  <dcterms:created xsi:type="dcterms:W3CDTF">2017-10-11T08:21:58Z</dcterms:created>
  <dcterms:modified xsi:type="dcterms:W3CDTF">2019-04-03T10:41:12Z</dcterms:modified>
</cp:coreProperties>
</file>