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5" r:id="rId2"/>
  </p:sldMasterIdLst>
  <p:notesMasterIdLst>
    <p:notesMasterId r:id="rId27"/>
  </p:notesMasterIdLst>
  <p:handoutMasterIdLst>
    <p:handoutMasterId r:id="rId28"/>
  </p:handoutMasterIdLst>
  <p:sldIdLst>
    <p:sldId id="324" r:id="rId3"/>
    <p:sldId id="295" r:id="rId4"/>
    <p:sldId id="298" r:id="rId5"/>
    <p:sldId id="361" r:id="rId6"/>
    <p:sldId id="342" r:id="rId7"/>
    <p:sldId id="354" r:id="rId8"/>
    <p:sldId id="353" r:id="rId9"/>
    <p:sldId id="330" r:id="rId10"/>
    <p:sldId id="331" r:id="rId11"/>
    <p:sldId id="310" r:id="rId12"/>
    <p:sldId id="326" r:id="rId13"/>
    <p:sldId id="327" r:id="rId14"/>
    <p:sldId id="355" r:id="rId15"/>
    <p:sldId id="333" r:id="rId16"/>
    <p:sldId id="332" r:id="rId17"/>
    <p:sldId id="360" r:id="rId18"/>
    <p:sldId id="313" r:id="rId19"/>
    <p:sldId id="351" r:id="rId20"/>
    <p:sldId id="352" r:id="rId21"/>
    <p:sldId id="315" r:id="rId22"/>
    <p:sldId id="335" r:id="rId23"/>
    <p:sldId id="340" r:id="rId24"/>
    <p:sldId id="337" r:id="rId25"/>
    <p:sldId id="338" r:id="rId26"/>
  </p:sldIdLst>
  <p:sldSz cx="9144000" cy="6858000" type="screen4x3"/>
  <p:notesSz cx="6875463" cy="100028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A93"/>
    <a:srgbClr val="3399FF"/>
    <a:srgbClr val="D9F1FF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53166" autoAdjust="0"/>
  </p:normalViewPr>
  <p:slideViewPr>
    <p:cSldViewPr>
      <p:cViewPr varScale="1">
        <p:scale>
          <a:sx n="84" d="100"/>
          <a:sy n="84" d="100"/>
        </p:scale>
        <p:origin x="120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240" y="48"/>
      </p:cViewPr>
      <p:guideLst>
        <p:guide orient="horz" pos="3151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C00000"/>
                </a:solidFill>
              </a:rPr>
              <a:t>Number of EU exports to Japan.</a:t>
            </a:r>
          </a:p>
        </c:rich>
      </c:tx>
      <c:layout>
        <c:manualLayout>
          <c:xMode val="edge"/>
          <c:yMode val="edge"/>
          <c:x val="0.1793426296588074"/>
          <c:y val="3.11744954334273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274711445299782"/>
          <c:y val="0.25965900011365189"/>
          <c:w val="0.60917533083381881"/>
          <c:h val="0.657316690898495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EU exp. To Jap.</c:v>
                </c:pt>
              </c:strCache>
            </c:strRef>
          </c:tx>
          <c:spPr>
            <a:solidFill>
              <a:srgbClr val="CB2224">
                <a:lumMod val="60000"/>
                <a:lumOff val="40000"/>
              </a:srgbClr>
            </a:solidFill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Pt>
            <c:idx val="0"/>
            <c:bubble3D val="0"/>
            <c:spPr>
              <a:solidFill>
                <a:srgbClr val="CB2224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C2DB-42BA-B371-F31D13BB45D9}"/>
              </c:ext>
            </c:extLst>
          </c:dPt>
          <c:dPt>
            <c:idx val="1"/>
            <c:bubble3D val="0"/>
            <c:spPr>
              <a:solidFill>
                <a:srgbClr val="333399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C2DB-42BA-B371-F31D13BB45D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C2DB-42BA-B371-F31D13BB45D9}"/>
                </c:ext>
              </c:extLst>
            </c:dLbl>
            <c:dLbl>
              <c:idx val="1"/>
              <c:layout>
                <c:manualLayout>
                  <c:x val="0.12177682858609841"/>
                  <c:y val="0.20204310872658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DB-42BA-B371-F31D13BB4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SMEs</c:v>
                </c:pt>
                <c:pt idx="1">
                  <c:v>Non-SMEs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B-42BA-B371-F31D13BB45D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lang="en-GB" dirty="0">
                <a:solidFill>
                  <a:srgbClr val="C00000"/>
                </a:solidFill>
              </a:rPr>
              <a:t>Value of EU exports to </a:t>
            </a:r>
          </a:p>
          <a:p>
            <a:pPr>
              <a:defRPr b="1">
                <a:solidFill>
                  <a:srgbClr val="FFC000"/>
                </a:solidFill>
              </a:defRPr>
            </a:pPr>
            <a:r>
              <a:rPr lang="en-GB" dirty="0">
                <a:solidFill>
                  <a:srgbClr val="C00000"/>
                </a:solidFill>
              </a:rPr>
              <a:t>Japan.</a:t>
            </a:r>
          </a:p>
        </c:rich>
      </c:tx>
      <c:layout>
        <c:manualLayout>
          <c:xMode val="edge"/>
          <c:yMode val="edge"/>
          <c:x val="0.13637659135176275"/>
          <c:y val="3.07049567954663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 of EU exp. to Jap.</c:v>
                </c:pt>
              </c:strCache>
            </c:strRef>
          </c:tx>
          <c:spPr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dPt>
            <c:idx val="0"/>
            <c:bubble3D val="0"/>
            <c:spPr>
              <a:solidFill>
                <a:srgbClr val="333399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B224-457E-A700-80FC75E53E31}"/>
              </c:ext>
            </c:extLst>
          </c:dPt>
          <c:dPt>
            <c:idx val="1"/>
            <c:bubble3D val="0"/>
            <c:spPr>
              <a:solidFill>
                <a:srgbClr val="CB2224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B224-457E-A700-80FC75E53E31}"/>
              </c:ext>
            </c:extLst>
          </c:dPt>
          <c:dLbls>
            <c:dLbl>
              <c:idx val="0"/>
              <c:layout>
                <c:manualLayout>
                  <c:x val="-0.21017091258389647"/>
                  <c:y val="0.20956133012905753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r>
                      <a:rPr lang="en-US" dirty="0"/>
                      <a:t>SMEs 30%</a:t>
                    </a:r>
                  </a:p>
                  <a:p>
                    <a:r>
                      <a:rPr lang="en-US" baseline="0" dirty="0"/>
                      <a:t>
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224-457E-A700-80FC75E53E31}"/>
                </c:ext>
              </c:extLst>
            </c:dLbl>
            <c:dLbl>
              <c:idx val="1"/>
              <c:layout>
                <c:manualLayout>
                  <c:x val="0.18548834132748118"/>
                  <c:y val="-0.132317813226825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 </a:t>
                    </a:r>
                    <a:fld id="{270E33C6-AB61-4A2A-8538-F90BF51BAE59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3883040B-F23A-4E41-8088-671FC2A1413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24-457E-A700-80FC75E5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Non-SMEs</c:v>
                </c:pt>
                <c:pt idx="1">
                  <c:v>SMEs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24-457E-A700-80FC75E5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F1F6B-DFB7-4C27-9F31-937DFACB335C}" type="doc">
      <dgm:prSet loTypeId="urn:microsoft.com/office/officeart/2005/8/layout/arrow2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FFEEB664-B112-4968-864C-D2ECA42ACC65}">
      <dgm:prSet phldrT="[Text]" custT="1"/>
      <dgm:spPr/>
      <dgm:t>
        <a:bodyPr/>
        <a:lstStyle/>
        <a:p>
          <a:endParaRPr lang="en-GB" sz="1400" b="0" dirty="0">
            <a:solidFill>
              <a:srgbClr val="042A93"/>
            </a:solidFill>
            <a:latin typeface="Century Gothic" panose="020B0502020202020204" pitchFamily="34" charset="0"/>
          </a:endParaRPr>
        </a:p>
      </dgm:t>
    </dgm:pt>
    <dgm:pt modelId="{2BDBEFDC-B48A-4F49-9C83-75CDD9F548A8}" type="parTrans" cxnId="{69102BA1-62F4-47EA-BC9A-6B7A4338BE1D}">
      <dgm:prSet/>
      <dgm:spPr/>
      <dgm:t>
        <a:bodyPr/>
        <a:lstStyle/>
        <a:p>
          <a:endParaRPr lang="en-GB"/>
        </a:p>
      </dgm:t>
    </dgm:pt>
    <dgm:pt modelId="{72F35C8A-CB48-4EF2-97CE-DE29EB16E81B}" type="sibTrans" cxnId="{69102BA1-62F4-47EA-BC9A-6B7A4338BE1D}">
      <dgm:prSet/>
      <dgm:spPr/>
      <dgm:t>
        <a:bodyPr/>
        <a:lstStyle/>
        <a:p>
          <a:endParaRPr lang="en-GB"/>
        </a:p>
      </dgm:t>
    </dgm:pt>
    <dgm:pt modelId="{521D87F5-843A-444A-9E4C-DAF8BB24FF19}">
      <dgm:prSet phldrT="[Text]" custT="1"/>
      <dgm:spPr/>
      <dgm:t>
        <a:bodyPr/>
        <a:lstStyle/>
        <a:p>
          <a:r>
            <a:rPr lang="en-GB" sz="1600" b="0" dirty="0">
              <a:solidFill>
                <a:srgbClr val="042A93"/>
              </a:solidFill>
              <a:latin typeface="Century Gothic" panose="020B0502020202020204" pitchFamily="34" charset="0"/>
            </a:rPr>
            <a:t>July  2018</a:t>
          </a:r>
        </a:p>
        <a:p>
          <a:r>
            <a:rPr lang="en-GB" sz="1600" b="0" dirty="0">
              <a:solidFill>
                <a:srgbClr val="042A93"/>
              </a:solidFill>
              <a:latin typeface="Century Gothic" panose="020B0502020202020204" pitchFamily="34" charset="0"/>
            </a:rPr>
            <a:t>Signature</a:t>
          </a:r>
        </a:p>
      </dgm:t>
    </dgm:pt>
    <dgm:pt modelId="{0DC4D123-8A2F-407D-8714-0F4CC67BD6FC}" type="parTrans" cxnId="{58D61A4B-7333-4EBE-A4FD-C28F2E987440}">
      <dgm:prSet/>
      <dgm:spPr/>
      <dgm:t>
        <a:bodyPr/>
        <a:lstStyle/>
        <a:p>
          <a:endParaRPr lang="en-GB"/>
        </a:p>
      </dgm:t>
    </dgm:pt>
    <dgm:pt modelId="{BDF8B875-B038-4B53-B51A-6A855D990E19}" type="sibTrans" cxnId="{58D61A4B-7333-4EBE-A4FD-C28F2E987440}">
      <dgm:prSet/>
      <dgm:spPr/>
      <dgm:t>
        <a:bodyPr/>
        <a:lstStyle/>
        <a:p>
          <a:endParaRPr lang="en-GB"/>
        </a:p>
      </dgm:t>
    </dgm:pt>
    <dgm:pt modelId="{CAB25A36-C365-4816-9BA7-3E3C3029D987}">
      <dgm:prSet phldrT="[Text]" custT="1"/>
      <dgm:spPr/>
      <dgm:t>
        <a:bodyPr/>
        <a:lstStyle/>
        <a:p>
          <a:endParaRPr lang="en-GB" sz="2000" dirty="0"/>
        </a:p>
        <a:p>
          <a:r>
            <a:rPr lang="en-GB" sz="1600" b="0" dirty="0">
              <a:solidFill>
                <a:srgbClr val="042A93"/>
              </a:solidFill>
              <a:latin typeface="Century Gothic" panose="020B0502020202020204" pitchFamily="34" charset="0"/>
            </a:rPr>
            <a:t>1/2/2019 </a:t>
          </a:r>
        </a:p>
        <a:p>
          <a:r>
            <a:rPr lang="en-GB" sz="1600" b="0" dirty="0">
              <a:solidFill>
                <a:srgbClr val="042A93"/>
              </a:solidFill>
              <a:latin typeface="Century Gothic" panose="020B0502020202020204" pitchFamily="34" charset="0"/>
            </a:rPr>
            <a:t>Entry into Force</a:t>
          </a:r>
        </a:p>
      </dgm:t>
    </dgm:pt>
    <dgm:pt modelId="{DBF2CFCB-6C4A-4A8C-AF1D-3A53F3B02457}" type="parTrans" cxnId="{5455D699-7881-4E19-8A52-409450DAFE23}">
      <dgm:prSet/>
      <dgm:spPr/>
      <dgm:t>
        <a:bodyPr/>
        <a:lstStyle/>
        <a:p>
          <a:endParaRPr lang="en-GB"/>
        </a:p>
      </dgm:t>
    </dgm:pt>
    <dgm:pt modelId="{AA55F915-2620-4EB1-88EB-4F839703D022}" type="sibTrans" cxnId="{5455D699-7881-4E19-8A52-409450DAFE23}">
      <dgm:prSet/>
      <dgm:spPr/>
      <dgm:t>
        <a:bodyPr/>
        <a:lstStyle/>
        <a:p>
          <a:endParaRPr lang="en-GB"/>
        </a:p>
      </dgm:t>
    </dgm:pt>
    <dgm:pt modelId="{732C6C9C-6C84-4880-BC0B-4E9A94ECDE61}" type="pres">
      <dgm:prSet presAssocID="{3E7F1F6B-DFB7-4C27-9F31-937DFACB335C}" presName="arrowDiagram" presStyleCnt="0">
        <dgm:presLayoutVars>
          <dgm:chMax val="5"/>
          <dgm:dir/>
          <dgm:resizeHandles val="exact"/>
        </dgm:presLayoutVars>
      </dgm:prSet>
      <dgm:spPr/>
    </dgm:pt>
    <dgm:pt modelId="{EBD7D0EE-1132-4866-ACF0-663C3D32DE11}" type="pres">
      <dgm:prSet presAssocID="{3E7F1F6B-DFB7-4C27-9F31-937DFACB335C}" presName="arrow" presStyleLbl="bgShp" presStyleIdx="0" presStyleCnt="1" custScaleX="151509" custLinFactNeighborX="2650" custLinFactNeighborY="-1906"/>
      <dgm:spPr/>
    </dgm:pt>
    <dgm:pt modelId="{16969868-6287-432B-845F-7EFD2ACA6625}" type="pres">
      <dgm:prSet presAssocID="{3E7F1F6B-DFB7-4C27-9F31-937DFACB335C}" presName="arrowDiagram3" presStyleCnt="0"/>
      <dgm:spPr/>
    </dgm:pt>
    <dgm:pt modelId="{C98C394C-A62E-4951-B152-0EA746F51674}" type="pres">
      <dgm:prSet presAssocID="{FFEEB664-B112-4968-864C-D2ECA42ACC65}" presName="bullet3a" presStyleLbl="node1" presStyleIdx="0" presStyleCnt="3" custFlipVert="0" custFlipHor="1" custScaleX="380076" custScaleY="462707" custLinFactX="1900000" custLinFactY="-500000" custLinFactNeighborX="1905297" custLinFactNeighborY="-586898"/>
      <dgm:spPr/>
    </dgm:pt>
    <dgm:pt modelId="{C06A584F-EC3E-475C-90F7-AF61D4EBA0D8}" type="pres">
      <dgm:prSet presAssocID="{FFEEB664-B112-4968-864C-D2ECA42ACC65}" presName="textBox3a" presStyleLbl="revTx" presStyleIdx="0" presStyleCnt="3" custScaleX="115007" custScaleY="83546" custLinFactX="-48944" custLinFactNeighborX="-100000" custLinFactNeighborY="-83791">
        <dgm:presLayoutVars>
          <dgm:bulletEnabled val="1"/>
        </dgm:presLayoutVars>
      </dgm:prSet>
      <dgm:spPr/>
    </dgm:pt>
    <dgm:pt modelId="{3F63515A-FEDF-422A-A64A-D230CAE5A1AF}" type="pres">
      <dgm:prSet presAssocID="{521D87F5-843A-444A-9E4C-DAF8BB24FF19}" presName="bullet3b" presStyleLbl="node1" presStyleIdx="1" presStyleCnt="3" custScaleX="150878" custScaleY="161946" custLinFactX="-231853" custLinFactY="89221" custLinFactNeighborX="-300000" custLinFactNeighborY="100000"/>
      <dgm:spPr/>
    </dgm:pt>
    <dgm:pt modelId="{9BB377A4-57B9-451F-80AF-52EAF4181F9F}" type="pres">
      <dgm:prSet presAssocID="{521D87F5-843A-444A-9E4C-DAF8BB24FF19}" presName="textBox3b" presStyleLbl="revTx" presStyleIdx="1" presStyleCnt="3" custScaleX="121037" custScaleY="83761" custLinFactX="-57250" custLinFactNeighborX="-100000" custLinFactNeighborY="-36735">
        <dgm:presLayoutVars>
          <dgm:bulletEnabled val="1"/>
        </dgm:presLayoutVars>
      </dgm:prSet>
      <dgm:spPr/>
    </dgm:pt>
    <dgm:pt modelId="{6C598745-0BFF-4FF4-B3AC-654131584CDC}" type="pres">
      <dgm:prSet presAssocID="{CAB25A36-C365-4816-9BA7-3E3C3029D987}" presName="bullet3c" presStyleLbl="node1" presStyleIdx="2" presStyleCnt="3" custScaleX="132849" custScaleY="150950" custLinFactX="-100000" custLinFactNeighborX="-129780" custLinFactNeighborY="95566"/>
      <dgm:spPr/>
    </dgm:pt>
    <dgm:pt modelId="{4A76C5BE-DCD3-438E-91BD-83AD8F24BFB5}" type="pres">
      <dgm:prSet presAssocID="{CAB25A36-C365-4816-9BA7-3E3C3029D987}" presName="textBox3c" presStyleLbl="revTx" presStyleIdx="2" presStyleCnt="3" custScaleX="173702" custScaleY="25144" custLinFactX="-952" custLinFactNeighborX="-100000" custLinFactNeighborY="-11124">
        <dgm:presLayoutVars>
          <dgm:bulletEnabled val="1"/>
        </dgm:presLayoutVars>
      </dgm:prSet>
      <dgm:spPr/>
    </dgm:pt>
  </dgm:ptLst>
  <dgm:cxnLst>
    <dgm:cxn modelId="{58D61A4B-7333-4EBE-A4FD-C28F2E987440}" srcId="{3E7F1F6B-DFB7-4C27-9F31-937DFACB335C}" destId="{521D87F5-843A-444A-9E4C-DAF8BB24FF19}" srcOrd="1" destOrd="0" parTransId="{0DC4D123-8A2F-407D-8714-0F4CC67BD6FC}" sibTransId="{BDF8B875-B038-4B53-B51A-6A855D990E19}"/>
    <dgm:cxn modelId="{6AB5518C-1E6B-4DFD-8601-4393D3C2F2AD}" type="presOf" srcId="{521D87F5-843A-444A-9E4C-DAF8BB24FF19}" destId="{9BB377A4-57B9-451F-80AF-52EAF4181F9F}" srcOrd="0" destOrd="0" presId="urn:microsoft.com/office/officeart/2005/8/layout/arrow2"/>
    <dgm:cxn modelId="{5455D699-7881-4E19-8A52-409450DAFE23}" srcId="{3E7F1F6B-DFB7-4C27-9F31-937DFACB335C}" destId="{CAB25A36-C365-4816-9BA7-3E3C3029D987}" srcOrd="2" destOrd="0" parTransId="{DBF2CFCB-6C4A-4A8C-AF1D-3A53F3B02457}" sibTransId="{AA55F915-2620-4EB1-88EB-4F839703D022}"/>
    <dgm:cxn modelId="{69102BA1-62F4-47EA-BC9A-6B7A4338BE1D}" srcId="{3E7F1F6B-DFB7-4C27-9F31-937DFACB335C}" destId="{FFEEB664-B112-4968-864C-D2ECA42ACC65}" srcOrd="0" destOrd="0" parTransId="{2BDBEFDC-B48A-4F49-9C83-75CDD9F548A8}" sibTransId="{72F35C8A-CB48-4EF2-97CE-DE29EB16E81B}"/>
    <dgm:cxn modelId="{31569DAC-A6EB-40A0-AAC5-6E9018A7B536}" type="presOf" srcId="{CAB25A36-C365-4816-9BA7-3E3C3029D987}" destId="{4A76C5BE-DCD3-438E-91BD-83AD8F24BFB5}" srcOrd="0" destOrd="0" presId="urn:microsoft.com/office/officeart/2005/8/layout/arrow2"/>
    <dgm:cxn modelId="{9CA054B9-47A8-4043-850B-2C58D80B2141}" type="presOf" srcId="{FFEEB664-B112-4968-864C-D2ECA42ACC65}" destId="{C06A584F-EC3E-475C-90F7-AF61D4EBA0D8}" srcOrd="0" destOrd="0" presId="urn:microsoft.com/office/officeart/2005/8/layout/arrow2"/>
    <dgm:cxn modelId="{45E3A1C7-66DF-4FB1-A997-1E30F7EF493A}" type="presOf" srcId="{3E7F1F6B-DFB7-4C27-9F31-937DFACB335C}" destId="{732C6C9C-6C84-4880-BC0B-4E9A94ECDE61}" srcOrd="0" destOrd="0" presId="urn:microsoft.com/office/officeart/2005/8/layout/arrow2"/>
    <dgm:cxn modelId="{8B9021C4-C021-4ECB-A661-6D2D83458DFF}" type="presParOf" srcId="{732C6C9C-6C84-4880-BC0B-4E9A94ECDE61}" destId="{EBD7D0EE-1132-4866-ACF0-663C3D32DE11}" srcOrd="0" destOrd="0" presId="urn:microsoft.com/office/officeart/2005/8/layout/arrow2"/>
    <dgm:cxn modelId="{2C6AC999-050E-4401-B1E6-59659AEDBEA7}" type="presParOf" srcId="{732C6C9C-6C84-4880-BC0B-4E9A94ECDE61}" destId="{16969868-6287-432B-845F-7EFD2ACA6625}" srcOrd="1" destOrd="0" presId="urn:microsoft.com/office/officeart/2005/8/layout/arrow2"/>
    <dgm:cxn modelId="{D4685070-B476-476D-BB99-4C611B484D73}" type="presParOf" srcId="{16969868-6287-432B-845F-7EFD2ACA6625}" destId="{C98C394C-A62E-4951-B152-0EA746F51674}" srcOrd="0" destOrd="0" presId="urn:microsoft.com/office/officeart/2005/8/layout/arrow2"/>
    <dgm:cxn modelId="{D93561CB-5D72-4226-B59F-F7592E2AEE11}" type="presParOf" srcId="{16969868-6287-432B-845F-7EFD2ACA6625}" destId="{C06A584F-EC3E-475C-90F7-AF61D4EBA0D8}" srcOrd="1" destOrd="0" presId="urn:microsoft.com/office/officeart/2005/8/layout/arrow2"/>
    <dgm:cxn modelId="{B7FF675D-FE26-4167-9ED8-85229C97F417}" type="presParOf" srcId="{16969868-6287-432B-845F-7EFD2ACA6625}" destId="{3F63515A-FEDF-422A-A64A-D230CAE5A1AF}" srcOrd="2" destOrd="0" presId="urn:microsoft.com/office/officeart/2005/8/layout/arrow2"/>
    <dgm:cxn modelId="{9000E4DA-1B2D-48FA-848B-780CD3BA3CAA}" type="presParOf" srcId="{16969868-6287-432B-845F-7EFD2ACA6625}" destId="{9BB377A4-57B9-451F-80AF-52EAF4181F9F}" srcOrd="3" destOrd="0" presId="urn:microsoft.com/office/officeart/2005/8/layout/arrow2"/>
    <dgm:cxn modelId="{37DF2B00-2638-409B-A384-D5FA341A2ADB}" type="presParOf" srcId="{16969868-6287-432B-845F-7EFD2ACA6625}" destId="{6C598745-0BFF-4FF4-B3AC-654131584CDC}" srcOrd="4" destOrd="0" presId="urn:microsoft.com/office/officeart/2005/8/layout/arrow2"/>
    <dgm:cxn modelId="{FE5EA164-1DFB-4AB4-8D9A-7431908E1BFF}" type="presParOf" srcId="{16969868-6287-432B-845F-7EFD2ACA6625}" destId="{4A76C5BE-DCD3-438E-91BD-83AD8F24BFB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0A159D-E7DE-4314-A8FB-DDEDFFD7741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3F23302-2301-4DDB-9BAD-9E9CE0B7B228}">
      <dgm:prSet phldrT="[Text]" custT="1"/>
      <dgm:spPr/>
      <dgm:t>
        <a:bodyPr/>
        <a:lstStyle/>
        <a:p>
          <a:r>
            <a:rPr lang="en-GB" sz="1600" dirty="0">
              <a:solidFill>
                <a:srgbClr val="0070C0"/>
              </a:solidFill>
            </a:rPr>
            <a:t>1/4/2019</a:t>
          </a:r>
          <a:endParaRPr lang="en-GB" sz="2000" dirty="0">
            <a:solidFill>
              <a:srgbClr val="0070C0"/>
            </a:solidFill>
          </a:endParaRPr>
        </a:p>
        <a:p>
          <a:r>
            <a:rPr lang="en-GB" sz="2000" dirty="0">
              <a:solidFill>
                <a:srgbClr val="0070C0"/>
              </a:solidFill>
            </a:rPr>
            <a:t>20.600 t</a:t>
          </a:r>
        </a:p>
      </dgm:t>
    </dgm:pt>
    <dgm:pt modelId="{DDBF2ECE-3E22-4F8F-B15E-9DBB2604DDB2}" type="parTrans" cxnId="{FB3FEC9F-CA2A-4B86-A348-F0B142E5DB1F}">
      <dgm:prSet/>
      <dgm:spPr/>
      <dgm:t>
        <a:bodyPr/>
        <a:lstStyle/>
        <a:p>
          <a:endParaRPr lang="en-GB"/>
        </a:p>
      </dgm:t>
    </dgm:pt>
    <dgm:pt modelId="{EEBE0BBA-9945-40E7-B0EC-CB94F26AD78F}" type="sibTrans" cxnId="{FB3FEC9F-CA2A-4B86-A348-F0B142E5DB1F}">
      <dgm:prSet/>
      <dgm:spPr/>
      <dgm:t>
        <a:bodyPr/>
        <a:lstStyle/>
        <a:p>
          <a:endParaRPr lang="en-GB"/>
        </a:p>
      </dgm:t>
    </dgm:pt>
    <dgm:pt modelId="{36BA7CA2-0446-4799-B8E3-BFC055879765}">
      <dgm:prSet phldrT="[Text]" custT="1"/>
      <dgm:spPr/>
      <dgm:t>
        <a:bodyPr/>
        <a:lstStyle/>
        <a:p>
          <a:r>
            <a:rPr lang="en-GB" sz="1860" baseline="0" dirty="0">
              <a:solidFill>
                <a:srgbClr val="0070C0"/>
              </a:solidFill>
            </a:rPr>
            <a:t>1/4/2033</a:t>
          </a:r>
          <a:r>
            <a:rPr lang="en-GB" sz="2000" dirty="0">
              <a:solidFill>
                <a:srgbClr val="0070C0"/>
              </a:solidFill>
            </a:rPr>
            <a:t> </a:t>
          </a:r>
        </a:p>
        <a:p>
          <a:r>
            <a:rPr lang="en-GB" sz="2000" dirty="0">
              <a:solidFill>
                <a:srgbClr val="0070C0"/>
              </a:solidFill>
            </a:rPr>
            <a:t>31.000 t</a:t>
          </a:r>
        </a:p>
      </dgm:t>
    </dgm:pt>
    <dgm:pt modelId="{3BF5B55E-4C04-4207-9216-4806863203F5}" type="parTrans" cxnId="{DA308759-667F-4B21-832F-9A22174E7A35}">
      <dgm:prSet/>
      <dgm:spPr/>
      <dgm:t>
        <a:bodyPr/>
        <a:lstStyle/>
        <a:p>
          <a:endParaRPr lang="en-GB"/>
        </a:p>
      </dgm:t>
    </dgm:pt>
    <dgm:pt modelId="{1C1F2DC3-87AD-4A1D-B0E8-B74166CF37AF}" type="sibTrans" cxnId="{DA308759-667F-4B21-832F-9A22174E7A35}">
      <dgm:prSet/>
      <dgm:spPr/>
      <dgm:t>
        <a:bodyPr/>
        <a:lstStyle/>
        <a:p>
          <a:endParaRPr lang="en-GB"/>
        </a:p>
      </dgm:t>
    </dgm:pt>
    <dgm:pt modelId="{FC826907-7C70-437E-8C47-B6164CFF0E7B}" type="pres">
      <dgm:prSet presAssocID="{FF0A159D-E7DE-4314-A8FB-DDEDFFD77412}" presName="arrowDiagram" presStyleCnt="0">
        <dgm:presLayoutVars>
          <dgm:chMax val="5"/>
          <dgm:dir/>
          <dgm:resizeHandles val="exact"/>
        </dgm:presLayoutVars>
      </dgm:prSet>
      <dgm:spPr/>
    </dgm:pt>
    <dgm:pt modelId="{DA00D2A0-8E9C-403D-AEEB-ADAD680908B1}" type="pres">
      <dgm:prSet presAssocID="{FF0A159D-E7DE-4314-A8FB-DDEDFFD77412}" presName="arrow" presStyleLbl="bgShp" presStyleIdx="0" presStyleCnt="1" custLinFactNeighborX="10945" custLinFactNeighborY="-5941"/>
      <dgm:spPr/>
    </dgm:pt>
    <dgm:pt modelId="{C359DEC6-1E05-4A16-9056-E003455CFE83}" type="pres">
      <dgm:prSet presAssocID="{FF0A159D-E7DE-4314-A8FB-DDEDFFD77412}" presName="arrowDiagram2" presStyleCnt="0"/>
      <dgm:spPr/>
    </dgm:pt>
    <dgm:pt modelId="{1D994B60-1C8B-42BC-ADD2-2D6AB2394C30}" type="pres">
      <dgm:prSet presAssocID="{63F23302-2301-4DDB-9BAD-9E9CE0B7B228}" presName="bullet2a" presStyleLbl="node1" presStyleIdx="0" presStyleCnt="2" custLinFactY="100000" custLinFactNeighborX="-7973" custLinFactNeighborY="176558"/>
      <dgm:spPr/>
    </dgm:pt>
    <dgm:pt modelId="{993F67A1-8127-4C05-B5EE-D7FFA8E6353B}" type="pres">
      <dgm:prSet presAssocID="{63F23302-2301-4DDB-9BAD-9E9CE0B7B228}" presName="textBox2a" presStyleLbl="revTx" presStyleIdx="0" presStyleCnt="2" custLinFactNeighborX="-14035" custLinFactNeighborY="38886">
        <dgm:presLayoutVars>
          <dgm:bulletEnabled val="1"/>
        </dgm:presLayoutVars>
      </dgm:prSet>
      <dgm:spPr/>
    </dgm:pt>
    <dgm:pt modelId="{009A939B-5F58-45C0-B607-D69CB34807E3}" type="pres">
      <dgm:prSet presAssocID="{36BA7CA2-0446-4799-B8E3-BFC055879765}" presName="bullet2b" presStyleLbl="node1" presStyleIdx="1" presStyleCnt="2" custLinFactX="256463" custLinFactNeighborX="300000" custLinFactNeighborY="-77775"/>
      <dgm:spPr/>
    </dgm:pt>
    <dgm:pt modelId="{AE4E8F5D-0EAF-4483-9CA9-0906F9DF583C}" type="pres">
      <dgm:prSet presAssocID="{36BA7CA2-0446-4799-B8E3-BFC055879765}" presName="textBox2b" presStyleLbl="revTx" presStyleIdx="1" presStyleCnt="2" custLinFactNeighborX="39134" custLinFactNeighborY="-1273">
        <dgm:presLayoutVars>
          <dgm:bulletEnabled val="1"/>
        </dgm:presLayoutVars>
      </dgm:prSet>
      <dgm:spPr/>
    </dgm:pt>
  </dgm:ptLst>
  <dgm:cxnLst>
    <dgm:cxn modelId="{8DCF3A22-B2F8-4911-8ECD-60038CBCCD09}" type="presOf" srcId="{63F23302-2301-4DDB-9BAD-9E9CE0B7B228}" destId="{993F67A1-8127-4C05-B5EE-D7FFA8E6353B}" srcOrd="0" destOrd="0" presId="urn:microsoft.com/office/officeart/2005/8/layout/arrow2"/>
    <dgm:cxn modelId="{DA308759-667F-4B21-832F-9A22174E7A35}" srcId="{FF0A159D-E7DE-4314-A8FB-DDEDFFD77412}" destId="{36BA7CA2-0446-4799-B8E3-BFC055879765}" srcOrd="1" destOrd="0" parTransId="{3BF5B55E-4C04-4207-9216-4806863203F5}" sibTransId="{1C1F2DC3-87AD-4A1D-B0E8-B74166CF37AF}"/>
    <dgm:cxn modelId="{D6B2BB9F-CAD2-4336-9BA4-D70BD9BFC6F1}" type="presOf" srcId="{36BA7CA2-0446-4799-B8E3-BFC055879765}" destId="{AE4E8F5D-0EAF-4483-9CA9-0906F9DF583C}" srcOrd="0" destOrd="0" presId="urn:microsoft.com/office/officeart/2005/8/layout/arrow2"/>
    <dgm:cxn modelId="{FB3FEC9F-CA2A-4B86-A348-F0B142E5DB1F}" srcId="{FF0A159D-E7DE-4314-A8FB-DDEDFFD77412}" destId="{63F23302-2301-4DDB-9BAD-9E9CE0B7B228}" srcOrd="0" destOrd="0" parTransId="{DDBF2ECE-3E22-4F8F-B15E-9DBB2604DDB2}" sibTransId="{EEBE0BBA-9945-40E7-B0EC-CB94F26AD78F}"/>
    <dgm:cxn modelId="{ADE0C8D3-5708-4D96-A6E6-24B1C7831B71}" type="presOf" srcId="{FF0A159D-E7DE-4314-A8FB-DDEDFFD77412}" destId="{FC826907-7C70-437E-8C47-B6164CFF0E7B}" srcOrd="0" destOrd="0" presId="urn:microsoft.com/office/officeart/2005/8/layout/arrow2"/>
    <dgm:cxn modelId="{EAF9496D-804D-4555-9DFC-E838A3CB4B07}" type="presParOf" srcId="{FC826907-7C70-437E-8C47-B6164CFF0E7B}" destId="{DA00D2A0-8E9C-403D-AEEB-ADAD680908B1}" srcOrd="0" destOrd="0" presId="urn:microsoft.com/office/officeart/2005/8/layout/arrow2"/>
    <dgm:cxn modelId="{E20711BB-4034-4480-AE16-C6A0189C93DC}" type="presParOf" srcId="{FC826907-7C70-437E-8C47-B6164CFF0E7B}" destId="{C359DEC6-1E05-4A16-9056-E003455CFE83}" srcOrd="1" destOrd="0" presId="urn:microsoft.com/office/officeart/2005/8/layout/arrow2"/>
    <dgm:cxn modelId="{2A4E539C-0FD4-425E-91AD-DC0A02B5AB8E}" type="presParOf" srcId="{C359DEC6-1E05-4A16-9056-E003455CFE83}" destId="{1D994B60-1C8B-42BC-ADD2-2D6AB2394C30}" srcOrd="0" destOrd="0" presId="urn:microsoft.com/office/officeart/2005/8/layout/arrow2"/>
    <dgm:cxn modelId="{E7143E0B-B4B8-45CE-98B2-35AAF1753F0D}" type="presParOf" srcId="{C359DEC6-1E05-4A16-9056-E003455CFE83}" destId="{993F67A1-8127-4C05-B5EE-D7FFA8E6353B}" srcOrd="1" destOrd="0" presId="urn:microsoft.com/office/officeart/2005/8/layout/arrow2"/>
    <dgm:cxn modelId="{F195D363-68F2-45E3-8483-1DB2CBDD9473}" type="presParOf" srcId="{C359DEC6-1E05-4A16-9056-E003455CFE83}" destId="{009A939B-5F58-45C0-B607-D69CB34807E3}" srcOrd="2" destOrd="0" presId="urn:microsoft.com/office/officeart/2005/8/layout/arrow2"/>
    <dgm:cxn modelId="{1CCE1213-D60F-40C5-9EC0-92C260FC6C20}" type="presParOf" srcId="{C359DEC6-1E05-4A16-9056-E003455CFE83}" destId="{AE4E8F5D-0EAF-4483-9CA9-0906F9DF583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7D0EE-1132-4866-ACF0-663C3D32DE11}">
      <dsp:nvSpPr>
        <dsp:cNvPr id="0" name=""/>
        <dsp:cNvSpPr/>
      </dsp:nvSpPr>
      <dsp:spPr>
        <a:xfrm>
          <a:off x="377714" y="0"/>
          <a:ext cx="7446504" cy="3071808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98C394C-A62E-4951-B152-0EA746F51674}">
      <dsp:nvSpPr>
        <dsp:cNvPr id="0" name=""/>
        <dsp:cNvSpPr/>
      </dsp:nvSpPr>
      <dsp:spPr>
        <a:xfrm flipH="1">
          <a:off x="6821199" y="499498"/>
          <a:ext cx="485688" cy="5912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6A584F-EC3E-475C-90F7-AF61D4EBA0D8}">
      <dsp:nvSpPr>
        <dsp:cNvPr id="0" name=""/>
        <dsp:cNvSpPr/>
      </dsp:nvSpPr>
      <dsp:spPr>
        <a:xfrm>
          <a:off x="409770" y="1513234"/>
          <a:ext cx="1317025" cy="741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12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0" kern="1200" dirty="0">
            <a:solidFill>
              <a:srgbClr val="042A93"/>
            </a:solidFill>
            <a:latin typeface="Century Gothic" panose="020B0502020202020204" pitchFamily="34" charset="0"/>
          </a:endParaRPr>
        </a:p>
      </dsp:txBody>
      <dsp:txXfrm>
        <a:off x="409770" y="1513234"/>
        <a:ext cx="1317025" cy="741681"/>
      </dsp:txXfrm>
    </dsp:sp>
    <dsp:sp modelId="{3F63515A-FEDF-422A-A64A-D230CAE5A1AF}">
      <dsp:nvSpPr>
        <dsp:cNvPr id="0" name=""/>
        <dsp:cNvSpPr/>
      </dsp:nvSpPr>
      <dsp:spPr>
        <a:xfrm>
          <a:off x="1978090" y="1650797"/>
          <a:ext cx="348528" cy="3740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B377A4-57B9-451F-80AF-52EAF4181F9F}">
      <dsp:nvSpPr>
        <dsp:cNvPr id="0" name=""/>
        <dsp:cNvSpPr/>
      </dsp:nvSpPr>
      <dsp:spPr>
        <a:xfrm>
          <a:off x="1401980" y="922561"/>
          <a:ext cx="1427721" cy="1399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0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42A93"/>
              </a:solidFill>
              <a:latin typeface="Century Gothic" panose="020B0502020202020204" pitchFamily="34" charset="0"/>
            </a:rPr>
            <a:t>July  2018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42A93"/>
              </a:solidFill>
              <a:latin typeface="Century Gothic" panose="020B0502020202020204" pitchFamily="34" charset="0"/>
            </a:rPr>
            <a:t>Signature</a:t>
          </a:r>
        </a:p>
      </dsp:txBody>
      <dsp:txXfrm>
        <a:off x="1401980" y="922561"/>
        <a:ext cx="1427721" cy="1399699"/>
      </dsp:txXfrm>
    </dsp:sp>
    <dsp:sp modelId="{6C598745-0BFF-4FF4-B3AC-654131584CDC}">
      <dsp:nvSpPr>
        <dsp:cNvPr id="0" name=""/>
        <dsp:cNvSpPr/>
      </dsp:nvSpPr>
      <dsp:spPr>
        <a:xfrm>
          <a:off x="3835400" y="1001085"/>
          <a:ext cx="424410" cy="4822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6C5BE-DCD3-438E-91BD-83AD8F24BFB5}">
      <dsp:nvSpPr>
        <dsp:cNvPr id="0" name=""/>
        <dsp:cNvSpPr/>
      </dsp:nvSpPr>
      <dsp:spPr>
        <a:xfrm>
          <a:off x="3156190" y="1498467"/>
          <a:ext cx="2048944" cy="53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79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42A93"/>
              </a:solidFill>
              <a:latin typeface="Century Gothic" panose="020B0502020202020204" pitchFamily="34" charset="0"/>
            </a:rPr>
            <a:t>1/2/2019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42A93"/>
              </a:solidFill>
              <a:latin typeface="Century Gothic" panose="020B0502020202020204" pitchFamily="34" charset="0"/>
            </a:rPr>
            <a:t>Entry into Force</a:t>
          </a:r>
        </a:p>
      </dsp:txBody>
      <dsp:txXfrm>
        <a:off x="3156190" y="1498467"/>
        <a:ext cx="2048944" cy="53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0D2A0-8E9C-403D-AEEB-ADAD680908B1}">
      <dsp:nvSpPr>
        <dsp:cNvPr id="0" name=""/>
        <dsp:cNvSpPr/>
      </dsp:nvSpPr>
      <dsp:spPr>
        <a:xfrm>
          <a:off x="688783" y="0"/>
          <a:ext cx="3289963" cy="205622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94B60-1C8B-42BC-ADD2-2D6AB2394C30}">
      <dsp:nvSpPr>
        <dsp:cNvPr id="0" name=""/>
        <dsp:cNvSpPr/>
      </dsp:nvSpPr>
      <dsp:spPr>
        <a:xfrm>
          <a:off x="1100127" y="1439096"/>
          <a:ext cx="115148" cy="115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F67A1-8127-4C05-B5EE-D7FFA8E6353B}">
      <dsp:nvSpPr>
        <dsp:cNvPr id="0" name=""/>
        <dsp:cNvSpPr/>
      </dsp:nvSpPr>
      <dsp:spPr>
        <a:xfrm>
          <a:off x="1016815" y="1178218"/>
          <a:ext cx="1069238" cy="87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01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rgbClr val="0070C0"/>
              </a:solidFill>
            </a:rPr>
            <a:t>1/4/2019</a:t>
          </a:r>
          <a:endParaRPr lang="en-GB" sz="2000" kern="1200" dirty="0">
            <a:solidFill>
              <a:srgbClr val="0070C0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70C0"/>
              </a:solidFill>
            </a:rPr>
            <a:t>20.600 t</a:t>
          </a:r>
        </a:p>
      </dsp:txBody>
      <dsp:txXfrm>
        <a:off x="1016815" y="1178218"/>
        <a:ext cx="1069238" cy="878008"/>
      </dsp:txXfrm>
    </dsp:sp>
    <dsp:sp modelId="{009A939B-5F58-45C0-B607-D69CB34807E3}">
      <dsp:nvSpPr>
        <dsp:cNvPr id="0" name=""/>
        <dsp:cNvSpPr/>
      </dsp:nvSpPr>
      <dsp:spPr>
        <a:xfrm>
          <a:off x="3268767" y="442779"/>
          <a:ext cx="197397" cy="1973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E8F5D-0EAF-4483-9CA9-0906F9DF583C}">
      <dsp:nvSpPr>
        <dsp:cNvPr id="0" name=""/>
        <dsp:cNvSpPr/>
      </dsp:nvSpPr>
      <dsp:spPr>
        <a:xfrm>
          <a:off x="2687455" y="677676"/>
          <a:ext cx="1069238" cy="1361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97" tIns="0" rIns="0" bIns="0" numCol="1" spcCol="1270" anchor="t" anchorCtr="0">
          <a:noAutofit/>
        </a:bodyPr>
        <a:lstStyle/>
        <a:p>
          <a:pPr marL="0" lvl="0" indent="0" algn="l" defTabSz="82677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60" kern="1200" baseline="0" dirty="0">
              <a:solidFill>
                <a:srgbClr val="0070C0"/>
              </a:solidFill>
            </a:rPr>
            <a:t>1/4/2033</a:t>
          </a:r>
          <a:r>
            <a:rPr lang="en-GB" sz="2000" kern="1200" dirty="0">
              <a:solidFill>
                <a:srgbClr val="0070C0"/>
              </a:solidFill>
            </a:rPr>
            <a:t> </a:t>
          </a:r>
        </a:p>
        <a:p>
          <a:pPr marL="0" lvl="0" indent="0" algn="l" defTabSz="82677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70C0"/>
              </a:solidFill>
            </a:rPr>
            <a:t>31.000 t</a:t>
          </a:r>
        </a:p>
      </dsp:txBody>
      <dsp:txXfrm>
        <a:off x="2687455" y="677676"/>
        <a:ext cx="1069238" cy="1361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80064" cy="499981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800" y="4"/>
            <a:ext cx="2980063" cy="499981"/>
          </a:xfrm>
          <a:prstGeom prst="rect">
            <a:avLst/>
          </a:prstGeom>
        </p:spPr>
        <p:txBody>
          <a:bodyPr vert="horz" lIns="92113" tIns="46056" rIns="92113" bIns="46056" rtlCol="0"/>
          <a:lstStyle>
            <a:lvl1pPr algn="r">
              <a:defRPr sz="1200"/>
            </a:lvl1pPr>
          </a:lstStyle>
          <a:p>
            <a:fld id="{C317499C-C919-4252-BAE4-516D4E437C98}" type="datetimeFigureOut">
              <a:rPr lang="en-GB" smtClean="0"/>
              <a:t>04/10/2021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1261"/>
            <a:ext cx="2980064" cy="499981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800" y="9501261"/>
            <a:ext cx="2980063" cy="499981"/>
          </a:xfrm>
          <a:prstGeom prst="rect">
            <a:avLst/>
          </a:prstGeom>
        </p:spPr>
        <p:txBody>
          <a:bodyPr vert="horz" lIns="92113" tIns="46056" rIns="92113" bIns="46056" rtlCol="0" anchor="b"/>
          <a:lstStyle>
            <a:lvl1pPr algn="r">
              <a:defRPr sz="1200"/>
            </a:lvl1pPr>
          </a:lstStyle>
          <a:p>
            <a:fld id="{819BF15A-E154-4C0A-9AFF-0A6F45688F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3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2979367" cy="500141"/>
          </a:xfrm>
          <a:prstGeom prst="rect">
            <a:avLst/>
          </a:prstGeom>
        </p:spPr>
        <p:txBody>
          <a:bodyPr vert="horz" wrap="square" lIns="92113" tIns="46056" rIns="92113" bIns="46056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8" y="2"/>
            <a:ext cx="2979367" cy="500141"/>
          </a:xfrm>
          <a:prstGeom prst="rect">
            <a:avLst/>
          </a:prstGeom>
        </p:spPr>
        <p:txBody>
          <a:bodyPr vert="horz" wrap="square" lIns="92113" tIns="46056" rIns="92113" bIns="4605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BE8D40-20EC-49FC-BB64-5CFCCF026E2C}" type="datetimeFigureOut">
              <a:rPr lang="en-GB" altLang="en-US"/>
              <a:pPr/>
              <a:t>04/10/2021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4999037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3" tIns="46056" rIns="92113" bIns="46056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751348"/>
            <a:ext cx="5500370" cy="4501277"/>
          </a:xfrm>
          <a:prstGeom prst="rect">
            <a:avLst/>
          </a:prstGeom>
        </p:spPr>
        <p:txBody>
          <a:bodyPr vert="horz" lIns="92113" tIns="46056" rIns="92113" bIns="4605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500961"/>
            <a:ext cx="2979367" cy="500141"/>
          </a:xfrm>
          <a:prstGeom prst="rect">
            <a:avLst/>
          </a:prstGeom>
        </p:spPr>
        <p:txBody>
          <a:bodyPr vert="horz" wrap="square" lIns="92113" tIns="46056" rIns="92113" bIns="46056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8" y="9500961"/>
            <a:ext cx="2979367" cy="500141"/>
          </a:xfrm>
          <a:prstGeom prst="rect">
            <a:avLst/>
          </a:prstGeom>
        </p:spPr>
        <p:txBody>
          <a:bodyPr vert="horz" wrap="square" lIns="92113" tIns="46056" rIns="92113" bIns="4605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C7E7BE-0980-46D8-B89F-5F19001EBE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7036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750888"/>
            <a:ext cx="500062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1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71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11313" y="750888"/>
            <a:ext cx="3652837" cy="27384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3633267"/>
            <a:ext cx="5500370" cy="6192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10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78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4751348"/>
            <a:ext cx="5500370" cy="51466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472691" eaLnBrk="1" fontAlgn="auto" hangingPunct="1">
              <a:spcBef>
                <a:spcPts val="1034"/>
              </a:spcBef>
              <a:spcAft>
                <a:spcPts val="0"/>
              </a:spcAft>
              <a:buClr>
                <a:srgbClr val="C00000"/>
              </a:buClr>
              <a:buSzPct val="80000"/>
              <a:defRPr/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11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57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16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4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2000" b="1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14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05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36563" y="930275"/>
            <a:ext cx="5567362" cy="4176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5577483"/>
            <a:ext cx="5500370" cy="41764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39211" lvl="1" indent="-174330">
              <a:buFont typeface="Wingdings" panose="05000000000000000000" pitchFamily="2" charset="2"/>
              <a:buChar char="§"/>
            </a:pPr>
            <a:endParaRPr lang="fr-BE" sz="1900" b="1" i="1" baseline="0" dirty="0">
              <a:solidFill>
                <a:srgbClr val="FF0000"/>
              </a:solidFill>
            </a:endParaRPr>
          </a:p>
          <a:p>
            <a:pPr marL="0" lvl="1" defTabSz="945382" eaLnBrk="1" hangingPunct="1">
              <a:defRPr/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15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8305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endParaRPr lang="en-GB" altLang="en-US" sz="1600" b="1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55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5775" y="750888"/>
            <a:ext cx="3363913" cy="25225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3417244"/>
            <a:ext cx="5500370" cy="583538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17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52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4999685"/>
            <a:ext cx="5500370" cy="45012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dirty="0"/>
              <a:t>.</a:t>
            </a:r>
          </a:p>
          <a:p>
            <a:pPr lvl="0" algn="just"/>
            <a:endParaRPr lang="en-GB" sz="1600" b="1" dirty="0"/>
          </a:p>
          <a:p>
            <a:r>
              <a:rPr lang="en-GB" sz="1600" b="1" dirty="0"/>
              <a:t> </a:t>
            </a:r>
          </a:p>
          <a:p>
            <a:r>
              <a:rPr lang="en-GB" dirty="0"/>
              <a:t> </a:t>
            </a:r>
          </a:p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453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453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34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4999685"/>
            <a:ext cx="5500370" cy="45012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1600" b="1" dirty="0"/>
              <a:t> </a:t>
            </a:r>
          </a:p>
          <a:p>
            <a:r>
              <a:rPr lang="en-GB" dirty="0"/>
              <a:t> </a:t>
            </a:r>
          </a:p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453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4538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4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20813" y="750888"/>
            <a:ext cx="4033837" cy="30257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3921299"/>
            <a:ext cx="5500370" cy="60815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endParaRPr lang="en-GB" sz="1800" b="1" kern="0" dirty="0">
              <a:latin typeface="Century Gothic" panose="020B0502020202020204" pitchFamily="34" charset="0"/>
            </a:endParaRPr>
          </a:p>
          <a:p>
            <a:pPr marL="290551" indent="-290551" algn="just">
              <a:buFontTx/>
              <a:buChar char="-"/>
            </a:pPr>
            <a:endParaRPr lang="en-GB" sz="1600" b="1" kern="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1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20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47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21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04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047" indent="-28309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2383" indent="-22647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5336" indent="-22647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8288" indent="-22647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1241" indent="-226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195" indent="-226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97147" indent="-226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50100" indent="-2264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25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23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47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24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sz="1800" b="1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8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750888"/>
            <a:ext cx="4322763" cy="3241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4065315"/>
            <a:ext cx="5500370" cy="5688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77259" indent="-177259">
              <a:buFont typeface="Arial" panose="020B0604020202020204" pitchFamily="34" charset="0"/>
              <a:buChar char="•"/>
            </a:pPr>
            <a:endParaRPr lang="en-GB" sz="1900" b="1" i="1" dirty="0">
              <a:solidFill>
                <a:srgbClr val="0070C0"/>
              </a:solidFill>
              <a:latin typeface="Century Gothic" panose="020B0502020202020204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7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 sz="2000" b="1" noProof="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8413" indent="-28785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1407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1970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2531" indent="-230281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3094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3657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4219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4782" indent="-2302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5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76350" y="750888"/>
            <a:ext cx="4322763" cy="3241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4065315"/>
            <a:ext cx="5500370" cy="5688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177259" indent="-177259">
              <a:buFont typeface="Arial" panose="020B0604020202020204" pitchFamily="34" charset="0"/>
              <a:buChar char="•"/>
            </a:pPr>
            <a:endParaRPr lang="en-GB" sz="1900" b="1" i="1" dirty="0">
              <a:solidFill>
                <a:srgbClr val="0070C0"/>
              </a:solidFill>
              <a:latin typeface="Century Gothic" panose="020B0502020202020204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2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3475" y="320675"/>
            <a:ext cx="3724275" cy="2794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6" y="3201219"/>
            <a:ext cx="5500370" cy="74888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sz="1800" dirty="0"/>
          </a:p>
          <a:p>
            <a:pPr eaLnBrk="1" hangingPunct="1">
              <a:spcBef>
                <a:spcPct val="0"/>
              </a:spcBef>
            </a:pPr>
            <a:endParaRPr lang="en-GB" sz="1400" dirty="0"/>
          </a:p>
          <a:p>
            <a:pPr marL="1505981" lvl="2" indent="-871652">
              <a:lnSpc>
                <a:spcPct val="120000"/>
              </a:lnSpc>
              <a:spcBef>
                <a:spcPts val="62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GB" sz="6200" b="1" dirty="0">
              <a:solidFill>
                <a:srgbClr val="0070C0"/>
              </a:solidFill>
              <a:latin typeface="Century Gothic" panose="020B0502020202020204"/>
              <a:ea typeface="+mj-ea"/>
              <a:cs typeface="+mj-cs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297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94F08E-879E-4DD4-86C2-1896A31772D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pPr marL="0" marR="0" lvl="0" indent="0" algn="r" defTabSz="9297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7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defTabSz="945382" eaLnBrk="1" hangingPunct="1">
              <a:spcBef>
                <a:spcPct val="0"/>
              </a:spcBef>
              <a:defRPr/>
            </a:pPr>
            <a:endParaRPr lang="en-GB" altLang="en-US" sz="1800" b="1" dirty="0"/>
          </a:p>
          <a:p>
            <a:pPr defTabSz="945382" eaLnBrk="1" hangingPunct="1">
              <a:spcBef>
                <a:spcPct val="0"/>
              </a:spcBef>
              <a:defRPr/>
            </a:pPr>
            <a:endParaRPr lang="en-GB" altLang="en-US" sz="1800" b="1" dirty="0"/>
          </a:p>
          <a:p>
            <a:pPr eaLnBrk="1" hangingPunct="1">
              <a:spcBef>
                <a:spcPct val="0"/>
              </a:spcBef>
            </a:pPr>
            <a:endParaRPr lang="en-GB" altLang="en-US" sz="16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2976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29762" eaLnBrk="1" hangingPunct="1">
                <a:spcBef>
                  <a:spcPct val="0"/>
                </a:spcBef>
                <a:defRPr/>
              </a:pPr>
              <a:t>8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09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43113" y="750888"/>
            <a:ext cx="2789237" cy="2090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547" y="2985195"/>
            <a:ext cx="5500370" cy="68407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 algn="just"/>
            <a:endParaRPr lang="en-GB" altLang="en-US" sz="14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0986" indent="-29268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07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9051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07350" indent="-2341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756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439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122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80550" indent="-2341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945382" eaLnBrk="1" hangingPunct="1">
              <a:spcBef>
                <a:spcPct val="0"/>
              </a:spcBef>
              <a:defRPr/>
            </a:pPr>
            <a:fld id="{5194F08E-879E-4DD4-86C2-1896A31772D4}" type="slidenum">
              <a:rPr lang="en-GB" altLang="en-US">
                <a:solidFill>
                  <a:srgbClr val="000000"/>
                </a:solidFill>
                <a:latin typeface="Gill Sans" charset="0"/>
              </a:rPr>
              <a:pPr algn="r" defTabSz="945382" eaLnBrk="1" hangingPunct="1">
                <a:spcBef>
                  <a:spcPct val="0"/>
                </a:spcBef>
                <a:defRPr/>
              </a:pPr>
              <a:t>9</a:t>
            </a:fld>
            <a:endParaRPr lang="en-GB" altLang="en-US" dirty="0">
              <a:solidFill>
                <a:srgbClr val="000000"/>
              </a:solidFill>
              <a:latin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5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8236B-9695-4AD4-A8FA-7CF1CBC43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7289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D0967-02E7-4E82-A733-349AE109B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463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0" y="177800"/>
            <a:ext cx="1841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5B0D6-7000-4881-9B62-C6780DD7C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2655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8236B-9695-4AD4-A8FA-7CF1CBC43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19151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43100"/>
            <a:ext cx="3606800" cy="40259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65E17-6937-48C2-8265-DE1E3C74E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0913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A7D50-0E35-4363-8232-73FF453F2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8053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6CD7F-8DEB-48BD-A960-032576316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2179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61879-9A83-440D-A3E2-A41E14F1D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72764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E4AB5-B080-4CCA-9301-5FC9E813E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9942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AB6D3-F21D-40E6-9442-A0E9EA40C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9865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D0967-02E7-4E82-A733-349AE109B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1715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DE0F7-C1B4-496F-8AB2-442BE866F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22238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3501" y="177800"/>
            <a:ext cx="18415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77800"/>
            <a:ext cx="53721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5B0D6-7000-4881-9B62-C6780DD7C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441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4A89D-2F2A-4364-85FA-3B333B373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1992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43100"/>
            <a:ext cx="3606800" cy="402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65E17-6937-48C2-8265-DE1E3C74E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172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A7D50-0E35-4363-8232-73FF453F2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98611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6CD7F-8DEB-48BD-A960-032576316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812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61879-9A83-440D-A3E2-A41E14F1D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80910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E4AB5-B080-4CCA-9301-5FC9E813E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4533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AB6D3-F21D-40E6-9442-A0E9EA40C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6965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1943100"/>
            <a:ext cx="7366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0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B14F0C25-A88C-4FBD-9F8F-DC7EF16751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604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3462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018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44700" indent="-444500" algn="l" rtl="0" eaLnBrk="0" fontAlgn="base" hangingPunct="0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019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91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163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873500" indent="-444500" algn="l" rtl="0" fontAlgn="base">
        <a:spcBef>
          <a:spcPts val="1600"/>
        </a:spcBef>
        <a:spcAft>
          <a:spcPct val="0"/>
        </a:spcAft>
        <a:buSzPct val="171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89001" y="177800"/>
            <a:ext cx="736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1" y="1943100"/>
            <a:ext cx="73660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45001" y="6527800"/>
            <a:ext cx="241300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/>
                </a:solidFill>
                <a:ea typeface="Gill Sans" charset="0"/>
                <a:cs typeface="Gill Sans" charset="0"/>
              </a:defRPr>
            </a:lvl1pPr>
          </a:lstStyle>
          <a:p>
            <a:fld id="{B14F0C25-A88C-4FBD-9F8F-DC7EF16751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65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95300" indent="-333375" algn="l" rtl="0" eaLnBrk="0" fontAlgn="base" hangingPunct="0">
        <a:spcBef>
          <a:spcPts val="120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52475" indent="-333375" algn="l" rtl="0" eaLnBrk="0" fontAlgn="base" hangingPunct="0">
        <a:spcBef>
          <a:spcPts val="120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009650" indent="-333375" algn="l" rtl="0" eaLnBrk="0" fontAlgn="base" hangingPunct="0">
        <a:spcBef>
          <a:spcPts val="120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276350" indent="-333375" algn="l" rtl="0" eaLnBrk="0" fontAlgn="base" hangingPunct="0">
        <a:spcBef>
          <a:spcPts val="120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533525" indent="-333375" algn="l" rtl="0" eaLnBrk="0" fontAlgn="base" hangingPunct="0">
        <a:spcBef>
          <a:spcPts val="120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1876425" indent="-333375" algn="l" rtl="0" fontAlgn="base">
        <a:spcBef>
          <a:spcPts val="120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219325" indent="-333375" algn="l" rtl="0" fontAlgn="base">
        <a:spcBef>
          <a:spcPts val="120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562225" indent="-333375" algn="l" rtl="0" fontAlgn="base">
        <a:spcBef>
          <a:spcPts val="120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2905125" indent="-333375" algn="l" rtl="0" fontAlgn="base">
        <a:spcBef>
          <a:spcPts val="1200"/>
        </a:spcBef>
        <a:spcAft>
          <a:spcPct val="0"/>
        </a:spcAft>
        <a:buSzPct val="171000"/>
        <a:buFont typeface="Gill Sans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hlw.go.jp/english/topics/importedfoods/1.html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trade.ec.europa.eu/access-to-markets/en/content/welcome-access2markets-market-access-database-user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20.jpeg"/><Relationship Id="rId10" Type="http://schemas.openxmlformats.org/officeDocument/2006/relationships/hyperlink" Target="https://ec.europa.eu/chafea/agri/content/food-and-beverage-market-entry-handbook-japan" TargetMode="External"/><Relationship Id="rId4" Type="http://schemas.openxmlformats.org/officeDocument/2006/relationships/image" Target="../media/image19.png"/><Relationship Id="rId9" Type="http://schemas.openxmlformats.org/officeDocument/2006/relationships/hyperlink" Target="http://www.customs.go.jp/english/c-answer_e/imtsukan/1524_e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jp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image" Target="../media/image11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5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4.png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 l="-40000" t="19000" r="-22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92100" marR="0" lvl="0" indent="-292100" algn="l" defTabSz="914400" rtl="0" eaLnBrk="1" fontAlgn="base" latinLnBrk="0" hangingPunct="1">
              <a:lnSpc>
                <a:spcPct val="90000"/>
              </a:lnSpc>
              <a:spcBef>
                <a:spcPts val="2800"/>
              </a:spcBef>
              <a:spcAft>
                <a:spcPct val="0"/>
              </a:spcAft>
              <a:buClrTx/>
              <a:buSzPct val="125000"/>
              <a:buFont typeface="Myriad Pro" pitchFamily="34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31" name="Rectangle 2"/>
          <p:cNvSpPr>
            <a:spLocks/>
          </p:cNvSpPr>
          <p:nvPr/>
        </p:nvSpPr>
        <p:spPr bwMode="auto">
          <a:xfrm>
            <a:off x="887413" y="1988840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92100" marR="0" lvl="0" indent="-292100" algn="l" defTabSz="914400" rtl="0" eaLnBrk="1" fontAlgn="base" latinLnBrk="0" hangingPunct="1">
              <a:lnSpc>
                <a:spcPct val="90000"/>
              </a:lnSpc>
              <a:spcBef>
                <a:spcPts val="2800"/>
              </a:spcBef>
              <a:spcAft>
                <a:spcPct val="0"/>
              </a:spcAft>
              <a:buClrTx/>
              <a:buSzPct val="125000"/>
              <a:buFont typeface="Myriad Pro" pitchFamily="34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DC412B-C10F-4337-ACCE-0FE62AA52F4B}"/>
              </a:ext>
            </a:extLst>
          </p:cNvPr>
          <p:cNvSpPr txBox="1">
            <a:spLocks/>
          </p:cNvSpPr>
          <p:nvPr/>
        </p:nvSpPr>
        <p:spPr bwMode="auto">
          <a:xfrm>
            <a:off x="852638" y="968848"/>
            <a:ext cx="8090669" cy="107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7881B1-FBF4-4B5D-B436-6411A74A81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-21214"/>
            <a:ext cx="9144000" cy="13458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ABBF3C-35FC-4F87-8295-00A73A639BA0}"/>
              </a:ext>
            </a:extLst>
          </p:cNvPr>
          <p:cNvSpPr/>
          <p:nvPr/>
        </p:nvSpPr>
        <p:spPr>
          <a:xfrm>
            <a:off x="1006017" y="2170107"/>
            <a:ext cx="7128792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defRPr/>
            </a:pPr>
            <a:r>
              <a:rPr lang="en-GB" sz="4000" b="1" dirty="0">
                <a:solidFill>
                  <a:srgbClr val="C00000"/>
                </a:solidFill>
                <a:latin typeface="Century Gothic" panose="020B0502020202020204"/>
              </a:rPr>
              <a:t>EU – JAPAN EPA: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defRPr/>
            </a:pPr>
            <a:r>
              <a:rPr lang="en-GB" sz="4000" b="1" dirty="0">
                <a:solidFill>
                  <a:srgbClr val="C00000"/>
                </a:solidFill>
                <a:latin typeface="Century Gothic" panose="020B0502020202020204"/>
              </a:rPr>
              <a:t>What’s in for the AGRI-FOOD Sector?</a:t>
            </a:r>
            <a:endParaRPr lang="en-GB" sz="4000" b="1" cap="all" dirty="0">
              <a:solidFill>
                <a:srgbClr val="C000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73723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AE4B70E-CC27-4811-9EC6-E905FE860314}"/>
              </a:ext>
            </a:extLst>
          </p:cNvPr>
          <p:cNvSpPr txBox="1">
            <a:spLocks/>
          </p:cNvSpPr>
          <p:nvPr/>
        </p:nvSpPr>
        <p:spPr>
          <a:xfrm>
            <a:off x="395536" y="1340768"/>
            <a:ext cx="8424935" cy="4432618"/>
          </a:xfrm>
          <a:prstGeom prst="rect">
            <a:avLst/>
          </a:prstGeom>
          <a:blipFill dpi="0" rotWithShape="1">
            <a:blip r:embed="rId8">
              <a:alphaModFix amt="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Wine sector: &gt; € 800 million / 13% of EU total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agri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exports to Japan.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EPA:  duty free for EU wines since1</a:t>
            </a: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February 2019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Wingdings" panose="05000000000000000000" pitchFamily="2" charset="2"/>
              </a:rPr>
              <a:t> level playing field with Chili and Australia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Facilitation for EU oenological practices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GI protection of more than 100 EU wine names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56931" y="255842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WINES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293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 l="10000" t="8000" r="22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4399837-83F6-4733-A8F3-99EF1739D12C}"/>
              </a:ext>
            </a:extLst>
          </p:cNvPr>
          <p:cNvSpPr txBox="1">
            <a:spLocks/>
          </p:cNvSpPr>
          <p:nvPr/>
        </p:nvSpPr>
        <p:spPr>
          <a:xfrm>
            <a:off x="381850" y="1129075"/>
            <a:ext cx="8438622" cy="38120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Already MFN duty free for all beers and most of the spirits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Remaining duties for spirits eliminated since 1 Feb 2019 (gin,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Genever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, vodka, etc.).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GI protection for 28 spirits and 6 beers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6430" y="239238"/>
            <a:ext cx="3720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SPIRITS &amp; BEERS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906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795535" y="1403350"/>
            <a:ext cx="7670800" cy="4473922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Gill Sans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31" name="Rectangle 2"/>
          <p:cNvSpPr>
            <a:spLocks/>
          </p:cNvSpPr>
          <p:nvPr/>
        </p:nvSpPr>
        <p:spPr bwMode="auto">
          <a:xfrm>
            <a:off x="703657" y="1706826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92100" marR="0" lvl="0" indent="-292100" algn="l" defTabSz="914400" rtl="0" eaLnBrk="1" fontAlgn="base" latinLnBrk="0" hangingPunct="1">
              <a:lnSpc>
                <a:spcPct val="90000"/>
              </a:lnSpc>
              <a:spcBef>
                <a:spcPts val="2800"/>
              </a:spcBef>
              <a:spcAft>
                <a:spcPct val="0"/>
              </a:spcAft>
              <a:buClrTx/>
              <a:buSzPct val="125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-646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sp>
        <p:nvSpPr>
          <p:cNvPr id="9" name="Rectangle 8"/>
          <p:cNvSpPr/>
          <p:nvPr/>
        </p:nvSpPr>
        <p:spPr>
          <a:xfrm>
            <a:off x="703657" y="123244"/>
            <a:ext cx="7972800" cy="917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FRUIT &amp; VEGETABLES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"/>
                <a:sym typeface="Gill Sans" charset="0"/>
              </a:rPr>
              <a:t>FRESH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A few products will be liberalised in max. 10 years. 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Onions (5yrs), sweetcorn (3yrs), sweet potatoes (5yrs), nuts (5 or 10yrs), bananas (10yrs), apples (10yrs), oranges (5 or 10yrs), cherries (5yrs).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3617F8-318B-4355-B8F7-F9DE5F598A86}"/>
              </a:ext>
            </a:extLst>
          </p:cNvPr>
          <p:cNvSpPr/>
          <p:nvPr/>
        </p:nvSpPr>
        <p:spPr bwMode="auto">
          <a:xfrm>
            <a:off x="795535" y="2019131"/>
            <a:ext cx="6984776" cy="99726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Most of the fresh fruit and vegetables were liberalised upon the EIF of the Agreement</a:t>
            </a:r>
          </a:p>
        </p:txBody>
      </p:sp>
    </p:spTree>
    <p:extLst>
      <p:ext uri="{BB962C8B-B14F-4D97-AF65-F5344CB8AC3E}">
        <p14:creationId xmlns:p14="http://schemas.microsoft.com/office/powerpoint/2010/main" val="417343778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795535" y="1403350"/>
            <a:ext cx="7670800" cy="4473922"/>
          </a:xfrm>
          <a:prstGeom prst="rect">
            <a:avLst/>
          </a:prstGeom>
          <a:noFill/>
          <a:ln>
            <a:noFill/>
          </a:ln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Gill Sans" charset="0"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31" name="Rectangle 2"/>
          <p:cNvSpPr>
            <a:spLocks/>
          </p:cNvSpPr>
          <p:nvPr/>
        </p:nvSpPr>
        <p:spPr bwMode="auto">
          <a:xfrm>
            <a:off x="703657" y="1706826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92100" marR="0" lvl="0" indent="-292100" algn="l" defTabSz="914400" rtl="0" eaLnBrk="1" fontAlgn="base" latinLnBrk="0" hangingPunct="1">
              <a:lnSpc>
                <a:spcPct val="90000"/>
              </a:lnSpc>
              <a:spcBef>
                <a:spcPts val="2800"/>
              </a:spcBef>
              <a:spcAft>
                <a:spcPct val="0"/>
              </a:spcAft>
              <a:buClrTx/>
              <a:buSzPct val="125000"/>
              <a:buFont typeface="Wingdings" panose="05000000000000000000" pitchFamily="2" charset="2"/>
              <a:buChar char="Ø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-646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sp>
        <p:nvSpPr>
          <p:cNvPr id="9" name="Rectangle 8"/>
          <p:cNvSpPr/>
          <p:nvPr/>
        </p:nvSpPr>
        <p:spPr>
          <a:xfrm>
            <a:off x="703657" y="123244"/>
            <a:ext cx="7972800" cy="10341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FRUIT &amp; VEGETABLES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"/>
                <a:sym typeface="Gill Sans" charset="0"/>
              </a:rPr>
              <a:t>PROCESSED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sym typeface="Gill Sans" charset="0"/>
              </a:rPr>
              <a:t>Main products not liberalised at EIF but at a later stage: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not roasted ground nuts: 5 to 7 yrs.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sweet-corn prepared or preserved by vinegar: 5 yrs.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tomatoes prepared, other than whole or in pieces: 5 yrs.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French mushrooms: 5 yrs.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frozen cooked potatoes: 3 yrs – frozen mashed potatoes: 5 yrs.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jams of citrus fruit with added sugar: 5 yrs.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juices: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citrus: 5 or 10 yrs.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tomato: 5 yrs.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apple: 7 or 10 yrs.</a:t>
            </a:r>
          </a:p>
          <a:p>
            <a:pPr marL="800100" marR="0" lvl="1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mixtures: 3, 5 or 10 yrs.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E3617F8-318B-4355-B8F7-F9DE5F598A86}"/>
              </a:ext>
            </a:extLst>
          </p:cNvPr>
          <p:cNvSpPr/>
          <p:nvPr/>
        </p:nvSpPr>
        <p:spPr bwMode="auto">
          <a:xfrm>
            <a:off x="1111382" y="1424128"/>
            <a:ext cx="6984776" cy="1400056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Same scenario: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Most of the processed fresh fruit and vegetables were liberalised upon the EIF of the Agreement</a:t>
            </a:r>
          </a:p>
        </p:txBody>
      </p:sp>
    </p:spTree>
    <p:extLst>
      <p:ext uri="{BB962C8B-B14F-4D97-AF65-F5344CB8AC3E}">
        <p14:creationId xmlns:p14="http://schemas.microsoft.com/office/powerpoint/2010/main" val="24134002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171451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243" y="286408"/>
            <a:ext cx="7367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   OTHER PROCESSED AGRI PRODUCTS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B2224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40E010-F7E2-4D09-AF3F-4FDDD614CBBC}"/>
              </a:ext>
            </a:extLst>
          </p:cNvPr>
          <p:cNvSpPr txBox="1">
            <a:spLocks/>
          </p:cNvSpPr>
          <p:nvPr/>
        </p:nvSpPr>
        <p:spPr>
          <a:xfrm>
            <a:off x="344484" y="1125122"/>
            <a:ext cx="8524432" cy="3213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Duty free since1 February 2019 for</a:t>
            </a:r>
            <a:r>
              <a:rPr kumimoji="0" lang="en-GB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A9EAAC-5BAF-475A-AAFC-5CAF78EA7222}"/>
              </a:ext>
            </a:extLst>
          </p:cNvPr>
          <p:cNvSpPr/>
          <p:nvPr/>
        </p:nvSpPr>
        <p:spPr bwMode="auto">
          <a:xfrm>
            <a:off x="409244" y="1849765"/>
            <a:ext cx="5162882" cy="1845278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egg albumin, mineral waters, preserved tomatoes, pure cocoa powder, pectic substances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,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yeasts, </a:t>
            </a:r>
            <a:r>
              <a:rPr kumimoji="0" lang="en-GB" sz="20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caseinates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" name="10-Point Star 3"/>
          <p:cNvSpPr/>
          <p:nvPr/>
        </p:nvSpPr>
        <p:spPr bwMode="auto">
          <a:xfrm rot="19801596">
            <a:off x="5016889" y="2742081"/>
            <a:ext cx="1728041" cy="1394165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CB2224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Duty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rgbClr val="CB2224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 free 01/02/2019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2131B6-FBB8-4A66-85BC-E954D959C86D}"/>
              </a:ext>
            </a:extLst>
          </p:cNvPr>
          <p:cNvSpPr/>
          <p:nvPr/>
        </p:nvSpPr>
        <p:spPr>
          <a:xfrm>
            <a:off x="80065" y="4461341"/>
            <a:ext cx="88378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Wheat related food preparations and barley, wheat flours etc.: Sizeable TRQs</a:t>
            </a:r>
          </a:p>
        </p:txBody>
      </p:sp>
    </p:spTree>
    <p:extLst>
      <p:ext uri="{BB962C8B-B14F-4D97-AF65-F5344CB8AC3E}">
        <p14:creationId xmlns:p14="http://schemas.microsoft.com/office/powerpoint/2010/main" val="17997459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243" y="286408"/>
            <a:ext cx="7367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   OTHER PROCESSED AGRI PRODUCTS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B2224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40E010-F7E2-4D09-AF3F-4FDDD614CBBC}"/>
              </a:ext>
            </a:extLst>
          </p:cNvPr>
          <p:cNvSpPr txBox="1">
            <a:spLocks/>
          </p:cNvSpPr>
          <p:nvPr/>
        </p:nvSpPr>
        <p:spPr>
          <a:xfrm>
            <a:off x="344484" y="1125122"/>
            <a:ext cx="8524432" cy="5202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Duty free in maximum 10 years for: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None/>
              <a:tabLst/>
              <a:defRPr/>
            </a:pPr>
            <a:endParaRPr kumimoji="0" lang="en-GB" sz="19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None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CB3D87-4DF9-4C26-A2C8-DD31992B39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15" y="1301663"/>
            <a:ext cx="3237885" cy="27800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4CE7C6-9B11-4E26-836C-4D46363503A1}"/>
              </a:ext>
            </a:extLst>
          </p:cNvPr>
          <p:cNvSpPr/>
          <p:nvPr/>
        </p:nvSpPr>
        <p:spPr bwMode="auto">
          <a:xfrm>
            <a:off x="1187624" y="2382141"/>
            <a:ext cx="5094056" cy="2830831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Spaghetti, pastries, waffles, breakfast cereals, biscuits,</a:t>
            </a:r>
          </a:p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Chocolates and choc. confectionary</a:t>
            </a:r>
          </a:p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Candies and sugar confectionary, </a:t>
            </a:r>
          </a:p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Tomato puree, </a:t>
            </a:r>
          </a:p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Several food preparations,</a:t>
            </a:r>
          </a:p>
          <a:p>
            <a:pPr marL="363538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Esterified starches </a:t>
            </a:r>
          </a:p>
          <a:p>
            <a:pPr marL="363538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19" name="10-Point Star 18"/>
          <p:cNvSpPr/>
          <p:nvPr/>
        </p:nvSpPr>
        <p:spPr bwMode="auto">
          <a:xfrm rot="19801596">
            <a:off x="6513545" y="4063690"/>
            <a:ext cx="1464930" cy="1271117"/>
          </a:xfrm>
          <a:prstGeom prst="star10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000" b="1" i="0" u="none" strike="noStrike" kern="1200" cap="none" spc="0" normalizeH="0" baseline="0" noProof="0" dirty="0">
                <a:ln>
                  <a:noFill/>
                </a:ln>
                <a:solidFill>
                  <a:srgbClr val="CB2224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Max 10 </a:t>
            </a:r>
            <a:r>
              <a:rPr kumimoji="0" lang="fr-B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B2224"/>
                </a:solidFill>
                <a:effectLst/>
                <a:uLnTx/>
                <a:uFillTx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years</a:t>
            </a:r>
            <a:endParaRPr kumimoji="0" lang="fr-BE" sz="2000" b="1" i="0" u="none" strike="noStrike" kern="1200" cap="none" spc="0" normalizeH="0" baseline="0" noProof="0" dirty="0">
              <a:ln>
                <a:noFill/>
              </a:ln>
              <a:solidFill>
                <a:srgbClr val="CB2224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496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1113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635" y="294194"/>
            <a:ext cx="3529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C00000"/>
                </a:solidFill>
                <a:latin typeface="Gill Sans"/>
              </a:rPr>
              <a:t>FISHERY PRODUCTS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040" y="893522"/>
            <a:ext cx="8681335" cy="89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All fishery products CH03, CH1504 and CH16: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 were already duty free at MFN level,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or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 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have been liberalised as an EPA concession at the EIF,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or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will be gradually liberalised as an EPA concession in max. 15 years.</a:t>
            </a: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exception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: whale oil (150430.010): excluded.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A few examples …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214EC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A few examples of EU fishery products exported to Japan: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1257300" marR="0" lvl="2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42A93"/>
              </a:buClr>
              <a:buSzPct val="80000"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4214EC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8001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ea typeface="+mj-ea"/>
              <a:cs typeface="+mj-cs"/>
              <a:sym typeface="Gill Sans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AD2B4646-F1FA-45F9-AE57-8BAD09CA6566}"/>
              </a:ext>
            </a:extLst>
          </p:cNvPr>
          <p:cNvGraphicFramePr>
            <a:graphicFrameLocks noGrp="1"/>
          </p:cNvGraphicFramePr>
          <p:nvPr/>
        </p:nvGraphicFramePr>
        <p:xfrm>
          <a:off x="411247" y="3120379"/>
          <a:ext cx="8500105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824">
                  <a:extLst>
                    <a:ext uri="{9D8B030D-6E8A-4147-A177-3AD203B41FA5}">
                      <a16:colId xmlns:a16="http://schemas.microsoft.com/office/drawing/2014/main" val="3521740846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33173256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56187241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96388818"/>
                    </a:ext>
                  </a:extLst>
                </a:gridCol>
                <a:gridCol w="1683673">
                  <a:extLst>
                    <a:ext uri="{9D8B030D-6E8A-4147-A177-3AD203B41FA5}">
                      <a16:colId xmlns:a16="http://schemas.microsoft.com/office/drawing/2014/main" val="4101647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Jap.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Base Rate </a:t>
                      </a:r>
                    </a:p>
                    <a:p>
                      <a:pPr algn="ctr"/>
                      <a:r>
                        <a:rPr lang="en-GB" sz="1500" dirty="0"/>
                        <a:t>MFN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Pref. Rate</a:t>
                      </a:r>
                    </a:p>
                    <a:p>
                      <a:pPr algn="ctr"/>
                      <a:r>
                        <a:rPr lang="en-GB" sz="1500" dirty="0"/>
                        <a:t>1/4/20 -31/3/21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/>
                        <a:t>EPA Preference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57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/>
                        <a:t>030235.010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Fresh or chilled Atlantic bluefin tunas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1.8%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Base rate phased out in 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23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/>
                        <a:t>030235.020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Fresh or chilled Pacific bluefin tunas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Base rate phased out in 10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7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/>
                        <a:t>030487.050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Frozen yellowfin bigeye tunas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Duty free since EIF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373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/>
                        <a:t>030214.000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Fresh or chilled Atlantic salmon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3.5%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/>
                        <a:t>Duty free since EIF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51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dirty="0"/>
                        <a:t>160300.090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Extracts and juices of fish or crustaceans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9.6%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/>
                        <a:t>Duty free since EIF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45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82856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189" y="262703"/>
            <a:ext cx="6279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GEOGRAPHICAL INDICATIONS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C6D4746-C725-4123-84FD-28B3CFAE307C}"/>
              </a:ext>
            </a:extLst>
          </p:cNvPr>
          <p:cNvSpPr txBox="1">
            <a:spLocks/>
          </p:cNvSpPr>
          <p:nvPr/>
        </p:nvSpPr>
        <p:spPr>
          <a:xfrm>
            <a:off x="391477" y="1204912"/>
            <a:ext cx="8428995" cy="4984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Full protection for 210 EU GIs (wines, spirits and food-stuffs):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Direct protection of GIs under the EPA.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Relation between GIs and Trade Marks (TMs): 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no registration in Japan of subsequent TMs; </a:t>
            </a:r>
          </a:p>
          <a:p>
            <a:pPr marL="742950" marR="0" lvl="1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coexistence with pre-existing TMs is addressed.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Listed prior uses to expire within 5 or 7 years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Possibility to add new GIs in the future.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860" y="4426709"/>
            <a:ext cx="1533597" cy="153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050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296040" y="185301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045" y="202550"/>
            <a:ext cx="315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RULES OF ORIGIN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009" y="947879"/>
            <a:ext cx="859236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GENERALITIES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649288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to benefit from an EPA preference: product must be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originating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in the EU or Japan.</a:t>
            </a: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</a:t>
            </a:r>
          </a:p>
          <a:p>
            <a:pPr marL="649288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to be 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originating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the product must comply with:</a:t>
            </a: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06488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the provisions “Rules of Origin” of the EPA text (Chapter 3), including the basic requirements to originating, </a:t>
            </a:r>
            <a:r>
              <a:rPr lang="en-GB" sz="1600" b="1" dirty="0">
                <a:latin typeface="Century Gothic" panose="020B0502020202020204"/>
                <a:ea typeface="+mj-ea"/>
                <a:cs typeface="+mj-cs"/>
              </a:rPr>
              <a:t>and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277938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06488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the Product Specific Rules (PSR) for each product (Annexes 3A/3B and Appendix 3-B-1): further requirements in order to be originating. </a:t>
            </a:r>
          </a:p>
          <a:p>
            <a:pPr marL="1277938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277938" marR="0" lvl="2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These requirements can include:</a:t>
            </a:r>
          </a:p>
          <a:p>
            <a:pPr marL="1563688" marR="0" lvl="2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 change in tariff classification</a:t>
            </a:r>
          </a:p>
          <a:p>
            <a:pPr marL="1563688" marR="0" lvl="2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 production process</a:t>
            </a:r>
          </a:p>
          <a:p>
            <a:pPr marL="1563688" marR="0" lvl="2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 maximum value of non-originating materials</a:t>
            </a:r>
          </a:p>
          <a:p>
            <a:pPr marL="1563688" marR="0" lvl="2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 minimum regional value content </a:t>
            </a:r>
          </a:p>
          <a:p>
            <a:pPr marL="1563688" marR="0" lvl="2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Char char="-"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 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15341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296040" y="185301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045" y="202550"/>
            <a:ext cx="31574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RULES OF ORIGIN</a:t>
            </a:r>
          </a:p>
        </p:txBody>
      </p:sp>
      <p:sp>
        <p:nvSpPr>
          <p:cNvPr id="7" name="Rectangle 6"/>
          <p:cNvSpPr/>
          <p:nvPr/>
        </p:nvSpPr>
        <p:spPr>
          <a:xfrm>
            <a:off x="250009" y="947879"/>
            <a:ext cx="85923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lang="en-GB" sz="1800" b="1" u="sng" dirty="0">
                <a:solidFill>
                  <a:srgbClr val="00B050"/>
                </a:solidFill>
                <a:latin typeface="Century Gothic" panose="020B0502020202020204"/>
                <a:ea typeface="+mj-ea"/>
                <a:cs typeface="+mj-cs"/>
              </a:rPr>
              <a:t>A FEW EXAMPLES 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 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63538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9095017-F30E-4542-A2B5-B458209BE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72338"/>
              </p:ext>
            </p:extLst>
          </p:nvPr>
        </p:nvGraphicFramePr>
        <p:xfrm>
          <a:off x="264679" y="1250786"/>
          <a:ext cx="8629311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120">
                  <a:extLst>
                    <a:ext uri="{9D8B030D-6E8A-4147-A177-3AD203B41FA5}">
                      <a16:colId xmlns:a16="http://schemas.microsoft.com/office/drawing/2014/main" val="3668386768"/>
                    </a:ext>
                  </a:extLst>
                </a:gridCol>
                <a:gridCol w="1583373">
                  <a:extLst>
                    <a:ext uri="{9D8B030D-6E8A-4147-A177-3AD203B41FA5}">
                      <a16:colId xmlns:a16="http://schemas.microsoft.com/office/drawing/2014/main" val="4281729423"/>
                    </a:ext>
                  </a:extLst>
                </a:gridCol>
                <a:gridCol w="3859490">
                  <a:extLst>
                    <a:ext uri="{9D8B030D-6E8A-4147-A177-3AD203B41FA5}">
                      <a16:colId xmlns:a16="http://schemas.microsoft.com/office/drawing/2014/main" val="2116354939"/>
                    </a:ext>
                  </a:extLst>
                </a:gridCol>
                <a:gridCol w="2157328">
                  <a:extLst>
                    <a:ext uri="{9D8B030D-6E8A-4147-A177-3AD203B41FA5}">
                      <a16:colId xmlns:a16="http://schemas.microsoft.com/office/drawing/2014/main" val="8454953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HS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PSR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93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Chapter</a:t>
                      </a:r>
                    </a:p>
                    <a:p>
                      <a:r>
                        <a:rPr lang="en-GB" sz="1400" dirty="0"/>
                        <a:t>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Edible fruit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Wholly obtained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Products must be of EU/Japan origin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36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Heading 20.01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Prepared fruit and 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/>
                        </a:rPr>
                        <a:t>Non-EU/Japan originating materials may be used in the production of the goods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if these materials are classified under another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Chapter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341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Heading</a:t>
                      </a:r>
                    </a:p>
                    <a:p>
                      <a:r>
                        <a:rPr lang="en-GB" sz="1400" dirty="0"/>
                        <a:t>1806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Chocolates and other cocoa preparations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CTH, provided that: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/>
                        <a:t>the total weight of the non-originating materials of CH4 (dairy) and of Heading 19.01 (food preparations) used does not exceed 10% of the weight of the product; and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dirty="0"/>
                        <a:t>the total weight of the non-originating materials of Headings 17.01 (cane or beet sugar) and 17.02 (other sugars) used does not exceed 30% of the weight of the product;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/>
                        </a:rPr>
                        <a:t>Non-EU/Japan originating materials may be used in the production of the goods 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if these materials are classified under another </a:t>
                      </a:r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Heading, </a:t>
                      </a:r>
                      <a:r>
                        <a:rPr lang="en-GB" sz="1400" b="0" kern="1200" dirty="0">
                          <a:solidFill>
                            <a:schemeClr val="tx1"/>
                          </a:solidFill>
                          <a:latin typeface="Century Gothic" panose="020B0502020202020204"/>
                          <a:ea typeface="+mn-ea"/>
                          <a:cs typeface="+mn-cs"/>
                        </a:rPr>
                        <a:t>and the 2 conditions are satisfied.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943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7716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555591" y="2062469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800"/>
              </a:spcBef>
              <a:buSzPct val="125000"/>
              <a:buFont typeface="Myriad Pro" pitchFamily="34" charset="0"/>
              <a:buChar char="•"/>
            </a:pPr>
            <a:endParaRPr lang="en-US" altLang="en-US" sz="2400" b="1" dirty="0"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 dirty="0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31" name="Rectangle 2"/>
          <p:cNvSpPr>
            <a:spLocks/>
          </p:cNvSpPr>
          <p:nvPr/>
        </p:nvSpPr>
        <p:spPr bwMode="auto">
          <a:xfrm>
            <a:off x="917609" y="1931690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2800"/>
              </a:spcBef>
              <a:buSzPct val="125000"/>
              <a:buFont typeface="Myriad Pro" pitchFamily="34" charset="0"/>
              <a:buChar char="•"/>
            </a:pPr>
            <a:endParaRPr lang="en-US" altLang="en-US" sz="2400" b="1" dirty="0"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solidFill>
                  <a:srgbClr val="042A93"/>
                </a:solidFill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b="1" dirty="0">
              <a:solidFill>
                <a:srgbClr val="042A93"/>
              </a:solidFill>
              <a:latin typeface="Myriad Pro" pitchFamily="34" charset="0"/>
              <a:ea typeface="Gill Sans" charset="0"/>
              <a:cs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DC412B-C10F-4337-ACCE-0FE62AA52F4B}"/>
              </a:ext>
            </a:extLst>
          </p:cNvPr>
          <p:cNvSpPr txBox="1">
            <a:spLocks/>
          </p:cNvSpPr>
          <p:nvPr/>
        </p:nvSpPr>
        <p:spPr bwMode="auto">
          <a:xfrm>
            <a:off x="2685944" y="562851"/>
            <a:ext cx="2814303" cy="107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algn="just"/>
            <a:r>
              <a:rPr lang="en-GB" sz="2200" kern="0" dirty="0"/>
              <a:t> </a:t>
            </a:r>
            <a:endParaRPr lang="en-GB" sz="1800" kern="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GB" sz="3600" b="1" kern="0" dirty="0">
                <a:solidFill>
                  <a:srgbClr val="C00000"/>
                </a:solidFill>
                <a:latin typeface="Century Gothic" panose="020B0502020202020204" pitchFamily="34" charset="0"/>
              </a:rPr>
              <a:t>EPA Process</a:t>
            </a:r>
            <a:r>
              <a:rPr lang="en-GB" sz="2000" b="1" kern="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2454F34-C2ED-4271-B7F0-1000ADA695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723541"/>
              </p:ext>
            </p:extLst>
          </p:nvPr>
        </p:nvGraphicFramePr>
        <p:xfrm>
          <a:off x="735014" y="2833886"/>
          <a:ext cx="7941444" cy="3071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042A93"/>
                </a:solidFill>
              </a:rPr>
              <a:t>www.eu-japan.eu/epa-helpdesk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E97E49-54F8-4B31-BFED-0A1DE0BE17CA}"/>
              </a:ext>
            </a:extLst>
          </p:cNvPr>
          <p:cNvSpPr/>
          <p:nvPr/>
        </p:nvSpPr>
        <p:spPr>
          <a:xfrm>
            <a:off x="4835994" y="2704162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042A93"/>
                </a:solidFill>
                <a:latin typeface="Century Gothic" panose="020B0502020202020204" pitchFamily="34" charset="0"/>
              </a:rPr>
              <a:t>PROMOTION &amp;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042A93"/>
                </a:solidFill>
                <a:latin typeface="Century Gothic" panose="020B0502020202020204" pitchFamily="34" charset="0"/>
              </a:rPr>
              <a:t>INFORMATION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5D641-F8DA-4809-B6F8-F19AD205EDD3}"/>
              </a:ext>
            </a:extLst>
          </p:cNvPr>
          <p:cNvSpPr/>
          <p:nvPr/>
        </p:nvSpPr>
        <p:spPr>
          <a:xfrm>
            <a:off x="7083391" y="1720458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INCREASE MARKET SHARE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>
                <a:solidFill>
                  <a:srgbClr val="FF0000"/>
                </a:solidFill>
                <a:latin typeface="Century Gothic" panose="020B0502020202020204" pitchFamily="34" charset="0"/>
              </a:rPr>
              <a:t>EU PRODUCTS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B14046-8BB9-4CCA-A047-BDF5F3942E3C}"/>
              </a:ext>
            </a:extLst>
          </p:cNvPr>
          <p:cNvSpPr/>
          <p:nvPr/>
        </p:nvSpPr>
        <p:spPr>
          <a:xfrm flipH="1">
            <a:off x="6199534" y="3500169"/>
            <a:ext cx="388689" cy="56124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50462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1000" t="13000" r="-6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632" y="293922"/>
            <a:ext cx="5192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INFORMATION SOURCES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EA8ACF5-1FE5-4D0D-A1C8-4CF4BF991DCB}"/>
              </a:ext>
            </a:extLst>
          </p:cNvPr>
          <p:cNvSpPr txBox="1">
            <a:spLocks/>
          </p:cNvSpPr>
          <p:nvPr/>
        </p:nvSpPr>
        <p:spPr>
          <a:xfrm>
            <a:off x="539552" y="1335224"/>
            <a:ext cx="8280920" cy="485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EPA text and Annexes: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http://trade.ec.europa.eu/doclib/press/index.cfm?id=1684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	Of which: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Annex 2-A: Schedule and Notes (TRQ, </a:t>
            </a:r>
            <a:r>
              <a:rPr kumimoji="0" lang="en-GB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etc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)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;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Annex 2-E: Facilitation of wine export;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Annex 3-B: Product specific rules of origin;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Annex 14-B: GIs.</a:t>
            </a:r>
          </a:p>
        </p:txBody>
      </p:sp>
    </p:spTree>
    <p:extLst>
      <p:ext uri="{BB962C8B-B14F-4D97-AF65-F5344CB8AC3E}">
        <p14:creationId xmlns:p14="http://schemas.microsoft.com/office/powerpoint/2010/main" val="32667867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632" y="293922"/>
            <a:ext cx="5192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INFORMATION SOURCES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EA8ACF5-1FE5-4D0D-A1C8-4CF4BF991DCB}"/>
              </a:ext>
            </a:extLst>
          </p:cNvPr>
          <p:cNvSpPr txBox="1">
            <a:spLocks/>
          </p:cNvSpPr>
          <p:nvPr/>
        </p:nvSpPr>
        <p:spPr>
          <a:xfrm>
            <a:off x="539552" y="1335224"/>
            <a:ext cx="8280920" cy="4853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EPA Helpdesk: 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https://www.eu-japan.eu/epa-helpdesk </a:t>
            </a:r>
          </a:p>
          <a:p>
            <a:pPr marL="2971800" marR="0" lvl="6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Fiches per sectors and webinars on EPA outcome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7"/>
          <a:srcRect l="15079" r="65018"/>
          <a:stretch/>
        </p:blipFill>
        <p:spPr bwMode="auto">
          <a:xfrm rot="21004129">
            <a:off x="645404" y="2492903"/>
            <a:ext cx="2786729" cy="3240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45992"/>
              </p:ext>
            </p:extLst>
          </p:nvPr>
        </p:nvGraphicFramePr>
        <p:xfrm>
          <a:off x="3836178" y="3473165"/>
          <a:ext cx="4408230" cy="187642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408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329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42A93"/>
                          </a:solidFill>
                        </a:rPr>
                        <a:t>Wines and Spirits</a:t>
                      </a:r>
                      <a:endParaRPr lang="en-GB" sz="2400" b="0" i="0" u="none" strike="noStrike" dirty="0">
                        <a:solidFill>
                          <a:srgbClr val="042A9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6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042A93"/>
                          </a:solidFill>
                        </a:rPr>
                        <a:t>Geographical Indications</a:t>
                      </a:r>
                      <a:endParaRPr kumimoji="0" lang="en-GB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42A93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329">
                <a:tc>
                  <a:txBody>
                    <a:bodyPr/>
                    <a:lstStyle/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en-GB" sz="2400" b="0" dirty="0">
                          <a:solidFill>
                            <a:srgbClr val="042A93"/>
                          </a:solidFill>
                          <a:latin typeface="Calibri" panose="020F0502020204030204" pitchFamily="34" charset="0"/>
                        </a:rPr>
                        <a:t>Dairy Products</a:t>
                      </a:r>
                      <a:endParaRPr lang="en-GB" sz="2400" b="0" u="none" strike="noStrike" kern="1200" dirty="0">
                        <a:solidFill>
                          <a:srgbClr val="042A9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329">
                <a:tc>
                  <a:txBody>
                    <a:bodyPr/>
                    <a:lstStyle/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fr-BE" sz="2400" b="0" u="none" strike="noStrike" kern="1200" dirty="0" err="1">
                          <a:solidFill>
                            <a:srgbClr val="042A9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Meat</a:t>
                      </a:r>
                      <a:r>
                        <a:rPr lang="fr-BE" sz="2400" b="0" u="none" strike="noStrike" kern="1200" dirty="0">
                          <a:solidFill>
                            <a:srgbClr val="042A9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2400" b="0" u="none" strike="noStrike" kern="1200" dirty="0" err="1">
                          <a:solidFill>
                            <a:srgbClr val="042A93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Products</a:t>
                      </a:r>
                      <a:endParaRPr lang="en-GB" sz="2400" b="0" u="none" strike="noStrike" kern="1200" dirty="0">
                        <a:solidFill>
                          <a:srgbClr val="042A9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270">
                <a:tc>
                  <a:txBody>
                    <a:bodyPr/>
                    <a:lstStyle/>
                    <a:p>
                      <a:pPr marL="0" indent="0" algn="ctr" fontAlgn="t">
                        <a:buFont typeface="Arial" panose="020B0604020202020204" pitchFamily="34" charset="0"/>
                        <a:buNone/>
                      </a:pPr>
                      <a:r>
                        <a:rPr lang="en-GB" sz="2400" b="0" dirty="0">
                          <a:solidFill>
                            <a:srgbClr val="042A93"/>
                          </a:solidFill>
                          <a:latin typeface="Calibri" panose="020F0502020204030204" pitchFamily="34" charset="0"/>
                        </a:rPr>
                        <a:t>Processed Agricultural Products</a:t>
                      </a:r>
                      <a:endParaRPr lang="en-GB" sz="2400" b="0" u="none" strike="noStrike" kern="1200" dirty="0">
                        <a:solidFill>
                          <a:srgbClr val="042A93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9973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1694260" y="2218135"/>
            <a:ext cx="57531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bIns="381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19075" marR="0" lvl="0" indent="-219075" algn="l" defTabSz="685800" rtl="0" eaLnBrk="1" fontAlgn="base" latinLnBrk="0" hangingPunct="1">
              <a:lnSpc>
                <a:spcPct val="90000"/>
              </a:lnSpc>
              <a:spcBef>
                <a:spcPts val="2100"/>
              </a:spcBef>
              <a:spcAft>
                <a:spcPct val="0"/>
              </a:spcAft>
              <a:buClrTx/>
              <a:buSzPct val="125000"/>
              <a:buFont typeface="Myriad Pro" pitchFamily="34" charset="0"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1369219" y="1017985"/>
            <a:ext cx="39528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ill Sans" charset="0"/>
              <a:buNone/>
              <a:tabLst/>
              <a:defRPr/>
            </a:pPr>
            <a:endParaRPr kumimoji="0" lang="en-US" altLang="en-US" sz="37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31" name="Rectangle 2"/>
          <p:cNvSpPr>
            <a:spLocks/>
          </p:cNvSpPr>
          <p:nvPr/>
        </p:nvSpPr>
        <p:spPr bwMode="auto">
          <a:xfrm>
            <a:off x="1808560" y="2348880"/>
            <a:ext cx="57531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bIns="381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19075" marR="0" lvl="0" indent="-219075" algn="l" defTabSz="685800" rtl="0" eaLnBrk="1" fontAlgn="base" latinLnBrk="0" hangingPunct="1">
              <a:lnSpc>
                <a:spcPct val="90000"/>
              </a:lnSpc>
              <a:spcBef>
                <a:spcPts val="2100"/>
              </a:spcBef>
              <a:spcAft>
                <a:spcPct val="0"/>
              </a:spcAft>
              <a:buClrTx/>
              <a:buSzPct val="125000"/>
              <a:buFont typeface="Myriad Pro" pitchFamily="34" charset="0"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04372" y="5725586"/>
            <a:ext cx="180975" cy="190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2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557213" indent="-214313" algn="l" eaLnBrk="0" hangingPunct="0">
              <a:spcBef>
                <a:spcPts val="12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857250" indent="-171450" algn="l" eaLnBrk="0" hangingPunct="0">
              <a:spcBef>
                <a:spcPts val="12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200150" indent="-171450" algn="l" eaLnBrk="0" hangingPunct="0">
              <a:spcBef>
                <a:spcPts val="12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1543050" indent="-171450" algn="l" eaLnBrk="0" hangingPunct="0">
              <a:spcBef>
                <a:spcPts val="1200"/>
              </a:spcBef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885950" indent="-171450" eaLnBrk="0" fontAlgn="base" hangingPunct="0">
              <a:spcBef>
                <a:spcPts val="1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228850" indent="-171450" eaLnBrk="0" fontAlgn="base" hangingPunct="0">
              <a:spcBef>
                <a:spcPts val="1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2571750" indent="-171450" eaLnBrk="0" fontAlgn="base" hangingPunct="0">
              <a:spcBef>
                <a:spcPts val="1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2914650" indent="-171450" eaLnBrk="0" fontAlgn="base" hangingPunct="0">
              <a:spcBef>
                <a:spcPts val="12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1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ill Sans" charset="0"/>
              <a:buNone/>
              <a:tabLst/>
              <a:defRPr/>
            </a:pPr>
            <a:fld id="{F6EF16CD-29C5-4B2F-9039-31EB0E52D003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Gill Sans" charset="0"/>
                <a:buNone/>
                <a:tabLst/>
                <a:defRPr/>
              </a:pPr>
              <a:t>22</a:t>
            </a:fld>
            <a:endParaRPr kumimoji="0" lang="en-US" altLang="en-US" sz="9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7" y="-4762"/>
            <a:ext cx="4786313" cy="6815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DC412B-C10F-4337-ACCE-0FE62AA52F4B}"/>
              </a:ext>
            </a:extLst>
          </p:cNvPr>
          <p:cNvSpPr txBox="1">
            <a:spLocks/>
          </p:cNvSpPr>
          <p:nvPr/>
        </p:nvSpPr>
        <p:spPr bwMode="auto">
          <a:xfrm>
            <a:off x="1694260" y="1979058"/>
            <a:ext cx="6068002" cy="80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8575" tIns="28575" rIns="28575" bIns="28575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indent="0" algn="ctr" rtl="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indent="0" algn="ctr" rtl="0" fontAlgn="base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Pct val="171000"/>
              <a:buFont typeface="Gill Sans" charset="0"/>
              <a:buNone/>
              <a:tabLst/>
              <a:defRPr/>
            </a:pPr>
            <a:endParaRPr kumimoji="0" lang="en-GB" sz="16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474" y="6265681"/>
            <a:ext cx="71526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3353" y="6244071"/>
            <a:ext cx="119295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60" y="5988434"/>
            <a:ext cx="840183" cy="461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50" y="6165304"/>
            <a:ext cx="564498" cy="4143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83768" y="6225350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" y="73482"/>
            <a:ext cx="706322" cy="6350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C5B20E-EC5C-4C0E-805E-C0F56E4B46A2}"/>
              </a:ext>
            </a:extLst>
          </p:cNvPr>
          <p:cNvSpPr/>
          <p:nvPr/>
        </p:nvSpPr>
        <p:spPr>
          <a:xfrm>
            <a:off x="417223" y="1366122"/>
            <a:ext cx="856812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Overall import conditions in Japan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  <a:p>
            <a:pPr marL="1428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European Commission DG TRADE: “Access2Markets Database”: </a:t>
            </a:r>
          </a:p>
          <a:p>
            <a:pPr marL="685800" marR="0" lvl="2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https://trade.ec.europa.eu/access-to-markets/en/content/welcome-access2markets-market-access-database-users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  <a:p>
            <a:pPr marL="571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Import procedures - Japan. Min. Health Labour &amp; Welfare:</a:t>
            </a:r>
          </a:p>
          <a:p>
            <a:pPr marL="685800" marR="0" lvl="2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https://www.mhlw.go.jp/english/topics/importedfoods/1.html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  <a:p>
            <a:pPr marL="1428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Japan’s Customs: </a:t>
            </a:r>
          </a:p>
          <a:p>
            <a:pPr marL="728663" marR="0" lvl="2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http://www.customs.go.jp/english/c-answer_e/imtsukan/1524_e.htm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  <a:p>
            <a:pPr marL="171450" marR="0" lvl="0" indent="-28575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Gill Sans" charset="0"/>
              </a:rPr>
              <a:t>European Commission DG AGRI “Food and Beverage Handbook – Japan”:</a:t>
            </a:r>
          </a:p>
          <a:p>
            <a:pPr marL="800100" marR="0" lvl="2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  <a:sym typeface="Gill Sans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https://ec.europa.eu/chafea/agri/content/food-and-beverage-market-entry-handbook-japan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  <a:sym typeface="Gill Sans" charset="0"/>
            </a:endParaRPr>
          </a:p>
          <a:p>
            <a:pPr marL="385763" marR="0" lvl="1" indent="0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sym typeface="Gill San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4DBD97-ABD2-4C3D-9FEB-9E2E537DA130}"/>
              </a:ext>
            </a:extLst>
          </p:cNvPr>
          <p:cNvSpPr/>
          <p:nvPr/>
        </p:nvSpPr>
        <p:spPr>
          <a:xfrm>
            <a:off x="1007358" y="85635"/>
            <a:ext cx="4348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sym typeface="Gill Sans" charset="0"/>
              </a:rPr>
              <a:t>INFORMATION</a:t>
            </a: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sym typeface="Gill Sans" charset="0"/>
              </a:rPr>
              <a:t>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sym typeface="Gill Sans" charset="0"/>
              </a:rPr>
              <a:t>SOURCES</a:t>
            </a: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8969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632" y="293922"/>
            <a:ext cx="5192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fr-B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INFORMATION SOURCES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648C234-E00C-4F32-8C81-E41A54112AD3}"/>
              </a:ext>
            </a:extLst>
          </p:cNvPr>
          <p:cNvSpPr txBox="1">
            <a:spLocks/>
          </p:cNvSpPr>
          <p:nvPr/>
        </p:nvSpPr>
        <p:spPr>
          <a:xfrm>
            <a:off x="215515" y="1726167"/>
            <a:ext cx="8712969" cy="3967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7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European Commission (DG TAXUD) – Rules of Origin: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https://ec.europa.eu/taxation_customs/business/calculation-customs-duties/rules-origin_en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https://ec.europa.eu/taxation_customs/business/international-affairs/international-customs-cooperation-mutual-administrative-assistance-agreements/japan_en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5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https://ec.europa.eu/taxation_customs/sites/taxation/files/eu_japan_epa_guidance_claim_verification_denial_en.pdf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6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7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European Commission: Geographical Indications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6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https://ec.europa.eu/info/food-farming-fisheries/food-safety-and-quality/certification/quality-labels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293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8000"/>
            <a:lum/>
          </a:blip>
          <a:srcRect/>
          <a:stretch>
            <a:fillRect l="-8000" t="15000" r="-8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/>
          </p:cNvSpPr>
          <p:nvPr/>
        </p:nvSpPr>
        <p:spPr bwMode="auto">
          <a:xfrm>
            <a:off x="735013" y="1814513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92100" marR="0" lvl="0" indent="-292100" algn="l" defTabSz="914400" rtl="0" eaLnBrk="1" fontAlgn="base" latinLnBrk="0" hangingPunct="1">
              <a:lnSpc>
                <a:spcPct val="90000"/>
              </a:lnSpc>
              <a:spcBef>
                <a:spcPts val="2800"/>
              </a:spcBef>
              <a:spcAft>
                <a:spcPct val="0"/>
              </a:spcAft>
              <a:buClrTx/>
              <a:buSzPct val="125000"/>
              <a:buFont typeface="Myriad Pro" pitchFamily="34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31" name="Rectangle 2"/>
          <p:cNvSpPr>
            <a:spLocks/>
          </p:cNvSpPr>
          <p:nvPr/>
        </p:nvSpPr>
        <p:spPr bwMode="auto">
          <a:xfrm>
            <a:off x="887413" y="1988840"/>
            <a:ext cx="76708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 anchor="ctr"/>
          <a:lstStyle>
            <a:lvl1pPr marL="292100" indent="-2921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92100" marR="0" lvl="0" indent="-292100" algn="l" defTabSz="914400" rtl="0" eaLnBrk="1" fontAlgn="base" latinLnBrk="0" hangingPunct="1">
              <a:lnSpc>
                <a:spcPct val="90000"/>
              </a:lnSpc>
              <a:spcBef>
                <a:spcPts val="2800"/>
              </a:spcBef>
              <a:spcAft>
                <a:spcPct val="0"/>
              </a:spcAft>
              <a:buClrTx/>
              <a:buSzPct val="125000"/>
              <a:buFont typeface="Myriad Pro" pitchFamily="34" charset="0"/>
              <a:buChar char="•"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5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r="7742" b="6317"/>
          <a:stretch/>
        </p:blipFill>
        <p:spPr>
          <a:xfrm>
            <a:off x="1571771" y="5733256"/>
            <a:ext cx="5952557" cy="1067949"/>
          </a:xfrm>
          <a:prstGeom prst="rect">
            <a:avLst/>
          </a:prstGeom>
        </p:spPr>
      </p:pic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67204" y="578614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F07D6ED-F444-4C14-9C4D-1C675EB620B9}"/>
              </a:ext>
            </a:extLst>
          </p:cNvPr>
          <p:cNvSpPr txBox="1">
            <a:spLocks/>
          </p:cNvSpPr>
          <p:nvPr/>
        </p:nvSpPr>
        <p:spPr>
          <a:xfrm>
            <a:off x="422274" y="1769644"/>
            <a:ext cx="8254181" cy="9900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Thank you for your attention</a:t>
            </a:r>
            <a:endParaRPr kumimoji="0" lang="en-GB" sz="4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Yvan </a:t>
            </a: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Van EESBEEK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2224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Consultant at the EU-Japan Centre for Industrial Cooperation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2224"/>
              </a:buClr>
              <a:buSzPct val="80000"/>
              <a:buFont typeface="Wingdings 3" charset="2"/>
              <a:buNone/>
              <a:tabLst/>
              <a:defRPr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2224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fr-BE" sz="24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sym typeface="Gill Sans" charset="0"/>
              </a:rPr>
              <a:t>Questions ?</a:t>
            </a:r>
            <a:endParaRPr kumimoji="0" lang="en-GB" sz="24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sym typeface="Gill Sans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44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275" y="5282044"/>
            <a:ext cx="8565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sym typeface="Gill Sans" charset="0"/>
              </a:rPr>
              <a:t>This presentation has been prepared with the sole purpose of simplifying the understanding of some parts of the EU-Japan EPA and bears no legal standing.</a:t>
            </a:r>
            <a:endParaRPr kumimoji="0" lang="fr-B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861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Tx/>
              <a:buNone/>
            </a:pPr>
            <a:endParaRPr lang="en-US" altLang="en-US" sz="5000" b="1" dirty="0">
              <a:solidFill>
                <a:srgbClr val="FFFFFF"/>
              </a:solidFill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fld id="{F6EF16CD-29C5-4B2F-9039-31EB0E52D003}" type="slidenum">
              <a:rPr lang="en-US" altLang="en-US" sz="1200" b="1">
                <a:solidFill>
                  <a:srgbClr val="042A93"/>
                </a:solidFill>
                <a:latin typeface="Myriad Pro" pitchFamily="34" charset="0"/>
                <a:ea typeface="Gill Sans" charset="0"/>
                <a:cs typeface="Gill Sans" charset="0"/>
              </a:rPr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b="1" dirty="0">
              <a:solidFill>
                <a:srgbClr val="042A93"/>
              </a:solidFill>
              <a:latin typeface="Myriad Pro" pitchFamily="34" charset="0"/>
              <a:ea typeface="Gill Sans" charset="0"/>
              <a:cs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tx1"/>
                </a:solidFill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>
                <a:solidFill>
                  <a:srgbClr val="042A93"/>
                </a:solidFill>
              </a:rPr>
              <a:t>www.eu-japan.eu/epa-helpdesk</a:t>
            </a:r>
          </a:p>
        </p:txBody>
      </p:sp>
      <p:sp>
        <p:nvSpPr>
          <p:cNvPr id="9" name="Rectangle 8"/>
          <p:cNvSpPr/>
          <p:nvPr/>
        </p:nvSpPr>
        <p:spPr>
          <a:xfrm>
            <a:off x="865465" y="226238"/>
            <a:ext cx="130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+mj-lt"/>
              </a:rPr>
              <a:t>SMEs</a:t>
            </a:r>
            <a:endParaRPr lang="en-GB" sz="3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graphicFrame>
        <p:nvGraphicFramePr>
          <p:cNvPr id="15" name="Content Placeholder 7">
            <a:extLst>
              <a:ext uri="{FF2B5EF4-FFF2-40B4-BE49-F238E27FC236}">
                <a16:creationId xmlns:a16="http://schemas.microsoft.com/office/drawing/2014/main" id="{0180D0EE-49D3-4CB2-BF2E-933FBDEB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015068"/>
              </p:ext>
            </p:extLst>
          </p:nvPr>
        </p:nvGraphicFramePr>
        <p:xfrm>
          <a:off x="176213" y="1713530"/>
          <a:ext cx="4395787" cy="407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D88631E-29AC-4F28-9C46-370DCBB7F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300014"/>
              </p:ext>
            </p:extLst>
          </p:nvPr>
        </p:nvGraphicFramePr>
        <p:xfrm>
          <a:off x="4751156" y="1621385"/>
          <a:ext cx="4396341" cy="414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660F2B-B136-46C7-8C4D-681F6DD0FCBC}"/>
              </a:ext>
            </a:extLst>
          </p:cNvPr>
          <p:cNvSpPr txBox="1"/>
          <p:nvPr/>
        </p:nvSpPr>
        <p:spPr>
          <a:xfrm>
            <a:off x="683635" y="5723650"/>
            <a:ext cx="237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Eurostat</a:t>
            </a:r>
          </a:p>
        </p:txBody>
      </p:sp>
    </p:spTree>
    <p:extLst>
      <p:ext uri="{BB962C8B-B14F-4D97-AF65-F5344CB8AC3E}">
        <p14:creationId xmlns:p14="http://schemas.microsoft.com/office/powerpoint/2010/main" val="13733184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-27709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847" y="252633"/>
            <a:ext cx="2604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      OVERVIEW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34D8BD-AA81-4A9C-A641-7675A4CF1453}"/>
              </a:ext>
            </a:extLst>
          </p:cNvPr>
          <p:cNvSpPr txBox="1">
            <a:spLocks/>
          </p:cNvSpPr>
          <p:nvPr/>
        </p:nvSpPr>
        <p:spPr>
          <a:xfrm>
            <a:off x="50230" y="1130543"/>
            <a:ext cx="5773289" cy="5280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GB" sz="2000" dirty="0">
                <a:solidFill>
                  <a:srgbClr val="000000"/>
                </a:solidFill>
                <a:latin typeface="Century Gothic" panose="020B0502020202020204"/>
              </a:rPr>
              <a:t>Market Access</a:t>
            </a:r>
          </a:p>
          <a:p>
            <a:pPr lvl="2" indent="-285750" fontAlgn="auto">
              <a:buClr>
                <a:srgbClr val="C00000"/>
              </a:buCl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Types of tariff concessions</a:t>
            </a:r>
          </a:p>
          <a:p>
            <a:pPr lvl="2" indent="-285750" fontAlgn="auto">
              <a:buClr>
                <a:srgbClr val="C00000"/>
              </a:buClr>
              <a:defRPr/>
            </a:pPr>
            <a:r>
              <a:rPr lang="en-GB" sz="2000" dirty="0">
                <a:solidFill>
                  <a:srgbClr val="000000"/>
                </a:solidFill>
                <a:latin typeface="Century Gothic" panose="020B0502020202020204"/>
              </a:rPr>
              <a:t>Meat: Beef &amp; </a:t>
            </a:r>
            <a:r>
              <a:rPr lang="en-GB" sz="2000" dirty="0" err="1">
                <a:solidFill>
                  <a:srgbClr val="000000"/>
                </a:solidFill>
                <a:latin typeface="Century Gothic" panose="020B0502020202020204"/>
              </a:rPr>
              <a:t>Pigmeat</a:t>
            </a:r>
            <a:endParaRPr lang="en-GB" sz="2000" dirty="0">
              <a:solidFill>
                <a:srgbClr val="000000"/>
              </a:solidFill>
              <a:latin typeface="Century Gothic" panose="020B0502020202020204"/>
            </a:endParaRPr>
          </a:p>
          <a:p>
            <a:pPr lvl="2" indent="-285750" fontAlgn="auto">
              <a:buClr>
                <a:srgbClr val="C00000"/>
              </a:buClr>
              <a:defRPr/>
            </a:pPr>
            <a:r>
              <a:rPr lang="en-GB" sz="2000" dirty="0">
                <a:solidFill>
                  <a:srgbClr val="000000"/>
                </a:solidFill>
                <a:latin typeface="Century Gothic" panose="020B0502020202020204"/>
              </a:rPr>
              <a:t>Cheeses &amp; other Dairy</a:t>
            </a:r>
          </a:p>
          <a:p>
            <a:pPr lvl="2" indent="-285750" fontAlgn="auto">
              <a:buClr>
                <a:srgbClr val="C00000"/>
              </a:buClr>
              <a:defRPr/>
            </a:pPr>
            <a:r>
              <a:rPr lang="en-GB" sz="2000" dirty="0">
                <a:solidFill>
                  <a:srgbClr val="000000"/>
                </a:solidFill>
                <a:latin typeface="Century Gothic" panose="020B0502020202020204"/>
              </a:rPr>
              <a:t>Alcoholic: Wine, Beer &amp; Spirits</a:t>
            </a:r>
          </a:p>
          <a:p>
            <a:pPr lvl="2" indent="-285750" fontAlgn="auto">
              <a:buClr>
                <a:srgbClr val="C00000"/>
              </a:buClr>
              <a:defRPr/>
            </a:pPr>
            <a:r>
              <a:rPr lang="en-GB" sz="2000" dirty="0">
                <a:solidFill>
                  <a:srgbClr val="000000"/>
                </a:solidFill>
                <a:latin typeface="Century Gothic" panose="020B0502020202020204"/>
              </a:rPr>
              <a:t>Fruit &amp; Vegetables</a:t>
            </a:r>
          </a:p>
          <a:p>
            <a:pPr lvl="2" indent="-285750" fontAlgn="auto">
              <a:buClr>
                <a:srgbClr val="C00000"/>
              </a:buClr>
              <a:defRPr/>
            </a:pPr>
            <a:r>
              <a:rPr lang="en-GB" sz="2000" dirty="0">
                <a:solidFill>
                  <a:srgbClr val="000000"/>
                </a:solidFill>
                <a:latin typeface="Century Gothic" panose="020B0502020202020204"/>
              </a:rPr>
              <a:t>Processed Agri Products</a:t>
            </a:r>
          </a:p>
          <a:p>
            <a:pPr lvl="2" indent="-285750" fontAlgn="auto">
              <a:buClr>
                <a:srgbClr val="C00000"/>
              </a:buClr>
              <a:defRPr/>
            </a:pPr>
            <a:r>
              <a:rPr lang="en-GB" sz="2000" dirty="0">
                <a:solidFill>
                  <a:srgbClr val="000000"/>
                </a:solidFill>
                <a:latin typeface="Century Gothic" panose="020B0502020202020204"/>
              </a:rPr>
              <a:t>Fishery Products</a:t>
            </a:r>
          </a:p>
          <a:p>
            <a:pPr lvl="1" fontAlgn="auto">
              <a:buClr>
                <a:srgbClr val="C00000"/>
              </a:buClr>
              <a:defRPr/>
            </a:pPr>
            <a:r>
              <a:rPr lang="en-GB" sz="2000" dirty="0">
                <a:solidFill>
                  <a:srgbClr val="000000"/>
                </a:solidFill>
                <a:latin typeface="Century Gothic" panose="020B0502020202020204"/>
              </a:rPr>
              <a:t>Geographical Indications</a:t>
            </a:r>
          </a:p>
          <a:p>
            <a:pPr lvl="1" fontAlgn="auto">
              <a:buClr>
                <a:srgbClr val="C00000"/>
              </a:buClr>
              <a:defRPr/>
            </a:pPr>
            <a:r>
              <a:rPr lang="en-GB" sz="2000" dirty="0">
                <a:solidFill>
                  <a:srgbClr val="000000"/>
                </a:solidFill>
                <a:latin typeface="Century Gothic" panose="020B0502020202020204"/>
              </a:rPr>
              <a:t>Rules of Origin</a:t>
            </a:r>
          </a:p>
          <a:p>
            <a:pPr lvl="1" fontAlgn="auto">
              <a:buClr>
                <a:srgbClr val="C00000"/>
              </a:buClr>
              <a:defRPr/>
            </a:pPr>
            <a:r>
              <a:rPr lang="en-GB" sz="2000" dirty="0">
                <a:solidFill>
                  <a:srgbClr val="000000"/>
                </a:solidFill>
                <a:latin typeface="Century Gothic" panose="020B0502020202020204"/>
              </a:rPr>
              <a:t>Sources further Information</a:t>
            </a:r>
          </a:p>
          <a:p>
            <a:pPr lvl="1" fontAlgn="auto">
              <a:buClr>
                <a:srgbClr val="C00000"/>
              </a:buClr>
              <a:defRPr/>
            </a:pPr>
            <a:endParaRPr lang="en-GB" sz="1600" dirty="0">
              <a:solidFill>
                <a:srgbClr val="000000"/>
              </a:solidFill>
              <a:latin typeface="Century Gothic" panose="020B0502020202020204"/>
            </a:endParaRPr>
          </a:p>
          <a:p>
            <a:pPr lvl="2" indent="-285750" fontAlgn="auto">
              <a:buClr>
                <a:srgbClr val="C00000"/>
              </a:buClr>
              <a:defRPr/>
            </a:pPr>
            <a:endParaRPr lang="en-GB" dirty="0">
              <a:solidFill>
                <a:srgbClr val="000000"/>
              </a:solidFill>
              <a:latin typeface="Century Gothic" panose="020B0502020202020204"/>
            </a:endParaRPr>
          </a:p>
          <a:p>
            <a:pPr lvl="2" indent="-285750" fontAlgn="auto">
              <a:buClr>
                <a:srgbClr val="C00000"/>
              </a:buClr>
              <a:defRPr/>
            </a:pPr>
            <a:endParaRPr lang="en-GB" dirty="0">
              <a:solidFill>
                <a:srgbClr val="000000"/>
              </a:solidFill>
              <a:latin typeface="Century Gothic" panose="020B0502020202020204"/>
            </a:endParaRPr>
          </a:p>
          <a:p>
            <a:pPr lvl="2" indent="-285750" fontAlgn="auto">
              <a:buClr>
                <a:srgbClr val="C00000"/>
              </a:buClr>
              <a:defRPr/>
            </a:pPr>
            <a:endParaRPr lang="en-GB" sz="2000" dirty="0">
              <a:solidFill>
                <a:srgbClr val="000000"/>
              </a:solidFill>
              <a:latin typeface="Century Gothic" panose="020B0502020202020204"/>
            </a:endParaRPr>
          </a:p>
          <a:p>
            <a:pPr lvl="2" indent="-285750" fontAlgn="auto">
              <a:buClr>
                <a:srgbClr val="C00000"/>
              </a:buClr>
              <a:defRPr/>
            </a:pPr>
            <a:endParaRPr lang="en-GB" sz="2000" dirty="0">
              <a:solidFill>
                <a:srgbClr val="000000"/>
              </a:solidFill>
              <a:latin typeface="Century Gothic" panose="020B0502020202020204"/>
            </a:endParaRPr>
          </a:p>
          <a:p>
            <a:pPr lvl="2" indent="-285750" fontAlgn="auto">
              <a:buClr>
                <a:srgbClr val="C00000"/>
              </a:buClr>
              <a:defRPr/>
            </a:pPr>
            <a:endParaRPr lang="en-GB" sz="2000" dirty="0">
              <a:solidFill>
                <a:srgbClr val="000000"/>
              </a:solidFill>
              <a:latin typeface="Century Gothic" panose="020B0502020202020204"/>
            </a:endParaRPr>
          </a:p>
          <a:p>
            <a:pPr lvl="2" indent="-285750" fontAlgn="auto">
              <a:buClr>
                <a:srgbClr val="C00000"/>
              </a:buClr>
              <a:defRPr/>
            </a:pPr>
            <a:endParaRPr lang="en-GB" sz="2000" dirty="0">
              <a:solidFill>
                <a:srgbClr val="000000"/>
              </a:solidFill>
              <a:latin typeface="Century Gothic" panose="020B0502020202020204"/>
            </a:endParaRPr>
          </a:p>
          <a:p>
            <a:pPr lvl="2" indent="-285750" fontAlgn="auto">
              <a:buClr>
                <a:srgbClr val="C00000"/>
              </a:buClr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9907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sp>
        <p:nvSpPr>
          <p:cNvPr id="9" name="Rectangle 8"/>
          <p:cNvSpPr/>
          <p:nvPr/>
        </p:nvSpPr>
        <p:spPr>
          <a:xfrm>
            <a:off x="-180528" y="112549"/>
            <a:ext cx="76272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MARKET ACCESS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sym typeface="Gill Sans" charset="0"/>
              </a:rPr>
              <a:t>Types of EPA Concessions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graphicFrame>
        <p:nvGraphicFramePr>
          <p:cNvPr id="1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724783"/>
              </p:ext>
            </p:extLst>
          </p:nvPr>
        </p:nvGraphicFramePr>
        <p:xfrm>
          <a:off x="325925" y="1663804"/>
          <a:ext cx="8518847" cy="394603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456385">
                  <a:extLst>
                    <a:ext uri="{9D8B030D-6E8A-4147-A177-3AD203B41FA5}">
                      <a16:colId xmlns:a16="http://schemas.microsoft.com/office/drawing/2014/main" val="2980717033"/>
                    </a:ext>
                  </a:extLst>
                </a:gridCol>
                <a:gridCol w="1287278">
                  <a:extLst>
                    <a:ext uri="{9D8B030D-6E8A-4147-A177-3AD203B41FA5}">
                      <a16:colId xmlns:a16="http://schemas.microsoft.com/office/drawing/2014/main" val="3065428510"/>
                    </a:ext>
                  </a:extLst>
                </a:gridCol>
                <a:gridCol w="3775184">
                  <a:extLst>
                    <a:ext uri="{9D8B030D-6E8A-4147-A177-3AD203B41FA5}">
                      <a16:colId xmlns:a16="http://schemas.microsoft.com/office/drawing/2014/main" val="2815101049"/>
                    </a:ext>
                  </a:extLst>
                </a:gridCol>
              </a:tblGrid>
              <a:tr h="413524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Type</a:t>
                      </a:r>
                    </a:p>
                  </a:txBody>
                  <a:tcPr marL="38795" marR="38795" marT="17652" marB="17652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</a:rPr>
                        <a:t>EPA Code</a:t>
                      </a:r>
                      <a:endParaRPr lang="en-GB" sz="2000" b="1" noProof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GB" sz="2000" b="1" noProof="0" dirty="0">
                        <a:solidFill>
                          <a:schemeClr val="tx1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>
                    <a:gradFill>
                      <a:gsLst>
                        <a:gs pos="0">
                          <a:srgbClr val="FFC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7765103"/>
                  </a:ext>
                </a:extLst>
              </a:tr>
              <a:tr h="646499">
                <a:tc>
                  <a:txBody>
                    <a:bodyPr/>
                    <a:lstStyle/>
                    <a:p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Immediate Liberalisation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A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Japan’s base rate is eliminated at the entry into force of the Agreement</a:t>
                      </a:r>
                    </a:p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Most of those tariff lines </a:t>
                      </a:r>
                      <a:r>
                        <a:rPr lang="en-GB" sz="1400" b="1" noProof="0" dirty="0">
                          <a:solidFill>
                            <a:srgbClr val="FF0000"/>
                          </a:solidFill>
                          <a:latin typeface="EC Square Sans Pro Light" panose="020B0506000000020004" pitchFamily="34" charset="0"/>
                        </a:rPr>
                        <a:t>are not listed in Japan’s EPA tariff schedule </a:t>
                      </a:r>
                      <a:endParaRPr lang="en-GB" sz="1400" b="0" noProof="0" dirty="0">
                        <a:solidFill>
                          <a:srgbClr val="FF0000"/>
                        </a:solidFill>
                        <a:latin typeface="EC Square Sans Pro Light" panose="020B0506000000020004" pitchFamily="34" charset="0"/>
                      </a:endParaRP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val="3181073544"/>
                  </a:ext>
                </a:extLst>
              </a:tr>
              <a:tr h="646499">
                <a:tc>
                  <a:txBody>
                    <a:bodyPr/>
                    <a:lstStyle/>
                    <a:p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 elimination spread over a period 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B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Gradual elimination of Japan’s base rate over a period of time.  the zero duty will be applied in subsequent years.  </a:t>
                      </a: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val="2821459045"/>
                  </a:ext>
                </a:extLst>
              </a:tr>
              <a:tr h="654747">
                <a:tc>
                  <a:txBody>
                    <a:bodyPr/>
                    <a:lstStyle/>
                    <a:p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Duty reduction spread over a period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R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Gradual reduction of Japan’s base rate to a certain level.  The final reduced level will be applied in subsequent years.   </a:t>
                      </a: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val="2000251133"/>
                  </a:ext>
                </a:extLst>
              </a:tr>
              <a:tr h="646499">
                <a:tc>
                  <a:txBody>
                    <a:bodyPr/>
                    <a:lstStyle/>
                    <a:p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Tariff rate quotas 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TRQ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TRQs allow for one of the above preferences within the limits of an annual import quantity.</a:t>
                      </a: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val="1916757"/>
                  </a:ext>
                </a:extLst>
              </a:tr>
              <a:tr h="646499">
                <a:tc>
                  <a:txBody>
                    <a:bodyPr/>
                    <a:lstStyle/>
                    <a:p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Exclusion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X</a:t>
                      </a:r>
                    </a:p>
                  </a:txBody>
                  <a:tcPr marL="38795" marR="38795" marT="17652" marB="17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EC Square Sans Pro Light" panose="020B0506000000020004" pitchFamily="34" charset="0"/>
                        </a:rPr>
                        <a:t>Tariff lines excluded from any preference</a:t>
                      </a:r>
                    </a:p>
                  </a:txBody>
                  <a:tcPr marL="38795" marR="38795" marT="17652" marB="17652"/>
                </a:tc>
                <a:extLst>
                  <a:ext uri="{0D108BD9-81ED-4DB2-BD59-A6C34878D82A}">
                    <a16:rowId xmlns:a16="http://schemas.microsoft.com/office/drawing/2014/main" val="297167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5240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303" y="252633"/>
            <a:ext cx="1279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BEEF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934D8BD-AA81-4A9C-A641-7675A4CF1453}"/>
              </a:ext>
            </a:extLst>
          </p:cNvPr>
          <p:cNvSpPr txBox="1">
            <a:spLocks/>
          </p:cNvSpPr>
          <p:nvPr/>
        </p:nvSpPr>
        <p:spPr>
          <a:xfrm>
            <a:off x="21462" y="1096265"/>
            <a:ext cx="5773289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Drastic tariff reduction: from 38.5% to 9% in 15 years. </a:t>
            </a:r>
            <a:br>
              <a:rPr kumimoji="0" lang="en-GB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</a:br>
            <a:endParaRPr kumimoji="0" lang="en-GB" sz="2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sym typeface="Gill Sans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High safeguard trigger (50.500 t after 10 years) which may disappear on the long run.    </a:t>
            </a:r>
          </a:p>
          <a:p>
            <a:pPr marL="457200" marR="0" lvl="1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Gradual increase of EU exports after long lasting BSE ban </a:t>
            </a:r>
            <a:r>
              <a:rPr kumimoji="0" lang="en-GB" sz="1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…</a:t>
            </a:r>
            <a:endParaRPr kumimoji="0" lang="en-GB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/>
              <a:sym typeface="Gill Sans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FB06C-486A-43C1-96DC-564629E348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752" y="1790672"/>
            <a:ext cx="3168352" cy="35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203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4221" y="288289"/>
            <a:ext cx="2023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PIGMEAT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E2F2DB2-2B31-49CF-BDAC-C9191627DC06}"/>
              </a:ext>
            </a:extLst>
          </p:cNvPr>
          <p:cNvSpPr txBox="1">
            <a:spLocks/>
          </p:cNvSpPr>
          <p:nvPr/>
        </p:nvSpPr>
        <p:spPr>
          <a:xfrm>
            <a:off x="692147" y="947040"/>
            <a:ext cx="8280196" cy="5103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EU most important </a:t>
            </a:r>
            <a:r>
              <a:rPr kumimoji="0" lang="en-GB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agri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export : 1.2 </a:t>
            </a:r>
            <a:r>
              <a:rPr kumimoji="0" lang="en-GB" sz="6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bn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€  			  &gt; 30% of import market share.</a:t>
            </a:r>
          </a:p>
          <a:p>
            <a:pPr marL="2971800" marR="0" lvl="6" indent="-28575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2971800" marR="0" lvl="6" indent="-28575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Meat fresh, chilled and frozen: 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almost tariff elimination </a:t>
            </a:r>
            <a:r>
              <a:rPr kumimoji="0" lang="en-GB" sz="5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(specific duty divided by 10!)</a:t>
            </a:r>
          </a:p>
          <a:p>
            <a:pPr marL="2971800" marR="0" lvl="6" indent="-22860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Sausages and pork preparations: 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sym typeface="Gill Sans" charset="0"/>
              </a:rPr>
              <a:t>full tariff elimination 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in 5 years</a:t>
            </a:r>
          </a:p>
          <a:p>
            <a:pPr marL="2686050" marR="0" lvl="6" indent="0" algn="l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None/>
              <a:tabLst/>
              <a:defRPr/>
            </a:pPr>
            <a:endParaRPr kumimoji="0" lang="en-GB" sz="6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Temporary safeguard (10 years) – low snapback duty</a:t>
            </a:r>
          </a:p>
          <a:p>
            <a:pPr marL="742950" marR="0" lvl="1" indent="-285750" algn="l" defTabSz="4572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sym typeface="Gill Sans" charset="0"/>
              </a:rPr>
              <a:t>MFN safeguard not applicable to EU products</a:t>
            </a:r>
            <a:r>
              <a:rPr kumimoji="0" lang="en-GB" sz="6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42E15C-5A00-4866-80EA-16A138C30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" y="2132855"/>
            <a:ext cx="3097077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052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5195" y="279641"/>
            <a:ext cx="2148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CHEESES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998" y="1217550"/>
            <a:ext cx="859236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Hard cheeses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: duty free in 15 years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lang="en-GB" sz="2400" u="sng" dirty="0">
              <a:solidFill>
                <a:schemeClr val="tx1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lang="en-GB" sz="2400" u="sng" dirty="0">
              <a:solidFill>
                <a:schemeClr val="tx1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lang="en-GB" sz="2400" u="sng" dirty="0">
                <a:solidFill>
                  <a:schemeClr val="tx1"/>
                </a:solidFill>
                <a:latin typeface="Century Gothic" panose="020B0502020202020204"/>
                <a:ea typeface="+mj-ea"/>
                <a:cs typeface="+mj-cs"/>
              </a:rPr>
              <a:t>S</a:t>
            </a: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oft and processed cheeses</a:t>
            </a:r>
            <a:r>
              <a:rPr kumimoji="0" lang="en-GB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: TRQ duty free after 16 yrs.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Continued growth based 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cheese consumption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growth in Japan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0669F8-3E6F-4BF4-8E1D-DE941F217DFA}"/>
              </a:ext>
            </a:extLst>
          </p:cNvPr>
          <p:cNvSpPr/>
          <p:nvPr/>
        </p:nvSpPr>
        <p:spPr bwMode="auto">
          <a:xfrm flipH="1">
            <a:off x="323528" y="5373275"/>
            <a:ext cx="93671" cy="45719"/>
          </a:xfrm>
          <a:prstGeom prst="rect">
            <a:avLst/>
          </a:prstGeom>
          <a:blipFill dpi="0" rotWithShape="0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17236B5-F330-4F1D-905B-7278F2EC05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5377755"/>
              </p:ext>
            </p:extLst>
          </p:nvPr>
        </p:nvGraphicFramePr>
        <p:xfrm>
          <a:off x="2103722" y="3922324"/>
          <a:ext cx="3978747" cy="2056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2846655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/>
          </p:cNvSpPr>
          <p:nvPr/>
        </p:nvSpPr>
        <p:spPr bwMode="auto">
          <a:xfrm>
            <a:off x="301625" y="214313"/>
            <a:ext cx="527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Pro" pitchFamily="34" charset="0"/>
              <a:ea typeface="Myriad Pro Bold" charset="0"/>
              <a:cs typeface="Myriad Pro Bold" charset="0"/>
              <a:sym typeface="Myriad Pro Bold" charset="0"/>
            </a:endParaRPr>
          </a:p>
        </p:txBody>
      </p:sp>
      <p:sp>
        <p:nvSpPr>
          <p:cNvPr id="153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20472" y="6415360"/>
            <a:ext cx="241300" cy="2540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l" eaLnBrk="0" hangingPunct="0">
              <a:spcBef>
                <a:spcPts val="1600"/>
              </a:spcBef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ts val="1600"/>
              </a:spcBef>
              <a:spcAft>
                <a:spcPct val="0"/>
              </a:spcAft>
              <a:buSzPct val="171000"/>
              <a:buFont typeface="Gill Sans" charset="0"/>
              <a:buChar char="•"/>
              <a:defRPr sz="2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EF16CD-29C5-4B2F-9039-31EB0E52D003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Myriad Pro" pitchFamily="34" charset="0"/>
                <a:ea typeface="Gill Sans" charset="0"/>
                <a:cs typeface="Gill Sans" charset="0"/>
                <a:sym typeface="Gill Sans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42A93"/>
              </a:solidFill>
              <a:effectLst/>
              <a:uLnTx/>
              <a:uFillTx/>
              <a:latin typeface="Myriad Pro" pitchFamily="34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119" y="0"/>
            <a:ext cx="6381750" cy="9087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6040" y="636985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Managed by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8994" y="6381328"/>
            <a:ext cx="16482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Under the supervision of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213" y="6121972"/>
            <a:ext cx="1120244" cy="615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92" y="6188914"/>
            <a:ext cx="752664" cy="5524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07096" y="636492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42A93"/>
                </a:solidFill>
                <a:effectLst/>
                <a:uLnTx/>
                <a:uFillTx/>
                <a:latin typeface="Gill Sans" charset="0"/>
                <a:sym typeface="Gill Sans" charset="0"/>
              </a:rPr>
              <a:t>www.eu-japan.eu/epa-helpdesk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" y="246751"/>
            <a:ext cx="603570" cy="5426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5195" y="202550"/>
            <a:ext cx="2997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"/>
                <a:ea typeface="+mj-ea"/>
                <a:cs typeface="+mj-cs"/>
                <a:sym typeface="Gill Sans" charset="0"/>
              </a:rPr>
              <a:t>OTHER DAIRY</a:t>
            </a:r>
          </a:p>
        </p:txBody>
      </p:sp>
      <p:sp>
        <p:nvSpPr>
          <p:cNvPr id="7" name="Rectangle 6"/>
          <p:cNvSpPr/>
          <p:nvPr/>
        </p:nvSpPr>
        <p:spPr>
          <a:xfrm>
            <a:off x="307841" y="1213119"/>
            <a:ext cx="85923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643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Whey products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: </a:t>
            </a: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Drastic tariff reductions or almost tariff elimination over time with transitional TRQs, depending on mineral and protein content, etc.</a:t>
            </a:r>
          </a:p>
          <a:p>
            <a:pPr marL="363538"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0643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S</a:t>
            </a:r>
            <a:r>
              <a:rPr kumimoji="0" lang="en-GB" sz="240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kimmed</a:t>
            </a: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milk powder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 (SMP):</a:t>
            </a: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Important TRQ together with butter</a:t>
            </a: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To note: </a:t>
            </a: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SMP for feeding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: 95% tariff reduction </a:t>
            </a: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70643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Lactose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: 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/>
                <a:ea typeface="+mj-ea"/>
                <a:cs typeface="+mj-cs"/>
              </a:rPr>
              <a:t>duty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sym typeface="Gill Sans" charset="0"/>
              </a:rPr>
              <a:t>elimination </a:t>
            </a:r>
          </a:p>
          <a:p>
            <a:pPr marL="70643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lang="en-GB" sz="2400" u="sng" dirty="0">
                <a:solidFill>
                  <a:schemeClr val="tx1"/>
                </a:solidFill>
                <a:latin typeface="Century Gothic" panose="020B0502020202020204"/>
                <a:ea typeface="+mj-ea"/>
                <a:cs typeface="+mj-cs"/>
              </a:rPr>
              <a:t>Ice cream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/>
                <a:ea typeface="+mj-ea"/>
                <a:cs typeface="+mj-cs"/>
              </a:rPr>
              <a:t>: important duty reduction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820738" marR="0" lvl="1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  <a:p>
            <a:pPr marL="1163638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91620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B2224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BA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PA-Yvan-revised.potx" id="{C21188A6-FDFF-47AF-A186-66B3D4BBD9C6}" vid="{A55E914F-C6E9-4A3C-A8AC-9719522D5C34}"/>
    </a:ext>
  </a:extLst>
</a:theme>
</file>

<file path=ppt/theme/theme2.xml><?xml version="1.0" encoding="utf-8"?>
<a:theme xmlns:a="http://schemas.openxmlformats.org/drawingml/2006/main" name="2_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B2224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ABA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PA-Yvan-revised.potx" id="{C21188A6-FDFF-47AF-A186-66B3D4BBD9C6}" vid="{A55E914F-C6E9-4A3C-A8AC-9719522D5C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  <a:fontScheme name="Ion">
    <a:maj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Ion">
    <a:fillStyleLst>
      <a:solidFill>
        <a:schemeClr val="phClr"/>
      </a:solidFill>
      <a:gradFill rotWithShape="1">
        <a:gsLst>
          <a:gs pos="0">
            <a:schemeClr val="phClr">
              <a:tint val="64000"/>
              <a:lumMod val="118000"/>
            </a:schemeClr>
          </a:gs>
          <a:gs pos="100000">
            <a:schemeClr val="phClr">
              <a:tint val="92000"/>
              <a:alpha val="100000"/>
              <a:lumMod val="11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lumMod val="114000"/>
            </a:schemeClr>
          </a:gs>
          <a:gs pos="100000">
            <a:schemeClr val="phClr">
              <a:shade val="90000"/>
              <a:lumMod val="8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/>
        </a:solidFill>
        <a:prstDash val="solid"/>
      </a:ln>
      <a:ln w="19050" cap="rnd" cmpd="sng" algn="ctr">
        <a:solidFill>
          <a:schemeClr val="phClr"/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2000"/>
              <a:hueMod val="96000"/>
              <a:satMod val="128000"/>
              <a:lumMod val="114000"/>
            </a:schemeClr>
          </a:gs>
          <a:gs pos="100000">
            <a:schemeClr val="phClr">
              <a:shade val="62000"/>
              <a:hueMod val="100000"/>
              <a:satMod val="13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2000"/>
              <a:hueMod val="108000"/>
              <a:satMod val="164000"/>
              <a:lumMod val="69000"/>
            </a:schemeClr>
            <a:schemeClr val="phClr">
              <a:tint val="96000"/>
              <a:hueMod val="90000"/>
              <a:satMod val="130000"/>
              <a:lumMod val="13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22867</TotalTime>
  <Pages>0</Pages>
  <Words>2049</Words>
  <Characters>0</Characters>
  <Application>Microsoft Office PowerPoint</Application>
  <PresentationFormat>On-screen Show (4:3)</PresentationFormat>
  <Lines>0</Lines>
  <Paragraphs>482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Gothic</vt:lpstr>
      <vt:lpstr>EC Square Sans Pro Light</vt:lpstr>
      <vt:lpstr>Gill Sans</vt:lpstr>
      <vt:lpstr>Myriad Pro</vt:lpstr>
      <vt:lpstr>Wingdings</vt:lpstr>
      <vt:lpstr>Wingdings 3</vt:lpstr>
      <vt:lpstr>Title &amp; Bullets</vt:lpstr>
      <vt:lpstr>2_Title &amp; Bullets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EU-Japan Centre  for Industrial Cooperation</dc:title>
  <dc:creator>Andiol Burguete</dc:creator>
  <cp:lastModifiedBy>Yvan Van Eesbeek</cp:lastModifiedBy>
  <cp:revision>701</cp:revision>
  <cp:lastPrinted>2019-06-13T15:27:02Z</cp:lastPrinted>
  <dcterms:modified xsi:type="dcterms:W3CDTF">2021-10-04T09:40:10Z</dcterms:modified>
</cp:coreProperties>
</file>