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79" r:id="rId3"/>
    <p:sldId id="266" r:id="rId4"/>
    <p:sldId id="309" r:id="rId5"/>
    <p:sldId id="320" r:id="rId6"/>
    <p:sldId id="317" r:id="rId7"/>
    <p:sldId id="280" r:id="rId8"/>
    <p:sldId id="296" r:id="rId9"/>
    <p:sldId id="281" r:id="rId10"/>
    <p:sldId id="258" r:id="rId11"/>
    <p:sldId id="305" r:id="rId12"/>
    <p:sldId id="306" r:id="rId13"/>
    <p:sldId id="319" r:id="rId14"/>
    <p:sldId id="299" r:id="rId15"/>
    <p:sldId id="301" r:id="rId16"/>
    <p:sldId id="300" r:id="rId17"/>
    <p:sldId id="303" r:id="rId18"/>
    <p:sldId id="270" r:id="rId19"/>
    <p:sldId id="288" r:id="rId20"/>
    <p:sldId id="289" r:id="rId21"/>
    <p:sldId id="284" r:id="rId22"/>
    <p:sldId id="285" r:id="rId23"/>
    <p:sldId id="271" r:id="rId24"/>
    <p:sldId id="294" r:id="rId25"/>
    <p:sldId id="315" r:id="rId26"/>
    <p:sldId id="321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E14F7-FAF0-4449-8672-031AA3D54402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41D2AB-C64A-174C-818C-7070B2BCE1A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800" dirty="0">
              <a:solidFill>
                <a:schemeClr val="bg1"/>
              </a:solidFill>
            </a:rPr>
            <a:t>EU Export </a:t>
          </a:r>
          <a:r>
            <a:rPr lang="en-GB" sz="2800" dirty="0" smtClean="0">
              <a:solidFill>
                <a:schemeClr val="bg1"/>
              </a:solidFill>
            </a:rPr>
            <a:t>Permit, Commercial Documents</a:t>
          </a:r>
          <a:endParaRPr lang="en-GB" sz="2800" dirty="0">
            <a:solidFill>
              <a:schemeClr val="bg1"/>
            </a:solidFill>
          </a:endParaRPr>
        </a:p>
      </dgm:t>
    </dgm:pt>
    <dgm:pt modelId="{B202A26C-457F-624B-8E43-A7C961E87EC5}" type="parTrans" cxnId="{58A55CC2-EB72-944A-B27F-ED8CDD8EE88B}">
      <dgm:prSet/>
      <dgm:spPr/>
      <dgm:t>
        <a:bodyPr/>
        <a:lstStyle/>
        <a:p>
          <a:endParaRPr lang="en-GB"/>
        </a:p>
      </dgm:t>
    </dgm:pt>
    <dgm:pt modelId="{689149E2-FFE0-A24D-A320-93A647386200}" type="sibTrans" cxnId="{58A55CC2-EB72-944A-B27F-ED8CDD8EE88B}">
      <dgm:prSet/>
      <dgm:spPr/>
      <dgm:t>
        <a:bodyPr/>
        <a:lstStyle/>
        <a:p>
          <a:endParaRPr lang="en-GB" dirty="0"/>
        </a:p>
      </dgm:t>
    </dgm:pt>
    <dgm:pt modelId="{CE88796F-2A58-8040-B29E-21C0E67ACAE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800" dirty="0" smtClean="0"/>
            <a:t>Legal and Regulatory Clearances </a:t>
          </a:r>
          <a:endParaRPr lang="en-GB" sz="2800" dirty="0"/>
        </a:p>
      </dgm:t>
    </dgm:pt>
    <dgm:pt modelId="{0BBEA182-C449-1649-9EAB-7787674C37B1}" type="parTrans" cxnId="{BE75ECF4-01F3-8B4E-9564-9F51C18879FA}">
      <dgm:prSet/>
      <dgm:spPr/>
      <dgm:t>
        <a:bodyPr/>
        <a:lstStyle/>
        <a:p>
          <a:endParaRPr lang="en-GB"/>
        </a:p>
      </dgm:t>
    </dgm:pt>
    <dgm:pt modelId="{E8EE1C8F-4C41-4344-AD58-7540BA025716}" type="sibTrans" cxnId="{BE75ECF4-01F3-8B4E-9564-9F51C18879FA}">
      <dgm:prSet/>
      <dgm:spPr/>
      <dgm:t>
        <a:bodyPr/>
        <a:lstStyle/>
        <a:p>
          <a:endParaRPr lang="en-GB" dirty="0"/>
        </a:p>
      </dgm:t>
    </dgm:pt>
    <dgm:pt modelId="{F0F3354E-9405-D446-9F8A-28FFF05B699A}">
      <dgm:prSet phldrT="[Text]" custT="1"/>
      <dgm:spPr/>
      <dgm:t>
        <a:bodyPr/>
        <a:lstStyle/>
        <a:p>
          <a:r>
            <a:rPr lang="en-GB" sz="2800" dirty="0">
              <a:solidFill>
                <a:schemeClr val="bg1"/>
              </a:solidFill>
            </a:rPr>
            <a:t>Import Payments</a:t>
          </a:r>
        </a:p>
      </dgm:t>
    </dgm:pt>
    <dgm:pt modelId="{7AE46656-9A6F-4C47-93CD-36F14CD891C2}" type="parTrans" cxnId="{EFE0CBC5-154A-EE4A-9DCB-40E577052E3A}">
      <dgm:prSet/>
      <dgm:spPr/>
      <dgm:t>
        <a:bodyPr/>
        <a:lstStyle/>
        <a:p>
          <a:endParaRPr lang="en-GB"/>
        </a:p>
      </dgm:t>
    </dgm:pt>
    <dgm:pt modelId="{618B647B-CEA3-3C4F-BBA3-75C1A52819D3}" type="sibTrans" cxnId="{EFE0CBC5-154A-EE4A-9DCB-40E577052E3A}">
      <dgm:prSet/>
      <dgm:spPr/>
      <dgm:t>
        <a:bodyPr/>
        <a:lstStyle/>
        <a:p>
          <a:endParaRPr lang="en-GB" dirty="0"/>
        </a:p>
      </dgm:t>
    </dgm:pt>
    <dgm:pt modelId="{1930C8BD-59E8-E642-9D6A-896FD9BA96AE}">
      <dgm:prSet phldrT="[Text]" custT="1"/>
      <dgm:spPr/>
      <dgm:t>
        <a:bodyPr/>
        <a:lstStyle/>
        <a:p>
          <a:r>
            <a:rPr lang="en-GB" sz="2800" dirty="0">
              <a:solidFill>
                <a:schemeClr val="bg1"/>
              </a:solidFill>
            </a:rPr>
            <a:t>Import Declaration</a:t>
          </a:r>
        </a:p>
      </dgm:t>
    </dgm:pt>
    <dgm:pt modelId="{18D3D5C7-E16D-BA41-9E05-24915BBBDB88}" type="sibTrans" cxnId="{768F524A-A14F-8B41-BB52-9C7AF0DE132E}">
      <dgm:prSet/>
      <dgm:spPr/>
      <dgm:t>
        <a:bodyPr/>
        <a:lstStyle/>
        <a:p>
          <a:endParaRPr lang="en-GB" dirty="0"/>
        </a:p>
      </dgm:t>
    </dgm:pt>
    <dgm:pt modelId="{4FBA889D-2979-E343-9647-EAC48F8020D1}" type="parTrans" cxnId="{768F524A-A14F-8B41-BB52-9C7AF0DE132E}">
      <dgm:prSet/>
      <dgm:spPr/>
      <dgm:t>
        <a:bodyPr/>
        <a:lstStyle/>
        <a:p>
          <a:endParaRPr lang="en-GB"/>
        </a:p>
      </dgm:t>
    </dgm:pt>
    <dgm:pt modelId="{F6174FB3-2927-F444-BF80-7C30CBB5CB5F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GB" sz="2800" dirty="0" smtClean="0">
              <a:solidFill>
                <a:schemeClr val="bg1"/>
              </a:solidFill>
            </a:rPr>
            <a:t>Labelling  </a:t>
          </a:r>
          <a:endParaRPr lang="en-GB" sz="2800" dirty="0">
            <a:solidFill>
              <a:schemeClr val="bg1"/>
            </a:solidFill>
          </a:endParaRPr>
        </a:p>
      </dgm:t>
    </dgm:pt>
    <dgm:pt modelId="{4BC71156-71F1-444D-98E3-F56E2ECBBD3A}" type="parTrans" cxnId="{FEC0A57E-C8E2-6D41-A353-BEB634C96EC4}">
      <dgm:prSet/>
      <dgm:spPr/>
      <dgm:t>
        <a:bodyPr/>
        <a:lstStyle/>
        <a:p>
          <a:endParaRPr lang="en-US"/>
        </a:p>
      </dgm:t>
    </dgm:pt>
    <dgm:pt modelId="{8B0A9DA8-AF29-7940-BC77-60F1645DFB1F}" type="sibTrans" cxnId="{FEC0A57E-C8E2-6D41-A353-BEB634C96EC4}">
      <dgm:prSet/>
      <dgm:spPr/>
      <dgm:t>
        <a:bodyPr/>
        <a:lstStyle/>
        <a:p>
          <a:endParaRPr lang="en-US"/>
        </a:p>
      </dgm:t>
    </dgm:pt>
    <dgm:pt modelId="{85013BC6-7AE5-6F48-9C3E-7ECB5E9D52DC}" type="pres">
      <dgm:prSet presAssocID="{CE3E14F7-FAF0-4449-8672-031AA3D544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28E29D1-50EB-5D40-82B2-68D298ABE849}" type="pres">
      <dgm:prSet presAssocID="{CE3E14F7-FAF0-4449-8672-031AA3D54402}" presName="dummyMaxCanvas" presStyleCnt="0">
        <dgm:presLayoutVars/>
      </dgm:prSet>
      <dgm:spPr/>
    </dgm:pt>
    <dgm:pt modelId="{58A19E1D-039C-C643-A88A-57464B78FE3B}" type="pres">
      <dgm:prSet presAssocID="{CE3E14F7-FAF0-4449-8672-031AA3D5440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838D3-9CB3-CA4A-A64A-E7810B6175C2}" type="pres">
      <dgm:prSet presAssocID="{CE3E14F7-FAF0-4449-8672-031AA3D5440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A3A68-0A6F-CA48-884B-CA0B48F05AC7}" type="pres">
      <dgm:prSet presAssocID="{CE3E14F7-FAF0-4449-8672-031AA3D5440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E3415-40CB-2340-9A54-E1B2B218BAA2}" type="pres">
      <dgm:prSet presAssocID="{CE3E14F7-FAF0-4449-8672-031AA3D5440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D4FC4-5BBC-D048-B4F0-0F51A1D4A942}" type="pres">
      <dgm:prSet presAssocID="{CE3E14F7-FAF0-4449-8672-031AA3D5440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3019A-9981-F14E-8E65-EEC6DDF0E7AD}" type="pres">
      <dgm:prSet presAssocID="{CE3E14F7-FAF0-4449-8672-031AA3D5440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9D4D8-1B63-EC48-BC81-FC4FDC0D71EE}" type="pres">
      <dgm:prSet presAssocID="{CE3E14F7-FAF0-4449-8672-031AA3D5440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D4F8B-96E5-5D4A-AF1C-95375A00D749}" type="pres">
      <dgm:prSet presAssocID="{CE3E14F7-FAF0-4449-8672-031AA3D5440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B63F1-83BD-D34F-8A5F-5F79959CCD5F}" type="pres">
      <dgm:prSet presAssocID="{CE3E14F7-FAF0-4449-8672-031AA3D5440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9D2A9-1258-9348-9AC0-25A13764F7BA}" type="pres">
      <dgm:prSet presAssocID="{CE3E14F7-FAF0-4449-8672-031AA3D5440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0B0E9-752C-4449-90F8-40DBE8CA810C}" type="pres">
      <dgm:prSet presAssocID="{CE3E14F7-FAF0-4449-8672-031AA3D5440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09F5B-E1E8-F144-A9FE-3C3433454368}" type="pres">
      <dgm:prSet presAssocID="{CE3E14F7-FAF0-4449-8672-031AA3D5440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B5FD-26CB-FC49-B9AD-7FC9F820A855}" type="pres">
      <dgm:prSet presAssocID="{CE3E14F7-FAF0-4449-8672-031AA3D5440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2CE0-78E4-8B46-A7DF-9A99097AFD69}" type="pres">
      <dgm:prSet presAssocID="{CE3E14F7-FAF0-4449-8672-031AA3D5440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05409-68AD-4A41-B465-EA885F3BA7F1}" type="presOf" srcId="{689149E2-FFE0-A24D-A320-93A647386200}" destId="{3FA3019A-9981-F14E-8E65-EEC6DDF0E7AD}" srcOrd="0" destOrd="0" presId="urn:microsoft.com/office/officeart/2005/8/layout/vProcess5"/>
    <dgm:cxn modelId="{4E28B4BA-4EF8-F340-A428-DE270857AA17}" type="presOf" srcId="{618B647B-CEA3-3C4F-BBA3-75C1A52819D3}" destId="{C06B63F1-83BD-D34F-8A5F-5F79959CCD5F}" srcOrd="0" destOrd="0" presId="urn:microsoft.com/office/officeart/2005/8/layout/vProcess5"/>
    <dgm:cxn modelId="{58A55CC2-EB72-944A-B27F-ED8CDD8EE88B}" srcId="{CE3E14F7-FAF0-4449-8672-031AA3D54402}" destId="{AC41D2AB-C64A-174C-818C-7070B2BCE1AA}" srcOrd="0" destOrd="0" parTransId="{B202A26C-457F-624B-8E43-A7C961E87EC5}" sibTransId="{689149E2-FFE0-A24D-A320-93A647386200}"/>
    <dgm:cxn modelId="{5939586F-258B-364B-ADC6-32065C2C3476}" type="presOf" srcId="{F6174FB3-2927-F444-BF80-7C30CBB5CB5F}" destId="{64A12CE0-78E4-8B46-A7DF-9A99097AFD69}" srcOrd="1" destOrd="0" presId="urn:microsoft.com/office/officeart/2005/8/layout/vProcess5"/>
    <dgm:cxn modelId="{BE75ECF4-01F3-8B4E-9564-9F51C18879FA}" srcId="{CE3E14F7-FAF0-4449-8672-031AA3D54402}" destId="{CE88796F-2A58-8040-B29E-21C0E67ACAE9}" srcOrd="2" destOrd="0" parTransId="{0BBEA182-C449-1649-9EAB-7787674C37B1}" sibTransId="{E8EE1C8F-4C41-4344-AD58-7540BA025716}"/>
    <dgm:cxn modelId="{768F524A-A14F-8B41-BB52-9C7AF0DE132E}" srcId="{CE3E14F7-FAF0-4449-8672-031AA3D54402}" destId="{1930C8BD-59E8-E642-9D6A-896FD9BA96AE}" srcOrd="1" destOrd="0" parTransId="{4FBA889D-2979-E343-9647-EAC48F8020D1}" sibTransId="{18D3D5C7-E16D-BA41-9E05-24915BBBDB88}"/>
    <dgm:cxn modelId="{0637BCDC-D208-D943-AB91-36811B9B3AD9}" type="presOf" srcId="{E8EE1C8F-4C41-4344-AD58-7540BA025716}" destId="{BA9D4F8B-96E5-5D4A-AF1C-95375A00D749}" srcOrd="0" destOrd="0" presId="urn:microsoft.com/office/officeart/2005/8/layout/vProcess5"/>
    <dgm:cxn modelId="{9B5DBF6B-90D3-0E42-93EE-28C627A9B1E6}" type="presOf" srcId="{CE88796F-2A58-8040-B29E-21C0E67ACAE9}" destId="{95C09F5B-E1E8-F144-A9FE-3C3433454368}" srcOrd="1" destOrd="0" presId="urn:microsoft.com/office/officeart/2005/8/layout/vProcess5"/>
    <dgm:cxn modelId="{8163866B-232E-4849-938B-EE6058C78EF5}" type="presOf" srcId="{AC41D2AB-C64A-174C-818C-7070B2BCE1AA}" destId="{58A19E1D-039C-C643-A88A-57464B78FE3B}" srcOrd="0" destOrd="0" presId="urn:microsoft.com/office/officeart/2005/8/layout/vProcess5"/>
    <dgm:cxn modelId="{EFE0CBC5-154A-EE4A-9DCB-40E577052E3A}" srcId="{CE3E14F7-FAF0-4449-8672-031AA3D54402}" destId="{F0F3354E-9405-D446-9F8A-28FFF05B699A}" srcOrd="3" destOrd="0" parTransId="{7AE46656-9A6F-4C47-93CD-36F14CD891C2}" sibTransId="{618B647B-CEA3-3C4F-BBA3-75C1A52819D3}"/>
    <dgm:cxn modelId="{18DEE68D-C6FD-F74E-A09E-E4C6B1C554DF}" type="presOf" srcId="{1930C8BD-59E8-E642-9D6A-896FD9BA96AE}" destId="{7C3838D3-9CB3-CA4A-A64A-E7810B6175C2}" srcOrd="0" destOrd="0" presId="urn:microsoft.com/office/officeart/2005/8/layout/vProcess5"/>
    <dgm:cxn modelId="{F7CED137-397A-AA41-9A23-8442A03758FE}" type="presOf" srcId="{CE3E14F7-FAF0-4449-8672-031AA3D54402}" destId="{85013BC6-7AE5-6F48-9C3E-7ECB5E9D52DC}" srcOrd="0" destOrd="0" presId="urn:microsoft.com/office/officeart/2005/8/layout/vProcess5"/>
    <dgm:cxn modelId="{406DDCA2-F194-2A4C-B8BC-75913401CBC6}" type="presOf" srcId="{CE88796F-2A58-8040-B29E-21C0E67ACAE9}" destId="{70BA3A68-0A6F-CA48-884B-CA0B48F05AC7}" srcOrd="0" destOrd="0" presId="urn:microsoft.com/office/officeart/2005/8/layout/vProcess5"/>
    <dgm:cxn modelId="{3E8137D1-9491-AC40-A2F8-A1D4264EA1E6}" type="presOf" srcId="{F0F3354E-9405-D446-9F8A-28FFF05B699A}" destId="{2DE0B5FD-26CB-FC49-B9AD-7FC9F820A855}" srcOrd="1" destOrd="0" presId="urn:microsoft.com/office/officeart/2005/8/layout/vProcess5"/>
    <dgm:cxn modelId="{5934EE45-EE6C-E141-BCBE-DC724777EFC8}" type="presOf" srcId="{F6174FB3-2927-F444-BF80-7C30CBB5CB5F}" destId="{7D2D4FC4-5BBC-D048-B4F0-0F51A1D4A942}" srcOrd="0" destOrd="0" presId="urn:microsoft.com/office/officeart/2005/8/layout/vProcess5"/>
    <dgm:cxn modelId="{FEC0A57E-C8E2-6D41-A353-BEB634C96EC4}" srcId="{CE3E14F7-FAF0-4449-8672-031AA3D54402}" destId="{F6174FB3-2927-F444-BF80-7C30CBB5CB5F}" srcOrd="4" destOrd="0" parTransId="{4BC71156-71F1-444D-98E3-F56E2ECBBD3A}" sibTransId="{8B0A9DA8-AF29-7940-BC77-60F1645DFB1F}"/>
    <dgm:cxn modelId="{2C0B850A-525D-D44A-B48F-92CDB36538F7}" type="presOf" srcId="{18D3D5C7-E16D-BA41-9E05-24915BBBDB88}" destId="{62A9D4D8-1B63-EC48-BC81-FC4FDC0D71EE}" srcOrd="0" destOrd="0" presId="urn:microsoft.com/office/officeart/2005/8/layout/vProcess5"/>
    <dgm:cxn modelId="{4D712491-2649-B84E-B638-1EC1486CD696}" type="presOf" srcId="{F0F3354E-9405-D446-9F8A-28FFF05B699A}" destId="{CCEE3415-40CB-2340-9A54-E1B2B218BAA2}" srcOrd="0" destOrd="0" presId="urn:microsoft.com/office/officeart/2005/8/layout/vProcess5"/>
    <dgm:cxn modelId="{4DA261F5-3CBE-264C-8733-10BEE129F4A6}" type="presOf" srcId="{AC41D2AB-C64A-174C-818C-7070B2BCE1AA}" destId="{1D19D2A9-1258-9348-9AC0-25A13764F7BA}" srcOrd="1" destOrd="0" presId="urn:microsoft.com/office/officeart/2005/8/layout/vProcess5"/>
    <dgm:cxn modelId="{5F132F02-F33D-BF49-A0C9-7C92AC9E9D09}" type="presOf" srcId="{1930C8BD-59E8-E642-9D6A-896FD9BA96AE}" destId="{3240B0E9-752C-4449-90F8-40DBE8CA810C}" srcOrd="1" destOrd="0" presId="urn:microsoft.com/office/officeart/2005/8/layout/vProcess5"/>
    <dgm:cxn modelId="{7A5233C3-8B8F-FD4B-A66B-7334AADA5635}" type="presParOf" srcId="{85013BC6-7AE5-6F48-9C3E-7ECB5E9D52DC}" destId="{C28E29D1-50EB-5D40-82B2-68D298ABE849}" srcOrd="0" destOrd="0" presId="urn:microsoft.com/office/officeart/2005/8/layout/vProcess5"/>
    <dgm:cxn modelId="{09E536BB-5E87-9043-963B-2461B7DA4D11}" type="presParOf" srcId="{85013BC6-7AE5-6F48-9C3E-7ECB5E9D52DC}" destId="{58A19E1D-039C-C643-A88A-57464B78FE3B}" srcOrd="1" destOrd="0" presId="urn:microsoft.com/office/officeart/2005/8/layout/vProcess5"/>
    <dgm:cxn modelId="{536B4D20-3F07-5645-8362-AD0D22EE3B61}" type="presParOf" srcId="{85013BC6-7AE5-6F48-9C3E-7ECB5E9D52DC}" destId="{7C3838D3-9CB3-CA4A-A64A-E7810B6175C2}" srcOrd="2" destOrd="0" presId="urn:microsoft.com/office/officeart/2005/8/layout/vProcess5"/>
    <dgm:cxn modelId="{670B847F-0A09-D642-8760-A71416C9F866}" type="presParOf" srcId="{85013BC6-7AE5-6F48-9C3E-7ECB5E9D52DC}" destId="{70BA3A68-0A6F-CA48-884B-CA0B48F05AC7}" srcOrd="3" destOrd="0" presId="urn:microsoft.com/office/officeart/2005/8/layout/vProcess5"/>
    <dgm:cxn modelId="{63771D4E-7B0C-7D4E-B943-BCBFC47D598B}" type="presParOf" srcId="{85013BC6-7AE5-6F48-9C3E-7ECB5E9D52DC}" destId="{CCEE3415-40CB-2340-9A54-E1B2B218BAA2}" srcOrd="4" destOrd="0" presId="urn:microsoft.com/office/officeart/2005/8/layout/vProcess5"/>
    <dgm:cxn modelId="{1383D417-F5C0-0745-B44A-35C8FD5D3BEC}" type="presParOf" srcId="{85013BC6-7AE5-6F48-9C3E-7ECB5E9D52DC}" destId="{7D2D4FC4-5BBC-D048-B4F0-0F51A1D4A942}" srcOrd="5" destOrd="0" presId="urn:microsoft.com/office/officeart/2005/8/layout/vProcess5"/>
    <dgm:cxn modelId="{3F08C13B-844E-B647-92E8-AF2084D7EAA0}" type="presParOf" srcId="{85013BC6-7AE5-6F48-9C3E-7ECB5E9D52DC}" destId="{3FA3019A-9981-F14E-8E65-EEC6DDF0E7AD}" srcOrd="6" destOrd="0" presId="urn:microsoft.com/office/officeart/2005/8/layout/vProcess5"/>
    <dgm:cxn modelId="{ED6BBB35-C8E1-DB40-9980-71461462A8AF}" type="presParOf" srcId="{85013BC6-7AE5-6F48-9C3E-7ECB5E9D52DC}" destId="{62A9D4D8-1B63-EC48-BC81-FC4FDC0D71EE}" srcOrd="7" destOrd="0" presId="urn:microsoft.com/office/officeart/2005/8/layout/vProcess5"/>
    <dgm:cxn modelId="{62A17DE3-16DD-3E48-B2DB-B700BB7836EE}" type="presParOf" srcId="{85013BC6-7AE5-6F48-9C3E-7ECB5E9D52DC}" destId="{BA9D4F8B-96E5-5D4A-AF1C-95375A00D749}" srcOrd="8" destOrd="0" presId="urn:microsoft.com/office/officeart/2005/8/layout/vProcess5"/>
    <dgm:cxn modelId="{6CB5516A-998C-EB4F-A782-C63C66D52AEC}" type="presParOf" srcId="{85013BC6-7AE5-6F48-9C3E-7ECB5E9D52DC}" destId="{C06B63F1-83BD-D34F-8A5F-5F79959CCD5F}" srcOrd="9" destOrd="0" presId="urn:microsoft.com/office/officeart/2005/8/layout/vProcess5"/>
    <dgm:cxn modelId="{849A0DAC-B75C-8143-A0B0-3C43CFE94EDC}" type="presParOf" srcId="{85013BC6-7AE5-6F48-9C3E-7ECB5E9D52DC}" destId="{1D19D2A9-1258-9348-9AC0-25A13764F7BA}" srcOrd="10" destOrd="0" presId="urn:microsoft.com/office/officeart/2005/8/layout/vProcess5"/>
    <dgm:cxn modelId="{F4A54B72-D2D0-7647-969D-324E142C610B}" type="presParOf" srcId="{85013BC6-7AE5-6F48-9C3E-7ECB5E9D52DC}" destId="{3240B0E9-752C-4449-90F8-40DBE8CA810C}" srcOrd="11" destOrd="0" presId="urn:microsoft.com/office/officeart/2005/8/layout/vProcess5"/>
    <dgm:cxn modelId="{95254071-322E-094A-9B40-FD4F103DD3AD}" type="presParOf" srcId="{85013BC6-7AE5-6F48-9C3E-7ECB5E9D52DC}" destId="{95C09F5B-E1E8-F144-A9FE-3C3433454368}" srcOrd="12" destOrd="0" presId="urn:microsoft.com/office/officeart/2005/8/layout/vProcess5"/>
    <dgm:cxn modelId="{45866EE8-57C9-BF4D-BD43-5059B2B122CE}" type="presParOf" srcId="{85013BC6-7AE5-6F48-9C3E-7ECB5E9D52DC}" destId="{2DE0B5FD-26CB-FC49-B9AD-7FC9F820A855}" srcOrd="13" destOrd="0" presId="urn:microsoft.com/office/officeart/2005/8/layout/vProcess5"/>
    <dgm:cxn modelId="{8E2E4E0A-24F1-7642-B053-015870B7F52F}" type="presParOf" srcId="{85013BC6-7AE5-6F48-9C3E-7ECB5E9D52DC}" destId="{64A12CE0-78E4-8B46-A7DF-9A99097AFD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19E1D-039C-C643-A88A-57464B78FE3B}">
      <dsp:nvSpPr>
        <dsp:cNvPr id="0" name=""/>
        <dsp:cNvSpPr/>
      </dsp:nvSpPr>
      <dsp:spPr>
        <a:xfrm>
          <a:off x="0" y="0"/>
          <a:ext cx="7373520" cy="64152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bg1"/>
              </a:solidFill>
            </a:rPr>
            <a:t>EU Export </a:t>
          </a:r>
          <a:r>
            <a:rPr lang="en-GB" sz="2800" kern="1200" dirty="0" smtClean="0">
              <a:solidFill>
                <a:schemeClr val="bg1"/>
              </a:solidFill>
            </a:rPr>
            <a:t>Permit, Commercial Documents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18789" y="18789"/>
        <a:ext cx="6606212" cy="603942"/>
      </dsp:txXfrm>
    </dsp:sp>
    <dsp:sp modelId="{7C3838D3-9CB3-CA4A-A64A-E7810B6175C2}">
      <dsp:nvSpPr>
        <dsp:cNvPr id="0" name=""/>
        <dsp:cNvSpPr/>
      </dsp:nvSpPr>
      <dsp:spPr>
        <a:xfrm>
          <a:off x="550620" y="730620"/>
          <a:ext cx="7373520" cy="64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bg1"/>
              </a:solidFill>
            </a:rPr>
            <a:t>Import Declaration</a:t>
          </a:r>
        </a:p>
      </dsp:txBody>
      <dsp:txXfrm>
        <a:off x="569409" y="749409"/>
        <a:ext cx="6368333" cy="603942"/>
      </dsp:txXfrm>
    </dsp:sp>
    <dsp:sp modelId="{70BA3A68-0A6F-CA48-884B-CA0B48F05AC7}">
      <dsp:nvSpPr>
        <dsp:cNvPr id="0" name=""/>
        <dsp:cNvSpPr/>
      </dsp:nvSpPr>
      <dsp:spPr>
        <a:xfrm>
          <a:off x="1101240" y="1461239"/>
          <a:ext cx="7373520" cy="64152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Legal and Regulatory Clearances </a:t>
          </a:r>
          <a:endParaRPr lang="en-GB" sz="2800" kern="1200" dirty="0"/>
        </a:p>
      </dsp:txBody>
      <dsp:txXfrm>
        <a:off x="1120029" y="1480028"/>
        <a:ext cx="6368334" cy="603942"/>
      </dsp:txXfrm>
    </dsp:sp>
    <dsp:sp modelId="{CCEE3415-40CB-2340-9A54-E1B2B218BAA2}">
      <dsp:nvSpPr>
        <dsp:cNvPr id="0" name=""/>
        <dsp:cNvSpPr/>
      </dsp:nvSpPr>
      <dsp:spPr>
        <a:xfrm>
          <a:off x="1651859" y="2191860"/>
          <a:ext cx="7373520" cy="641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chemeClr val="bg1"/>
              </a:solidFill>
            </a:rPr>
            <a:t>Import Payments</a:t>
          </a:r>
        </a:p>
      </dsp:txBody>
      <dsp:txXfrm>
        <a:off x="1670648" y="2210649"/>
        <a:ext cx="6368334" cy="603942"/>
      </dsp:txXfrm>
    </dsp:sp>
    <dsp:sp modelId="{7D2D4FC4-5BBC-D048-B4F0-0F51A1D4A942}">
      <dsp:nvSpPr>
        <dsp:cNvPr id="0" name=""/>
        <dsp:cNvSpPr/>
      </dsp:nvSpPr>
      <dsp:spPr>
        <a:xfrm>
          <a:off x="2202480" y="2922479"/>
          <a:ext cx="7373520" cy="64152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bg1"/>
              </a:solidFill>
            </a:rPr>
            <a:t>Labelling  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2221269" y="2941268"/>
        <a:ext cx="6368333" cy="603942"/>
      </dsp:txXfrm>
    </dsp:sp>
    <dsp:sp modelId="{3FA3019A-9981-F14E-8E65-EEC6DDF0E7AD}">
      <dsp:nvSpPr>
        <dsp:cNvPr id="0" name=""/>
        <dsp:cNvSpPr/>
      </dsp:nvSpPr>
      <dsp:spPr>
        <a:xfrm>
          <a:off x="6956532" y="468666"/>
          <a:ext cx="416988" cy="41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7050354" y="468666"/>
        <a:ext cx="229344" cy="313783"/>
      </dsp:txXfrm>
    </dsp:sp>
    <dsp:sp modelId="{62A9D4D8-1B63-EC48-BC81-FC4FDC0D71EE}">
      <dsp:nvSpPr>
        <dsp:cNvPr id="0" name=""/>
        <dsp:cNvSpPr/>
      </dsp:nvSpPr>
      <dsp:spPr>
        <a:xfrm>
          <a:off x="7507152" y="1199286"/>
          <a:ext cx="416988" cy="41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7600974" y="1199286"/>
        <a:ext cx="229344" cy="313783"/>
      </dsp:txXfrm>
    </dsp:sp>
    <dsp:sp modelId="{BA9D4F8B-96E5-5D4A-AF1C-95375A00D749}">
      <dsp:nvSpPr>
        <dsp:cNvPr id="0" name=""/>
        <dsp:cNvSpPr/>
      </dsp:nvSpPr>
      <dsp:spPr>
        <a:xfrm>
          <a:off x="8057772" y="1919214"/>
          <a:ext cx="416988" cy="41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8151594" y="1919214"/>
        <a:ext cx="229344" cy="313783"/>
      </dsp:txXfrm>
    </dsp:sp>
    <dsp:sp modelId="{C06B63F1-83BD-D34F-8A5F-5F79959CCD5F}">
      <dsp:nvSpPr>
        <dsp:cNvPr id="0" name=""/>
        <dsp:cNvSpPr/>
      </dsp:nvSpPr>
      <dsp:spPr>
        <a:xfrm>
          <a:off x="8608392" y="2656962"/>
          <a:ext cx="416988" cy="416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8702214" y="2656962"/>
        <a:ext cx="229344" cy="31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B840-E173-7C46-83EA-87E5526FD5B1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3C444-0531-0E46-BC46-F7A39C79A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0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7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8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1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24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2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3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59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8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https://todo-ran.com/t/kiji/15320</a:t>
            </a:r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60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https://todo-ran.com/t/kiji/15320</a:t>
            </a:r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4C0FD6-2EA4-4F55-A85D-704FEE46147B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16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51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5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15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8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0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6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3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37DF1-1D61-0443-A26A-79179E4D88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6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8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1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5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2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7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5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3205-7CBC-7341-9457-6631731D4AF7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7617-7D7B-C343-BD76-36AF59F09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0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tro.go/jp/en/database/j-messe/tradefai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hyperlink" Target="#_Toc48322032"/><Relationship Id="rId12" Type="http://schemas.openxmlformats.org/officeDocument/2006/relationships/hyperlink" Target="https://www.eubusinessinjapan.eu/library/publication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hyperlink" Target="#_Toc48321968"/><Relationship Id="rId5" Type="http://schemas.openxmlformats.org/officeDocument/2006/relationships/hyperlink" Target="#_Toc48321972"/><Relationship Id="rId6" Type="http://schemas.openxmlformats.org/officeDocument/2006/relationships/hyperlink" Target="#_Toc48321980"/><Relationship Id="rId7" Type="http://schemas.openxmlformats.org/officeDocument/2006/relationships/hyperlink" Target="#_Toc48322004"/><Relationship Id="rId8" Type="http://schemas.openxmlformats.org/officeDocument/2006/relationships/hyperlink" Target="#_Toc48322019"/><Relationship Id="rId9" Type="http://schemas.openxmlformats.org/officeDocument/2006/relationships/hyperlink" Target="#_Toc48322024"/><Relationship Id="rId10" Type="http://schemas.openxmlformats.org/officeDocument/2006/relationships/hyperlink" Target="#_Toc48322029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1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u="sng" dirty="0" smtClean="0"/>
              <a:t>Export Support Webinar - Food Sector</a:t>
            </a:r>
            <a:r>
              <a:rPr lang="en-GB" sz="4900" b="1" u="sng" dirty="0" smtClean="0"/>
              <a:t/>
            </a:r>
            <a:br>
              <a:rPr lang="en-GB" sz="4900" b="1" u="sng" dirty="0" smtClean="0"/>
            </a:br>
            <a:r>
              <a:rPr lang="en-GB" sz="49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49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4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Webinar for</a:t>
            </a:r>
            <a:r>
              <a:rPr lang="en-US" sz="4000" dirty="0">
                <a:solidFill>
                  <a:schemeClr val="tx1"/>
                </a:solidFill>
              </a:rPr>
              <a:t> SME clients of ACCIO/Consell General de Cambres de Comerç de Catalunya in Barcelona, </a:t>
            </a:r>
            <a:r>
              <a:rPr lang="en-US" sz="4000" dirty="0" smtClean="0">
                <a:solidFill>
                  <a:schemeClr val="tx1"/>
                </a:solidFill>
              </a:rPr>
              <a:t>Spain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17 September 2020</a:t>
            </a:r>
            <a:r>
              <a:rPr lang="en-US" sz="3200" smtClean="0">
                <a:solidFill>
                  <a:schemeClr val="tx1"/>
                </a:solidFill>
              </a:rPr>
              <a:t>, </a:t>
            </a:r>
            <a:r>
              <a:rPr lang="en-US" sz="3200" smtClean="0">
                <a:solidFill>
                  <a:schemeClr val="tx1"/>
                </a:solidFill>
              </a:rPr>
              <a:t>10:30, by </a:t>
            </a:r>
            <a:r>
              <a:rPr lang="en-US" sz="3200" dirty="0" smtClean="0">
                <a:solidFill>
                  <a:schemeClr val="tx1"/>
                </a:solidFill>
              </a:rPr>
              <a:t>C. Nakabayashi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575786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68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/>
              <a:t>3. EU Advantages on Food Supply to Japan </a:t>
            </a:r>
            <a:endParaRPr lang="en-US" sz="3200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70276" y="3014176"/>
            <a:ext cx="4896000" cy="22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Demand in Japan’s Food Sector: </a:t>
            </a:r>
          </a:p>
          <a:p>
            <a:pPr algn="ctr"/>
            <a:r>
              <a:rPr lang="ja-JP" altLang="en-US" sz="2000" smtClean="0">
                <a:solidFill>
                  <a:schemeClr val="accent1"/>
                </a:solidFill>
              </a:rPr>
              <a:t>€</a:t>
            </a:r>
            <a:r>
              <a:rPr lang="en-US" sz="2000" dirty="0" smtClean="0">
                <a:solidFill>
                  <a:schemeClr val="accent1"/>
                </a:solidFill>
              </a:rPr>
              <a:t>70 </a:t>
            </a:r>
            <a:r>
              <a:rPr lang="mr-IN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smtClean="0">
                <a:solidFill>
                  <a:schemeClr val="accent1"/>
                </a:solidFill>
              </a:rPr>
              <a:t> 80 billion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808290" y="4991436"/>
            <a:ext cx="2880000" cy="1368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Domestic Supply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6062662" y="4581413"/>
            <a:ext cx="396000" cy="5040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8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/>
              <a:t>3. EU Advantages on Food Supply to Japan </a:t>
            </a:r>
            <a:endParaRPr lang="en-US" sz="3200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70276" y="3014176"/>
            <a:ext cx="4896000" cy="22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Demand in Japan’s Food Sector: </a:t>
            </a:r>
          </a:p>
          <a:p>
            <a:pPr algn="ctr"/>
            <a:r>
              <a:rPr lang="ja-JP" altLang="en-US" sz="2000" smtClean="0">
                <a:solidFill>
                  <a:schemeClr val="accent1"/>
                </a:solidFill>
              </a:rPr>
              <a:t>€</a:t>
            </a:r>
            <a:r>
              <a:rPr lang="en-US" sz="2000" dirty="0" smtClean="0">
                <a:solidFill>
                  <a:schemeClr val="accent1"/>
                </a:solidFill>
              </a:rPr>
              <a:t>70 </a:t>
            </a:r>
            <a:r>
              <a:rPr lang="mr-IN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smtClean="0">
                <a:solidFill>
                  <a:schemeClr val="accent1"/>
                </a:solidFill>
              </a:rPr>
              <a:t> 80 billion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494240" y="2957570"/>
            <a:ext cx="3348000" cy="169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EU’s Major Competitors: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Canada, US, Chile, Australia and New-Zealand </a:t>
            </a:r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600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808290" y="4991436"/>
            <a:ext cx="2880000" cy="1368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Domestic Supply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1218" y="3618975"/>
            <a:ext cx="3240000" cy="720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EU’s Supply: </a:t>
            </a:r>
            <a:r>
              <a:rPr lang="ja-JP" altLang="en-US" sz="1600">
                <a:solidFill>
                  <a:schemeClr val="accent6">
                    <a:lumMod val="75000"/>
                  </a:schemeClr>
                </a:solidFill>
              </a:rPr>
              <a:t>€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-5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billion</a:t>
            </a:r>
          </a:p>
        </p:txBody>
      </p:sp>
      <p:sp>
        <p:nvSpPr>
          <p:cNvPr id="3" name="Up Arrow 2"/>
          <p:cNvSpPr/>
          <p:nvPr/>
        </p:nvSpPr>
        <p:spPr>
          <a:xfrm>
            <a:off x="6062662" y="4581413"/>
            <a:ext cx="396000" cy="5040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8162908" y="3758978"/>
            <a:ext cx="504000" cy="432000"/>
          </a:xfrm>
          <a:prstGeom prst="leftArrow">
            <a:avLst>
              <a:gd name="adj1" fmla="val 50000"/>
              <a:gd name="adj2" fmla="val 87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61218" y="3902657"/>
            <a:ext cx="360000" cy="1656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1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/>
              <a:t>3. EU Advantages on Food Supply to Japan </a:t>
            </a:r>
            <a:endParaRPr lang="en-US" sz="3200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70276" y="3014176"/>
            <a:ext cx="4896000" cy="2232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Demand in Japan’s Food Sector: </a:t>
            </a:r>
          </a:p>
          <a:p>
            <a:pPr algn="ctr"/>
            <a:r>
              <a:rPr lang="ja-JP" altLang="en-US" sz="2000" smtClean="0">
                <a:solidFill>
                  <a:schemeClr val="accent1"/>
                </a:solidFill>
              </a:rPr>
              <a:t>€</a:t>
            </a:r>
            <a:r>
              <a:rPr lang="en-US" sz="2000" dirty="0" smtClean="0">
                <a:solidFill>
                  <a:schemeClr val="accent1"/>
                </a:solidFill>
              </a:rPr>
              <a:t>70 </a:t>
            </a:r>
            <a:r>
              <a:rPr lang="mr-IN" sz="2000" dirty="0" smtClean="0">
                <a:solidFill>
                  <a:schemeClr val="accent1"/>
                </a:solidFill>
              </a:rPr>
              <a:t>–</a:t>
            </a:r>
            <a:r>
              <a:rPr lang="en-US" sz="2000" dirty="0" smtClean="0">
                <a:solidFill>
                  <a:schemeClr val="accent1"/>
                </a:solidFill>
              </a:rPr>
              <a:t> 80 billion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8494240" y="2957570"/>
            <a:ext cx="3348000" cy="169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EU’s Major Competitors: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Canada, US, Chile, Australia and New-Zealand </a:t>
            </a:r>
            <a:endParaRPr lang="en-US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600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60063" y="2675220"/>
            <a:ext cx="3888000" cy="129975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Growth of EU Food Export to Japan with EU-Japan EPA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808290" y="4991436"/>
            <a:ext cx="2880000" cy="1368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Domestic Supply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1218" y="3618975"/>
            <a:ext cx="3240000" cy="720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EU’s Supply: </a:t>
            </a:r>
            <a:r>
              <a:rPr lang="ja-JP" altLang="en-US" sz="1600">
                <a:solidFill>
                  <a:schemeClr val="accent6">
                    <a:lumMod val="75000"/>
                  </a:schemeClr>
                </a:solidFill>
              </a:rPr>
              <a:t>€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-5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billion</a:t>
            </a:r>
          </a:p>
        </p:txBody>
      </p:sp>
      <p:sp>
        <p:nvSpPr>
          <p:cNvPr id="3" name="Up Arrow 2"/>
          <p:cNvSpPr/>
          <p:nvPr/>
        </p:nvSpPr>
        <p:spPr>
          <a:xfrm>
            <a:off x="6062662" y="4581413"/>
            <a:ext cx="396000" cy="5040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8162908" y="3758978"/>
            <a:ext cx="504000" cy="432000"/>
          </a:xfrm>
          <a:prstGeom prst="leftArrow">
            <a:avLst>
              <a:gd name="adj1" fmla="val 50000"/>
              <a:gd name="adj2" fmla="val 872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061218" y="3902657"/>
            <a:ext cx="360000" cy="1656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3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u="sng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357713"/>
              </p:ext>
            </p:extLst>
          </p:nvPr>
        </p:nvGraphicFramePr>
        <p:xfrm>
          <a:off x="838200" y="2018189"/>
          <a:ext cx="10126661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26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Increasing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Spanish Food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Exports 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to Japan under EU-Japan EPA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(source: </a:t>
                      </a:r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Instituto Español de Comercio Exterior</a:t>
                      </a:r>
                      <a:r>
                        <a:rPr lang="en-GB" sz="1800" dirty="0" smtClean="0">
                          <a:solidFill>
                            <a:schemeClr val="bg1"/>
                          </a:solidFill>
                          <a:effectLst/>
                        </a:rPr>
                        <a:t> , ICEX)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Pork/Carne de porcino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Olive oil /Aceite de oliva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Fish, crustaceans and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shellfish</a:t>
                      </a: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/Pescados, crustáceos y moluscos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Still and sparkling wines/Vinotranquilo, Vino espumoso y generoso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Preserved fruit and vegetables, juice /Conservas de verdura o fruta, zumo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Ø"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Sugars and confectionery /Azúcares y artículos de confitería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Cheese /Queso</a:t>
                      </a:r>
                      <a:endParaRPr lang="en-GB" sz="2400" b="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44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771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u="sng" dirty="0" smtClean="0"/>
              <a:t>3. Advantages for EU/Spanish Pork Meat and Products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72147" y="3355658"/>
          <a:ext cx="10512001" cy="315072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99628"/>
                <a:gridCol w="1614488"/>
                <a:gridCol w="3794138"/>
                <a:gridCol w="3003747"/>
              </a:tblGrid>
              <a:tr h="6048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Pork Meat,</a:t>
                      </a:r>
                      <a:r>
                        <a:rPr lang="en-GB" sz="2400" baseline="0" dirty="0" smtClean="0">
                          <a:effectLst/>
                        </a:rPr>
                        <a:t> Pork Products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Major Exporters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Market shares in import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6048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Fresh and chilled pork</a:t>
                      </a:r>
                      <a:endParaRPr lang="en-GB" sz="24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USA, Canada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90%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0480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Frozen pork</a:t>
                      </a:r>
                      <a:endParaRPr lang="en-GB" sz="24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Spain, Denmark, (Hungary*)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More than 26.5%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048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Processed pork</a:t>
                      </a:r>
                      <a:endParaRPr lang="en-GB" sz="24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Hams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Italy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3.8%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Sausages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China, USA, Thailand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9%</a:t>
                      </a:r>
                      <a:endParaRPr lang="en-GB" sz="24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9763" y="2463106"/>
            <a:ext cx="853124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Major Exporters of Pork Meat and Pork Meat Products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(sources: Japanese Agriculture and Livestock Industries Corporation, Sumitomo-Mitsui Bank Corporation)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*Hungary’s export has been currently suspended since 2018.</a:t>
            </a:r>
          </a:p>
        </p:txBody>
      </p:sp>
    </p:spTree>
    <p:extLst>
      <p:ext uri="{BB962C8B-B14F-4D97-AF65-F5344CB8AC3E}">
        <p14:creationId xmlns:p14="http://schemas.microsoft.com/office/powerpoint/2010/main" val="194340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01957"/>
              </p:ext>
            </p:extLst>
          </p:nvPr>
        </p:nvGraphicFramePr>
        <p:xfrm>
          <a:off x="454026" y="1494293"/>
          <a:ext cx="10584001" cy="50779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3297"/>
                <a:gridCol w="1122191"/>
                <a:gridCol w="1086912"/>
                <a:gridCol w="1608549"/>
                <a:gridCol w="371475"/>
                <a:gridCol w="1584929"/>
                <a:gridCol w="1215654"/>
                <a:gridCol w="1175497"/>
                <a:gridCol w="1175497"/>
              </a:tblGrid>
              <a:tr h="327844">
                <a:tc gridSpan="9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</a:rPr>
                        <a:t>2018 Hams and Sausages Import at Japan Customs (Kg, yen)</a:t>
                      </a:r>
                      <a:endParaRPr lang="en-GB" sz="2400" b="1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274">
                <a:tc gridSpan="9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</a:rPr>
                        <a:t>(source: Ministry of Finance, Japan Trade Statistics)</a:t>
                      </a:r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2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Origin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Hams &amp; Bacons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Origin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Sausages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Quantity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 Price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Quantity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Price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 Price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2"/>
                    </a:solidFill>
                  </a:tcPr>
                </a:tc>
              </a:tr>
              <a:tr h="415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Italy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3.195.808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4.254.930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1.331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Italy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826.975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949.076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1.148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</a:tr>
              <a:tr h="415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Thailand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2.153.033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2.576.463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1.197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Thailand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6.189.163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3.975.686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642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415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USA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1.598.449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2.225.135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1.392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USA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9.299.154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5.854.354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630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415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China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1.255.988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1.307.804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1.041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China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10.619.573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5.521.148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520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415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Spain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762.910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1.191.670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1.562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Spain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135.791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195.053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1.436   </a:t>
                      </a:r>
                      <a:endParaRPr lang="en-GB" sz="16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Taiwan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246.467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253.884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1.030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Taiwan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193.508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110.352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570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Germany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38.314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36.303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948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Germany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1.062.363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565.470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 532   </a:t>
                      </a:r>
                      <a:endParaRPr lang="en-GB" sz="1600" b="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>
                    <a:solidFill>
                      <a:schemeClr val="bg1"/>
                    </a:solidFill>
                  </a:tcPr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Canada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28.260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29.519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1.045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Canada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69.875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60.110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860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276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Netherlands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26.235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25.798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983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Netherlands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Denmark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-  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Denmark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1.734.293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900.212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519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22.497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29.638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1.317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Austria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250.855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154.388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615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  <a:tr h="262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France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16.153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42.715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2.644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alibri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France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55.165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76.846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1.393   </a:t>
                      </a:r>
                      <a:endParaRPr lang="en-GB" sz="16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57875" marR="5787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75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u="sng" dirty="0" smtClean="0"/>
              <a:t> 3. Opportunity for EU/Spanish Pork Products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dirty="0" smtClean="0"/>
              <a:t>As </a:t>
            </a:r>
            <a:r>
              <a:rPr lang="en-GB" dirty="0"/>
              <a:t>Japanese consumer appetites for processed food is rapidly increasing, both hams and sausages from the </a:t>
            </a:r>
            <a:r>
              <a:rPr lang="en-GB" dirty="0" smtClean="0"/>
              <a:t>EU/Spanish </a:t>
            </a:r>
            <a:r>
              <a:rPr lang="en-GB" dirty="0"/>
              <a:t>will </a:t>
            </a:r>
            <a:r>
              <a:rPr lang="en-GB" dirty="0" smtClean="0"/>
              <a:t>be able to be  </a:t>
            </a:r>
            <a:r>
              <a:rPr lang="en-GB" dirty="0"/>
              <a:t>attractive products for Japanese importers to sell with higher profit margins under the EU-Japan Free Trade Agreement</a:t>
            </a:r>
            <a:r>
              <a:rPr lang="en-GB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GB" dirty="0" smtClean="0"/>
              <a:t>Exporting hams and sausages require careful market research to find consumer preferences and use effective promotion and distribution</a:t>
            </a:r>
            <a:r>
              <a:rPr lang="ja-JP" altLang="en-US" dirty="0" smtClean="0"/>
              <a:t>　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Case of Master Grill Artisan Sausages</a:t>
            </a:r>
            <a:r>
              <a:rPr lang="en-GB" dirty="0" smtClean="0"/>
              <a:t>.</a:t>
            </a: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70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651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06419"/>
            <a:ext cx="10515600" cy="4351338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u="sng" dirty="0"/>
              <a:t>3</a:t>
            </a:r>
            <a:r>
              <a:rPr lang="en-US" b="1" u="sng" dirty="0" smtClean="0"/>
              <a:t>. Opportunities for EU/Spanish Wine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u="sng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x-none" b="1" dirty="0" smtClean="0">
                <a:latin typeface="Arial" charset="0"/>
              </a:rPr>
              <a:t>	</a:t>
            </a:r>
            <a:endParaRPr lang="en-US" b="1" u="sng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u="sng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03513" y="1170268"/>
            <a:ext cx="18473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77078"/>
              </p:ext>
            </p:extLst>
          </p:nvPr>
        </p:nvGraphicFramePr>
        <p:xfrm>
          <a:off x="1108074" y="2704254"/>
          <a:ext cx="9360000" cy="39624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64410"/>
                <a:gridCol w="2299728"/>
                <a:gridCol w="2248006"/>
                <a:gridCol w="2447856"/>
              </a:tblGrid>
              <a:tr h="55968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2019 Wine Import to Japan in Sales </a:t>
                      </a:r>
                      <a:r>
                        <a:rPr lang="en-US" sz="2000" dirty="0" smtClean="0">
                          <a:effectLst/>
                        </a:rPr>
                        <a:t>Quantity/Volume </a:t>
                      </a:r>
                      <a:r>
                        <a:rPr lang="en-US" sz="2000" dirty="0">
                          <a:effectLst/>
                        </a:rPr>
                        <a:t>(%)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2019 Wine Import to Japan in Sales Price </a:t>
                      </a:r>
                      <a:r>
                        <a:rPr lang="en-US" sz="2000" dirty="0" smtClean="0">
                          <a:effectLst/>
                        </a:rPr>
                        <a:t>/ Value (%)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Chile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France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56%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France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23%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Italy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12%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Italy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17%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Chile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Spain</a:t>
                      </a:r>
                      <a:endParaRPr lang="en-GB" sz="2000" b="1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15%</a:t>
                      </a:r>
                      <a:endParaRPr lang="en-GB" sz="2000" b="1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USA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Australia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Spain</a:t>
                      </a:r>
                      <a:endParaRPr lang="en-GB" sz="2000" b="1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7%</a:t>
                      </a:r>
                      <a:endParaRPr lang="en-GB" sz="2000" b="1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USA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Australia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Germany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1%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Germany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1%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Argentina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Argentina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South Africa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Others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Portugal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  <a:tr h="279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Others</a:t>
                      </a:r>
                      <a:endParaRPr lang="en-GB" sz="2000" b="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2%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12641" y="1933651"/>
            <a:ext cx="55667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</a:rPr>
              <a:t>2019 Shares of Wine Import to Japan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</a:rPr>
              <a:t>(source: Ministry of Finance, </a:t>
            </a:r>
            <a:r>
              <a:rPr kumimoji="0" lang="x-none" altLang="x-none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</a:rPr>
              <a:t>Japan</a:t>
            </a:r>
            <a:r>
              <a:rPr kumimoji="0" lang="en-US" altLang="x-none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Times New Roman" charset="0"/>
              </a:rPr>
              <a:t>)</a:t>
            </a:r>
            <a:endParaRPr kumimoji="0" lang="x-none" altLang="x-none" i="0" u="sng" strike="noStrike" cap="none" normalizeH="0" baseline="0">
              <a:ln>
                <a:noFill/>
              </a:ln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6047" y="1690688"/>
            <a:ext cx="7008431" cy="43513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4000" y="1436500"/>
            <a:ext cx="107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4. </a:t>
            </a:r>
            <a:r>
              <a:rPr lang="en-US" sz="2800" b="1" u="sng" dirty="0" smtClean="0"/>
              <a:t>Japan's Regional Markets with Equivalent Size of European Economies</a:t>
            </a:r>
          </a:p>
          <a:p>
            <a:r>
              <a:rPr lang="en-US" sz="2800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B-2-C retail outlets </a:t>
            </a:r>
            <a:r>
              <a:rPr lang="mr-IN" b="1" u="sng" dirty="0" smtClean="0"/>
              <a:t>–</a:t>
            </a:r>
            <a:r>
              <a:rPr lang="en-US" b="1" u="sng" dirty="0" smtClean="0"/>
              <a:t> Convenience Store: </a:t>
            </a:r>
            <a:endParaRPr lang="en-US" b="1" u="sng" dirty="0"/>
          </a:p>
          <a:p>
            <a:pPr>
              <a:buFont typeface="Arial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ver 58,000 convenience stores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Market shares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Seven Eleven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solidFill>
                  <a:srgbClr val="0070C0"/>
                </a:solidFill>
              </a:rPr>
              <a:t>Lawson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solidFill>
                  <a:srgbClr val="00B050"/>
                </a:solidFill>
              </a:rPr>
              <a:t>Family Mart</a:t>
            </a:r>
          </a:p>
          <a:p>
            <a:pPr lvl="1">
              <a:buFont typeface="Courier New" charset="0"/>
              <a:buChar char="o"/>
            </a:pPr>
            <a:r>
              <a:rPr lang="en-US" sz="2800" dirty="0">
                <a:solidFill>
                  <a:srgbClr val="FF805A"/>
                </a:solidFill>
              </a:rPr>
              <a:t>Seicomart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096000" y="2695575"/>
            <a:ext cx="5181600" cy="34813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u="sng" dirty="0" smtClean="0"/>
              <a:t>Today’s Agenda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Japan’s Food Market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Japan’s Food Market and Product Orientation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EU/Spanish Advantages &amp; Opportunities on Pork and Wine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Market Distribution and Sales - Where and how to sell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Trade Shows and Due Diligence - Meeting Japanese partners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/>
              <a:t>Import Process and Procedures at Japan Customs - Speedy entry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Invitation to Online Training Webinars for more details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Q&amp;A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73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788" y="2064544"/>
            <a:ext cx="5765800" cy="3873500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B-2-C other retail outlets: </a:t>
            </a:r>
          </a:p>
          <a:p>
            <a:r>
              <a:rPr lang="en-US" sz="2400" dirty="0"/>
              <a:t>Over 22,000 supermarkets</a:t>
            </a:r>
          </a:p>
          <a:p>
            <a:r>
              <a:rPr lang="en-US" sz="2400" dirty="0"/>
              <a:t>Over 200 department Stores</a:t>
            </a:r>
          </a:p>
          <a:p>
            <a:r>
              <a:rPr lang="en-US" sz="2400" dirty="0"/>
              <a:t>Two types of regional supermarkets and department stores: either good quality stores or discount stores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upermarkets </a:t>
            </a:r>
            <a:r>
              <a:rPr lang="en-US" sz="2400" dirty="0"/>
              <a:t>specialized in imported </a:t>
            </a:r>
            <a:r>
              <a:rPr lang="en-US" sz="2400" dirty="0" smtClean="0"/>
              <a:t>food (some listed on next slide)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2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 dirty="0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1873251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3167064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151314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6962775" y="1357314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9024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b="1" u="sng" dirty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b="1" u="sng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118964"/>
              </p:ext>
            </p:extLst>
          </p:nvPr>
        </p:nvGraphicFramePr>
        <p:xfrm>
          <a:off x="913100" y="1447007"/>
          <a:ext cx="10188004" cy="499980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15938"/>
                <a:gridCol w="2243137"/>
                <a:gridCol w="1157288"/>
                <a:gridCol w="3971641"/>
              </a:tblGrid>
              <a:tr h="48780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Supermarkets for imported food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Stores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Particulars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2743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Seijo-Ishi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regions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OEM. Wine, cheese, confectionary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Kinokunia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Kanto regions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Large variety. Spices, confectionary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2743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Kitano-Ace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regions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OEM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Queens Isetan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 area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OEM, Fresh processed food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Loncos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Fresh food. Wine, cheese, desert, Maruetsu Group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Peacock Store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Kanto, Kansai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n.a.,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Lower end of premium food, AEON Group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Bio c’Bon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French store, organic food. AEON Group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54877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Motomachi Union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American store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2743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Miura-Ya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OEM. Fresh food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  <a:tr h="2743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Precce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Tokyo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Fresh food, Tokyu Group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7889" marR="67889" marT="0" marB="0"/>
                </a:tc>
              </a:tr>
            </a:tbl>
          </a:graphicData>
        </a:graphic>
      </p:graphicFrame>
      <p:sp>
        <p:nvSpPr>
          <p:cNvPr id="16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58213" y="638454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2FF9A42-E1B9-4604-8453-0E6418479682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b="1" dirty="0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8532" y="948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860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/>
          </p:cNvSpPr>
          <p:nvPr/>
        </p:nvSpPr>
        <p:spPr bwMode="auto">
          <a:xfrm>
            <a:off x="2259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2800"/>
              </a:spcBef>
              <a:buSzPct val="125000"/>
              <a:buFont typeface="Myriad Pro" panose="020B0503030403020204" pitchFamily="34" charset="0"/>
              <a:buChar char="•"/>
            </a:pPr>
            <a:endParaRPr lang="en-US" altLang="en-US" sz="2400" b="1" dirty="0"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825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anose="020B0503030403020204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1873251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1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3167064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2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151314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3</a:t>
            </a: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6962775" y="1357314"/>
            <a:ext cx="573088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Contact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741923" y="10421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b="1" u="sng" dirty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b="1" u="sng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b="1" u="sng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16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2FF9A42-E1B9-4604-8453-0E6418479682}" type="slidenum">
              <a:rPr lang="en-US" altLang="en-US" sz="1200" b="1">
                <a:latin typeface="Myriad Pro" panose="020B0503030403020204" pitchFamily="34" charset="0"/>
                <a:ea typeface="Gill Sans" charset="0"/>
                <a:cs typeface="Gill Sans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b="1" dirty="0">
              <a:latin typeface="Myriad Pro" panose="020B0503030403020204" pitchFamily="34" charset="0"/>
              <a:ea typeface="Gill Sans" charset="0"/>
              <a:cs typeface="Gill Sans" charset="0"/>
            </a:endParaRPr>
          </a:p>
        </p:txBody>
      </p:sp>
      <p:sp>
        <p:nvSpPr>
          <p:cNvPr id="16396" name="Rectangle 6"/>
          <p:cNvSpPr>
            <a:spLocks/>
          </p:cNvSpPr>
          <p:nvPr/>
        </p:nvSpPr>
        <p:spPr bwMode="auto">
          <a:xfrm>
            <a:off x="5157789" y="1356983"/>
            <a:ext cx="530785" cy="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775"/>
              </a:spcBef>
              <a:buNone/>
            </a:pPr>
            <a:r>
              <a:rPr lang="en-US" altLang="en-US" sz="1300" i="1" dirty="0">
                <a:solidFill>
                  <a:srgbClr val="FFFFFF"/>
                </a:solidFill>
                <a:latin typeface="Myriad Pro" panose="020B0503030403020204" pitchFamily="34" charset="0"/>
                <a:ea typeface="Myriad Pro Semibold It" charset="0"/>
                <a:cs typeface="Myriad Pro Semibold It" charset="0"/>
                <a:sym typeface="Myriad Pro Semibold It" charset="0"/>
              </a:rPr>
              <a:t>Topic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663" y="1526471"/>
            <a:ext cx="11340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ea typeface="Yu Mincho" charset="-128"/>
              </a:rPr>
              <a:t>B-2-B outlets: </a:t>
            </a:r>
            <a:endParaRPr lang="en-US" sz="2800" b="1" u="sng" dirty="0" smtClean="0">
              <a:ea typeface="Yu Mincho" charset="-128"/>
            </a:endParaRPr>
          </a:p>
          <a:p>
            <a:pPr algn="ctr"/>
            <a:r>
              <a:rPr lang="en-US" sz="1600" b="1" u="sng" dirty="0" smtClean="0">
                <a:ea typeface="Yu Mincho" charset="-128"/>
              </a:rPr>
              <a:t>Some </a:t>
            </a:r>
            <a:r>
              <a:rPr lang="en-GB" sz="1600" b="1" u="sng" dirty="0" smtClean="0">
                <a:ea typeface="メイリオ" charset="-128"/>
              </a:rPr>
              <a:t>Japanese </a:t>
            </a:r>
            <a:r>
              <a:rPr lang="en-GB" sz="1600" b="1" i="1" u="sng" dirty="0">
                <a:ea typeface="メイリオ" charset="-128"/>
              </a:rPr>
              <a:t>“Senmon Shosha”</a:t>
            </a:r>
            <a:r>
              <a:rPr lang="en-GB" sz="1600" b="1" u="sng" dirty="0">
                <a:ea typeface="メイリオ" charset="-128"/>
              </a:rPr>
              <a:t> or highly specialized trading </a:t>
            </a:r>
            <a:r>
              <a:rPr lang="en-GB" sz="1600" b="1" u="sng" dirty="0" smtClean="0">
                <a:ea typeface="メイリオ" charset="-128"/>
              </a:rPr>
              <a:t>companies</a:t>
            </a:r>
            <a:endParaRPr lang="en-GB" sz="1600" dirty="0">
              <a:latin typeface="Times New Roman" charset="0"/>
              <a:ea typeface="メイリオ" charset="-128"/>
            </a:endParaRPr>
          </a:p>
          <a:p>
            <a:pPr algn="l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26988"/>
              </p:ext>
            </p:extLst>
          </p:nvPr>
        </p:nvGraphicFramePr>
        <p:xfrm>
          <a:off x="982663" y="2355989"/>
          <a:ext cx="10440000" cy="4067999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390509"/>
                <a:gridCol w="8049491"/>
              </a:tblGrid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Lakuto Japan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Dairy ingredients such as butter, cheese, skin milk powder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Nichimo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Fisheries fresh and processed products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938769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Nichiyou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Import </a:t>
                      </a:r>
                      <a:r>
                        <a:rPr lang="en-GB" sz="2000" b="1" dirty="0" smtClean="0">
                          <a:effectLst/>
                        </a:rPr>
                        <a:t>food </a:t>
                      </a:r>
                      <a:r>
                        <a:rPr lang="en-GB" sz="2000" b="1" dirty="0">
                          <a:effectLst/>
                        </a:rPr>
                        <a:t>ingredients and products in </a:t>
                      </a:r>
                      <a:r>
                        <a:rPr lang="en-GB" sz="2000" b="1" dirty="0" smtClean="0">
                          <a:effectLst/>
                        </a:rPr>
                        <a:t>networking </a:t>
                      </a:r>
                      <a:r>
                        <a:rPr lang="en-GB" sz="2000" b="1" dirty="0">
                          <a:effectLst/>
                        </a:rPr>
                        <a:t>with convenience </a:t>
                      </a:r>
                      <a:r>
                        <a:rPr lang="en-GB" sz="2000" b="1" dirty="0" smtClean="0">
                          <a:effectLst/>
                        </a:rPr>
                        <a:t>chain</a:t>
                      </a:r>
                      <a:r>
                        <a:rPr lang="en-GB" sz="2000" b="1" baseline="0" dirty="0" smtClean="0">
                          <a:effectLst/>
                        </a:rPr>
                        <a:t> store</a:t>
                      </a:r>
                      <a:r>
                        <a:rPr lang="en-GB" sz="2000" b="1" dirty="0" smtClean="0">
                          <a:effectLst/>
                        </a:rPr>
                        <a:t>s </a:t>
                      </a:r>
                      <a:r>
                        <a:rPr lang="en-GB" sz="2000" b="1" dirty="0">
                          <a:effectLst/>
                        </a:rPr>
                        <a:t>and mass merchandisers. Also develop original products </a:t>
                      </a:r>
                      <a:r>
                        <a:rPr lang="en-GB" sz="2000" b="1" dirty="0" smtClean="0">
                          <a:effectLst/>
                        </a:rPr>
                        <a:t> (OEM)for </a:t>
                      </a:r>
                      <a:r>
                        <a:rPr lang="en-GB" sz="2000" b="1" dirty="0">
                          <a:effectLst/>
                        </a:rPr>
                        <a:t>direct sales.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Shoei Food Corp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Nuts, dry fruits, confectionary and baking products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O’will Corp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Beverage, food additives, milk &amp; dairy products, fruits &amp; vegetable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Iceco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Ice-cream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12923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Nippon Ham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Processed hams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584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Delica Foods Groups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vegetables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25846"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Sugimoto Meat Industry</a:t>
                      </a:r>
                      <a:endParaRPr lang="en-GB" sz="2000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Meat products. It has its own meat shops and restaurants.</a:t>
                      </a:r>
                      <a:endParaRPr lang="en-GB" sz="2000" b="1" dirty="0">
                        <a:effectLst/>
                        <a:latin typeface="Calibri" charset="0"/>
                        <a:ea typeface="Yu Mincho" charset="-128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31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u="sng" dirty="0" smtClean="0"/>
              <a:t>5. Trade Shows and Due Diligence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Promote your products and meet </a:t>
            </a:r>
            <a:r>
              <a:rPr lang="en-US" dirty="0"/>
              <a:t>Japanese </a:t>
            </a:r>
            <a:r>
              <a:rPr lang="en-US" dirty="0" smtClean="0"/>
              <a:t>partners </a:t>
            </a:r>
            <a:r>
              <a:rPr lang="en-US" dirty="0"/>
              <a:t>at: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Supermarket Shows (every February)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FOODEX (every March)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Many focused shows in </a:t>
            </a:r>
            <a:r>
              <a:rPr lang="en-US" dirty="0" smtClean="0"/>
              <a:t>Japan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Show </a:t>
            </a:r>
            <a:r>
              <a:rPr lang="en-US" dirty="0"/>
              <a:t>schedule available on </a:t>
            </a:r>
            <a:r>
              <a:rPr lang="en-US" dirty="0" smtClean="0">
                <a:hlinkClick r:id="rId3"/>
              </a:rPr>
              <a:t>www.jetro.go/jp/en/database/j-messe/tradefair</a:t>
            </a:r>
            <a:endParaRPr lang="en-US" dirty="0" smtClean="0"/>
          </a:p>
          <a:p>
            <a:pPr lvl="0">
              <a:buFont typeface="Wingdings" charset="2"/>
              <a:buChar char="v"/>
            </a:pPr>
            <a:r>
              <a:rPr lang="en-GB" dirty="0"/>
              <a:t>Alimentaria 2021 at Fira de Barcelona, Japan participates for the first </a:t>
            </a:r>
            <a:r>
              <a:rPr lang="en-GB" dirty="0" smtClean="0"/>
              <a:t>time to meet Spanish partners</a:t>
            </a:r>
            <a:endParaRPr lang="en-GB" dirty="0"/>
          </a:p>
          <a:p>
            <a:pPr>
              <a:buFont typeface="Wingdings" charset="2"/>
              <a:buChar char="v"/>
            </a:pPr>
            <a:r>
              <a:rPr lang="en-US" dirty="0" smtClean="0"/>
              <a:t>Due Diligence on selection of Japanese partners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Norm to have an introduction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Choose those who are specialized in imported foods and drinks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2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445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b="1" u="sng" dirty="0" smtClean="0"/>
              <a:t>6. Clearances at Japan Customs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25378"/>
              </p:ext>
            </p:extLst>
          </p:nvPr>
        </p:nvGraphicFramePr>
        <p:xfrm>
          <a:off x="1676400" y="2612963"/>
          <a:ext cx="9576000" cy="35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32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/>
              <a:t> </a:t>
            </a:r>
            <a:r>
              <a:rPr lang="en-US" sz="3600" b="1" dirty="0" smtClean="0"/>
              <a:t>7. Invitation to 30 min Online Training Webinars </a:t>
            </a:r>
            <a:r>
              <a:rPr lang="en-GB" sz="36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6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6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6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28000" y="1503977"/>
          <a:ext cx="5688000" cy="486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31"/>
                <a:gridCol w="4120494"/>
                <a:gridCol w="1258275"/>
              </a:tblGrid>
              <a:tr h="22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Webinar/online training details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</a:rPr>
                        <a:t>Wednesdays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  <a:tr h="518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charset="0"/>
                          <a:ea typeface="Yu Mincho" charset="-128"/>
                        </a:rPr>
                        <a:t>1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(1) Before, During and After Custom Clearance at Japan Customs  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23 </a:t>
                      </a:r>
                      <a:r>
                        <a:rPr lang="en-GB" sz="1400" dirty="0">
                          <a:effectLst/>
                        </a:rPr>
                        <a:t>September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69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(2) Quarantines for Animal and Plant Protection, and Sanitary and Phytosanitary Clearances (SPS)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30 September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518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(3) Requirements for </a:t>
                      </a:r>
                      <a:r>
                        <a:rPr lang="en-GB" sz="1400" dirty="0" smtClean="0">
                          <a:effectLst/>
                        </a:rPr>
                        <a:t>Labelling on EU Food Products and Household Goods</a:t>
                      </a:r>
                      <a:endParaRPr lang="en-GB" sz="1400" dirty="0">
                        <a:effectLst/>
                        <a:latin typeface="Calibri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7 </a:t>
                      </a:r>
                      <a:r>
                        <a:rPr lang="en-GB" sz="1400" dirty="0">
                          <a:effectLst/>
                        </a:rPr>
                        <a:t>October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895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4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(4) Japan Industrial Standard (JIS), Preferential Rules of Origin (RoO), and Intellectual Property Right (IPR) – Geographical Indicators (GIs) and other IPRs </a:t>
                      </a:r>
                      <a:endParaRPr lang="en-GB" sz="1400" dirty="0">
                        <a:effectLst/>
                        <a:latin typeface="Calibri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14 </a:t>
                      </a:r>
                      <a:r>
                        <a:rPr lang="en-GB" sz="1400" dirty="0">
                          <a:effectLst/>
                        </a:rPr>
                        <a:t>October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447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</a:rPr>
                        <a:t>) Technical Regulations – Motor Vehicles 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21 </a:t>
                      </a:r>
                      <a:r>
                        <a:rPr lang="en-GB" sz="1400" dirty="0">
                          <a:effectLst/>
                        </a:rPr>
                        <a:t>October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447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Online </a:t>
                      </a:r>
                      <a:r>
                        <a:rPr lang="en-GB" sz="1400" dirty="0">
                          <a:effectLst/>
                        </a:rPr>
                        <a:t>Training (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en-GB" sz="1400" dirty="0">
                          <a:effectLst/>
                        </a:rPr>
                        <a:t>) Technical Regulations – Medical Devices</a:t>
                      </a:r>
                      <a:endParaRPr lang="en-GB" sz="1400" dirty="0">
                        <a:effectLst/>
                        <a:latin typeface="Calibri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28 </a:t>
                      </a:r>
                      <a:r>
                        <a:rPr lang="en-GB" sz="1400" dirty="0">
                          <a:effectLst/>
                        </a:rPr>
                        <a:t>October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447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7. Technical Regulations - Pharmaceuticals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 </a:t>
                      </a:r>
                      <a:r>
                        <a:rPr lang="en-GB" sz="1400" dirty="0">
                          <a:effectLst/>
                        </a:rPr>
                        <a:t>November 2020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671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charset="0"/>
                          <a:ea typeface="Yu Mincho" charset="-128"/>
                        </a:rPr>
                        <a:t>8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Online training 8. Technical Regulations - Textiles Labelling</a:t>
                      </a:r>
                      <a:endParaRPr lang="en-GB" sz="1400" dirty="0" smtClean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18 November 2020</a:t>
                      </a:r>
                      <a:endParaRPr lang="en-GB" sz="1400" dirty="0" smtClean="0">
                        <a:effectLst/>
                        <a:latin typeface="Times New Roman" charset="0"/>
                        <a:ea typeface="Yu Mincho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</a:tbl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0" y="1503977"/>
          <a:ext cx="5868000" cy="48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16"/>
                <a:gridCol w="4314896"/>
                <a:gridCol w="1234088"/>
              </a:tblGrid>
              <a:tr h="289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Webinar/online training details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+mn-ea"/>
                        </a:rPr>
                        <a:t>Wednesdays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  <a:tr h="45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charset="0"/>
                          <a:ea typeface="Yu Mincho" charset="-128"/>
                        </a:rPr>
                        <a:t>9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(9). </a:t>
                      </a:r>
                      <a:r>
                        <a:rPr lang="en-GB" sz="1400" dirty="0">
                          <a:effectLst/>
                        </a:rPr>
                        <a:t>Technical Regulations - "Quasi Drugs"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20 </a:t>
                      </a:r>
                      <a:r>
                        <a:rPr lang="en-GB" sz="1400" dirty="0">
                          <a:effectLst/>
                        </a:rPr>
                        <a:t>January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45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10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(10). </a:t>
                      </a:r>
                      <a:r>
                        <a:rPr lang="en-GB" sz="1400" dirty="0">
                          <a:effectLst/>
                        </a:rPr>
                        <a:t>Technical Regulations - Beer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27 </a:t>
                      </a:r>
                      <a:r>
                        <a:rPr lang="en-GB" sz="1400" dirty="0">
                          <a:effectLst/>
                        </a:rPr>
                        <a:t>January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57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(11). </a:t>
                      </a:r>
                      <a:r>
                        <a:rPr lang="en-GB" sz="1400" dirty="0">
                          <a:effectLst/>
                        </a:rPr>
                        <a:t>EU Advantages – Agriculture and Food Products: Pork &amp; Dairy including Cheese</a:t>
                      </a:r>
                      <a:endParaRPr lang="en-GB" sz="1400" dirty="0">
                        <a:effectLst/>
                        <a:latin typeface="Calibri" charset="0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3 February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45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000" dirty="0" smtClean="0">
                          <a:effectLst/>
                        </a:rPr>
                        <a:t>12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BE" sz="1400" dirty="0">
                          <a:effectLst/>
                        </a:rPr>
                        <a:t>Online training </a:t>
                      </a:r>
                      <a:r>
                        <a:rPr lang="fr-BE" sz="1400" dirty="0" smtClean="0">
                          <a:effectLst/>
                        </a:rPr>
                        <a:t>(12). </a:t>
                      </a:r>
                      <a:r>
                        <a:rPr lang="fr-BE" sz="1400" dirty="0">
                          <a:effectLst/>
                        </a:rPr>
                        <a:t>EU </a:t>
                      </a:r>
                      <a:r>
                        <a:rPr lang="en-GB" sz="1400" dirty="0">
                          <a:effectLst/>
                        </a:rPr>
                        <a:t>Advantages </a:t>
                      </a:r>
                      <a:r>
                        <a:rPr lang="fr-BE" sz="1400" dirty="0">
                          <a:effectLst/>
                        </a:rPr>
                        <a:t>– Textiles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10 February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</a:tr>
              <a:tr h="57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(13). </a:t>
                      </a:r>
                      <a:r>
                        <a:rPr lang="en-GB" sz="1400" dirty="0">
                          <a:effectLst/>
                        </a:rPr>
                        <a:t>EU Advantages – Footwear &amp; Leather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17 February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  <a:tr h="868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(14). </a:t>
                      </a:r>
                      <a:r>
                        <a:rPr lang="en-GB" sz="1400" dirty="0">
                          <a:effectLst/>
                        </a:rPr>
                        <a:t>Setting up a Business in Japan – Representative Office, Branch Office, Subsidiary Companies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24 February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  <a:tr h="57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15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(15). </a:t>
                      </a:r>
                      <a:r>
                        <a:rPr lang="en-GB" sz="1400" dirty="0">
                          <a:effectLst/>
                        </a:rPr>
                        <a:t>Markets, Distribution System and Sales Channels for B2B and B2C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 </a:t>
                      </a:r>
                      <a:r>
                        <a:rPr lang="en-GB" sz="1400" dirty="0">
                          <a:effectLst/>
                        </a:rPr>
                        <a:t>March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  <a:tr h="578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16</a:t>
                      </a:r>
                      <a:endParaRPr lang="en-GB" sz="11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Online training </a:t>
                      </a:r>
                      <a:r>
                        <a:rPr lang="en-GB" sz="1400" dirty="0" smtClean="0">
                          <a:effectLst/>
                        </a:rPr>
                        <a:t>(16). </a:t>
                      </a:r>
                      <a:r>
                        <a:rPr lang="en-GB" sz="1400" dirty="0">
                          <a:effectLst/>
                        </a:rPr>
                        <a:t>Trade Shows and Due Diligence - Finding Business Partners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10 </a:t>
                      </a:r>
                      <a:r>
                        <a:rPr lang="en-GB" sz="1400" dirty="0">
                          <a:effectLst/>
                        </a:rPr>
                        <a:t>March 2021</a:t>
                      </a:r>
                      <a:endParaRPr lang="en-GB" sz="1400" dirty="0">
                        <a:effectLst/>
                        <a:latin typeface="Times New Roman" charset="0"/>
                        <a:ea typeface="Yu Mincho" charset="-128"/>
                      </a:endParaRPr>
                    </a:p>
                  </a:txBody>
                  <a:tcPr marL="62730" marR="62730" marT="0" marB="0"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73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04863" y="1690688"/>
          <a:ext cx="2772000" cy="37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2000"/>
              </a:tblGrid>
              <a:tr h="374400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Guide</a:t>
                      </a:r>
                    </a:p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Exporting to Japan</a:t>
                      </a:r>
                    </a:p>
                    <a:p>
                      <a:pPr algn="ctr"/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You Should Know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 2020</a:t>
                      </a:r>
                    </a:p>
                    <a:p>
                      <a:pPr algn="r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Chieko Nakabayashi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838200" y="1904524"/>
            <a:ext cx="10080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3954435" y="1761817"/>
            <a:ext cx="8020144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Table </a:t>
            </a:r>
            <a:r>
              <a:rPr kumimoji="0" lang="x-none" altLang="x-non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 </a:t>
            </a:r>
            <a:r>
              <a:rPr kumimoji="0" lang="x-none" altLang="x-none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Content</a:t>
            </a:r>
            <a:endParaRPr kumimoji="0" lang="x-none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1.Japan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/>
              </a:rPr>
              <a:t>Customs	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2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. General Rules and Trade with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/>
              </a:rPr>
              <a:t>Japan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/>
              </a:rPr>
              <a:t>3.Technical Regulations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/>
              </a:rPr>
              <a:t>4.EU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/>
              </a:rPr>
              <a:t>Advantages	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5.Setting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Up a Business in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/>
              </a:rPr>
              <a:t>Japan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/>
              </a:rPr>
              <a:t>6.Markets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/>
              </a:rPr>
              <a:t>, Distribution System and Sales Channels for B2B and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/>
              </a:rPr>
              <a:t>B2C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/>
              </a:rPr>
              <a:t>7.Trade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/>
              </a:rPr>
              <a:t>Fairs and Due Diligence – Finding Business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/>
              </a:rPr>
              <a:t>Partners</a:t>
            </a:r>
            <a:endParaRPr kumimoji="0" lang="x-none" altLang="x-none" sz="20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/>
              </a:rPr>
              <a:t>8.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/>
              </a:rPr>
              <a:t>EPA </a:t>
            </a:r>
            <a:r>
              <a:rPr kumimoji="0" lang="x-none" altLang="x-none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/>
              </a:rPr>
              <a:t>Helpdesk – EU-Japan Centre for Industrial </a:t>
            </a:r>
            <a:r>
              <a:rPr kumimoji="0" lang="x-none" altLang="x-none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/>
              </a:rPr>
              <a:t>Cooperation</a:t>
            </a:r>
            <a:endParaRPr kumimoji="0" lang="en-US" altLang="x-none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851" y="5518944"/>
            <a:ext cx="11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dirty="0" smtClean="0">
                <a:latin typeface="Arial" charset="0"/>
              </a:rPr>
              <a:t>Available </a:t>
            </a:r>
            <a:r>
              <a:rPr lang="en-US" altLang="x-none" dirty="0">
                <a:latin typeface="Arial" charset="0"/>
              </a:rPr>
              <a:t>on </a:t>
            </a:r>
            <a:endParaRPr lang="en-US" altLang="x-none" dirty="0" smtClean="0"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x-none" dirty="0">
                <a:latin typeface="Arial" charset="0"/>
                <a:hlinkClick r:id="rId12"/>
              </a:rPr>
              <a:t>https://</a:t>
            </a:r>
            <a:r>
              <a:rPr lang="en-US" altLang="x-none" dirty="0" smtClean="0">
                <a:latin typeface="Arial" charset="0"/>
                <a:hlinkClick r:id="rId12"/>
              </a:rPr>
              <a:t>www.eubusinessinjapan.eu/library/publication/report-2020-guide-exporting-to-japan-what-you-should-know</a:t>
            </a:r>
          </a:p>
        </p:txBody>
      </p:sp>
    </p:spTree>
    <p:extLst>
      <p:ext uri="{BB962C8B-B14F-4D97-AF65-F5344CB8AC3E}">
        <p14:creationId xmlns:p14="http://schemas.microsoft.com/office/powerpoint/2010/main" val="1879742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0" indent="0" algn="ctr">
              <a:buNone/>
            </a:pPr>
            <a:r>
              <a:rPr lang="en-GB" sz="6000" b="1" smtClean="0">
                <a:solidFill>
                  <a:srgbClr val="042A93"/>
                </a:solidFill>
                <a:latin typeface="Myriad Pro" panose="020B0503030403020204" pitchFamily="34" charset="0"/>
              </a:rPr>
              <a:t>8. Q&amp;A </a:t>
            </a:r>
            <a:r>
              <a:rPr lang="en-GB" sz="60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Session</a:t>
            </a:r>
          </a:p>
          <a:p>
            <a:pPr marL="0" indent="0">
              <a:buNone/>
            </a:pPr>
            <a:endParaRPr lang="en-GB" sz="48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GB" sz="4800" b="1" dirty="0" smtClean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Thank </a:t>
            </a:r>
            <a:r>
              <a:rPr lang="en-GB" sz="2400" b="1" dirty="0">
                <a:solidFill>
                  <a:srgbClr val="042A93"/>
                </a:solidFill>
                <a:latin typeface="Myriad Pro" panose="020B0503030403020204" pitchFamily="34" charset="0"/>
              </a:rPr>
              <a:t>you.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42A93"/>
                </a:solidFill>
                <a:latin typeface="Myriad Pro" panose="020B0503030403020204" pitchFamily="34" charset="0"/>
              </a:rPr>
              <a:t>Expert’s  </a:t>
            </a:r>
            <a:r>
              <a:rPr lang="en-GB" sz="2400" b="1" dirty="0">
                <a:solidFill>
                  <a:srgbClr val="042A93"/>
                </a:solidFill>
                <a:latin typeface="Myriad Pro" panose="020B0503030403020204" pitchFamily="34" charset="0"/>
              </a:rPr>
              <a:t>contact address: </a:t>
            </a:r>
            <a:r>
              <a:rPr lang="en-GB" sz="2400" b="1" dirty="0" err="1">
                <a:solidFill>
                  <a:srgbClr val="042A93"/>
                </a:solidFill>
                <a:latin typeface="Myriad Pro" panose="020B0503030403020204" pitchFamily="34" charset="0"/>
              </a:rPr>
              <a:t>chieko.nakabayashi@faculty.uibs.org</a:t>
            </a:r>
            <a:endParaRPr lang="fr-BE" sz="2400" dirty="0">
              <a:solidFill>
                <a:srgbClr val="042A93"/>
              </a:solidFill>
              <a:latin typeface="Myriad Pro" panose="020B0503030403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1. Japan’s Food Market 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19288"/>
              </p:ext>
            </p:extLst>
          </p:nvPr>
        </p:nvGraphicFramePr>
        <p:xfrm>
          <a:off x="2081999" y="2901385"/>
          <a:ext cx="8028001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2765"/>
                <a:gridCol w="2705236"/>
              </a:tblGrid>
              <a:tr h="178753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Japan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Consumer Base for Food</a:t>
                      </a:r>
                      <a:r>
                        <a:rPr lang="en-US" sz="2400" baseline="0" dirty="0" smtClean="0"/>
                        <a:t> D</a:t>
                      </a:r>
                      <a:r>
                        <a:rPr lang="en-US" sz="2400" dirty="0" smtClean="0"/>
                        <a:t>emand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127 million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Self-sufficiency of Food Supply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/>
                        <a:t>Spending (% in Disposable Income)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781" y="2901385"/>
            <a:ext cx="70328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2663" y="9347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World Agri-food Exports to Japan</a:t>
            </a:r>
          </a:p>
          <a:p>
            <a:pPr marL="0" indent="0" algn="ctr">
              <a:buNone/>
            </a:pPr>
            <a:r>
              <a:rPr lang="en-US" sz="2000" dirty="0" smtClean="0"/>
              <a:t>(source: Spanish Embassy, Tokyo)</a:t>
            </a:r>
          </a:p>
          <a:p>
            <a:pPr marL="0" indent="0" algn="ctr">
              <a:buNone/>
            </a:pPr>
            <a:r>
              <a:rPr lang="en-US" sz="3200" b="1" u="sng" dirty="0" smtClean="0"/>
              <a:t> 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79412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83" y="2066289"/>
            <a:ext cx="966268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82663" y="8140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Spanish Agri-food Exports to Japan </a:t>
            </a:r>
          </a:p>
          <a:p>
            <a:pPr marL="0" indent="0" algn="ctr">
              <a:buNone/>
            </a:pPr>
            <a:r>
              <a:rPr lang="en-US" sz="2000" dirty="0" smtClean="0"/>
              <a:t>(source: Spanish Embassy, Tokyo)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142" y="1882775"/>
            <a:ext cx="9081854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81407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World Agri-food Exports to Japan</a:t>
            </a:r>
          </a:p>
          <a:p>
            <a:pPr marL="0" indent="0" algn="ctr">
              <a:buNone/>
            </a:pPr>
            <a:r>
              <a:rPr lang="en-US" sz="2000" dirty="0" smtClean="0"/>
              <a:t>(source: Spanish Embassy, Tokyo)</a:t>
            </a:r>
            <a:r>
              <a:rPr lang="en-US" sz="3200" b="1" u="sng" dirty="0" smtClean="0"/>
              <a:t> 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303" y="1925638"/>
            <a:ext cx="8753392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439863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u="sng" dirty="0" smtClean="0"/>
              <a:t>2. Japan’s Market Orientation: Safety </a:t>
            </a:r>
            <a:r>
              <a:rPr lang="en-US" b="1" u="sng" dirty="0"/>
              <a:t>and </a:t>
            </a:r>
            <a:r>
              <a:rPr lang="en-US" b="1" u="sng" dirty="0" smtClean="0"/>
              <a:t>Quality/Premium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u="sng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/>
              <a:t>Purchase decision on safety and quality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Price on </a:t>
            </a:r>
            <a:r>
              <a:rPr lang="en-US" dirty="0" smtClean="0"/>
              <a:t>safety and quality</a:t>
            </a:r>
            <a:endParaRPr lang="en-US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GB" dirty="0" smtClean="0"/>
              <a:t>3 conditions </a:t>
            </a:r>
            <a:r>
              <a:rPr lang="en-GB" dirty="0"/>
              <a:t>to win consumer trust and </a:t>
            </a:r>
            <a:r>
              <a:rPr lang="en-GB" dirty="0" smtClean="0"/>
              <a:t>loyalty: (1) </a:t>
            </a:r>
            <a:r>
              <a:rPr lang="en-US" b="1" dirty="0" smtClean="0"/>
              <a:t>safety </a:t>
            </a:r>
            <a:r>
              <a:rPr lang="en-US" b="1" dirty="0"/>
              <a:t>and quality </a:t>
            </a:r>
            <a:r>
              <a:rPr lang="en-US" dirty="0"/>
              <a:t>are guaranteed by authorities, </a:t>
            </a:r>
            <a:r>
              <a:rPr lang="en-US" dirty="0" smtClean="0"/>
              <a:t>(2) are proved </a:t>
            </a:r>
            <a:r>
              <a:rPr lang="en-US" dirty="0"/>
              <a:t>with tradition, and </a:t>
            </a:r>
            <a:r>
              <a:rPr lang="en-US" dirty="0" smtClean="0"/>
              <a:t>(3) are disclosed </a:t>
            </a:r>
            <a:r>
              <a:rPr lang="en-US" dirty="0"/>
              <a:t>on </a:t>
            </a:r>
            <a:r>
              <a:rPr lang="en-US" dirty="0" smtClean="0"/>
              <a:t>labels: these which appear on </a:t>
            </a:r>
            <a:r>
              <a:rPr lang="en-US" dirty="0"/>
              <a:t>certifications, traditional production methods and product labels. They then attach accountability, authenticity and transparency to products.</a:t>
            </a:r>
            <a:endParaRPr lang="en-GB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unique market segment for super </a:t>
            </a:r>
            <a:r>
              <a:rPr lang="en-US" b="1" dirty="0"/>
              <a:t>premium food </a:t>
            </a:r>
            <a:r>
              <a:rPr lang="en-US" dirty="0"/>
              <a:t>products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2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360" y="1836411"/>
            <a:ext cx="3782435" cy="43513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564" y="2555170"/>
            <a:ext cx="6247995" cy="277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66575" y="5378074"/>
            <a:ext cx="42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/>
              <a:t>€</a:t>
            </a:r>
            <a:r>
              <a:rPr lang="en-GB" dirty="0"/>
              <a:t> </a:t>
            </a:r>
            <a:r>
              <a:rPr lang="en-GB" dirty="0" smtClean="0"/>
              <a:t>70 per 100g; or </a:t>
            </a:r>
            <a:r>
              <a:rPr lang="en-US" dirty="0" smtClean="0"/>
              <a:t>one leg for about </a:t>
            </a:r>
            <a:r>
              <a:rPr lang="ja-JP" altLang="en-US"/>
              <a:t>€</a:t>
            </a:r>
            <a:r>
              <a:rPr lang="en-GB" dirty="0"/>
              <a:t> </a:t>
            </a:r>
            <a:r>
              <a:rPr lang="en-GB" dirty="0" smtClean="0"/>
              <a:t>4,200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66564" y="1538153"/>
            <a:ext cx="6992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arial" charset="0"/>
              </a:rPr>
              <a:t>Spanish Ham/</a:t>
            </a:r>
            <a:r>
              <a:rPr lang="en-US" sz="3200" b="1" u="sng" dirty="0" err="1" smtClean="0">
                <a:latin typeface="arial" charset="0"/>
              </a:rPr>
              <a:t>Jamón</a:t>
            </a:r>
            <a:r>
              <a:rPr lang="en-US" sz="3200" b="1" u="sng" dirty="0" smtClean="0">
                <a:latin typeface="arial" charset="0"/>
              </a:rPr>
              <a:t> Sold in Japan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4892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u="sng" dirty="0" smtClean="0">
                <a:solidFill>
                  <a:schemeClr val="bg2">
                    <a:lumMod val="50000"/>
                  </a:schemeClr>
                </a:solidFill>
              </a:rPr>
              <a:t>Exporting Food Products to Japan</a:t>
            </a:r>
            <a: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GB" sz="3100" b="1" u="sng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3100" b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sz="3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2. Japan’s Product Orientation: Processed and Packaged Foods </a:t>
            </a:r>
          </a:p>
          <a:p>
            <a:pPr marL="0" indent="0" algn="ctr">
              <a:buNone/>
            </a:pPr>
            <a:endParaRPr lang="en-US" b="1" u="sng" dirty="0" smtClean="0"/>
          </a:p>
          <a:p>
            <a:r>
              <a:rPr lang="en-US" dirty="0" smtClean="0"/>
              <a:t>Busy modern life &amp; small family unit: Processed food, freshly </a:t>
            </a:r>
            <a:r>
              <a:rPr lang="en-US" dirty="0"/>
              <a:t>prepared and controlled under strict expiry date and time</a:t>
            </a:r>
          </a:p>
          <a:p>
            <a:r>
              <a:rPr lang="en-US" dirty="0" smtClean="0"/>
              <a:t>City life: ‘Packaged </a:t>
            </a:r>
            <a:r>
              <a:rPr lang="en-US" dirty="0"/>
              <a:t>or convenient food’ for everyday life, sold under OEM/private </a:t>
            </a:r>
            <a:r>
              <a:rPr lang="en-US" dirty="0" smtClean="0"/>
              <a:t>labels to gain consumer loyalty</a:t>
            </a:r>
            <a:endParaRPr lang="en-US" dirty="0"/>
          </a:p>
          <a:p>
            <a:r>
              <a:rPr lang="en-US" dirty="0" smtClean="0"/>
              <a:t>Gift culture: So-called </a:t>
            </a:r>
            <a:r>
              <a:rPr lang="en-US" dirty="0"/>
              <a:t>‘Preserved food’ sold in gift food market and emergency food market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385" r="16714" b="80252"/>
          <a:stretch>
            <a:fillRect/>
          </a:stretch>
        </p:blipFill>
        <p:spPr bwMode="auto">
          <a:xfrm>
            <a:off x="982663" y="365125"/>
            <a:ext cx="1854200" cy="4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85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1739</Words>
  <Application>Microsoft Macintosh PowerPoint</Application>
  <PresentationFormat>Widescreen</PresentationFormat>
  <Paragraphs>498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Calibri</vt:lpstr>
      <vt:lpstr>Calibri Light</vt:lpstr>
      <vt:lpstr>Courier New</vt:lpstr>
      <vt:lpstr>Gill Sans</vt:lpstr>
      <vt:lpstr>Mangal</vt:lpstr>
      <vt:lpstr>Myriad Pro</vt:lpstr>
      <vt:lpstr>Myriad Pro Bold</vt:lpstr>
      <vt:lpstr>Myriad Pro Semibold It</vt:lpstr>
      <vt:lpstr>Times New Roman</vt:lpstr>
      <vt:lpstr>Wingdings</vt:lpstr>
      <vt:lpstr>Yu Gothic</vt:lpstr>
      <vt:lpstr>Yu Mincho</vt:lpstr>
      <vt:lpstr>メイリオ</vt:lpstr>
      <vt:lpstr>Arial</vt:lpstr>
      <vt:lpstr>Arial</vt:lpstr>
      <vt:lpstr>Office Theme</vt:lpstr>
      <vt:lpstr>  Export Support Webinar - Food Sector  </vt:lpstr>
      <vt:lpstr>  Exporting Food Products to Japan  </vt:lpstr>
      <vt:lpstr>  Exporting Food Products to Japan  </vt:lpstr>
      <vt:lpstr>PowerPoint Presentation</vt:lpstr>
      <vt:lpstr>PowerPoint Presentation</vt:lpstr>
      <vt:lpstr>PowerPoint Presentation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  Exporting Food Products to Japan  </vt:lpstr>
      <vt:lpstr>Exporting Food Products to Japan  </vt:lpstr>
      <vt:lpstr>Exporting Food Products to Japan  </vt:lpstr>
      <vt:lpstr>  Exporting Food Products to Japan  </vt:lpstr>
      <vt:lpstr>  Exporting Food Products to Japan  </vt:lpstr>
      <vt:lpstr>   7. Invitation to 30 min Online Training Webinars   </vt:lpstr>
      <vt:lpstr>PowerPoint Presentation</vt:lpstr>
      <vt:lpstr>  Exporting Food Products to Japan 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Exporting Agriculture Food Products to Japan   </dc:title>
  <dc:creator>Prof. Chieko Nakabayashi (UIBS)</dc:creator>
  <cp:lastModifiedBy>Prof. Chieko Nakabayashi (UIBS)</cp:lastModifiedBy>
  <cp:revision>104</cp:revision>
  <dcterms:created xsi:type="dcterms:W3CDTF">2020-05-25T17:16:02Z</dcterms:created>
  <dcterms:modified xsi:type="dcterms:W3CDTF">2020-09-02T06:00:10Z</dcterms:modified>
</cp:coreProperties>
</file>