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4" r:id="rId2"/>
    <p:sldId id="295" r:id="rId3"/>
    <p:sldId id="325" r:id="rId4"/>
    <p:sldId id="298" r:id="rId5"/>
    <p:sldId id="342" r:id="rId6"/>
    <p:sldId id="302" r:id="rId7"/>
    <p:sldId id="354" r:id="rId8"/>
    <p:sldId id="353" r:id="rId9"/>
    <p:sldId id="330" r:id="rId10"/>
    <p:sldId id="331" r:id="rId11"/>
    <p:sldId id="310" r:id="rId12"/>
    <p:sldId id="326" r:id="rId13"/>
    <p:sldId id="327" r:id="rId14"/>
    <p:sldId id="355" r:id="rId15"/>
    <p:sldId id="356" r:id="rId16"/>
    <p:sldId id="359" r:id="rId17"/>
    <p:sldId id="333" r:id="rId18"/>
    <p:sldId id="332" r:id="rId19"/>
    <p:sldId id="358" r:id="rId20"/>
    <p:sldId id="360" r:id="rId21"/>
    <p:sldId id="313" r:id="rId22"/>
    <p:sldId id="351" r:id="rId23"/>
    <p:sldId id="352" r:id="rId24"/>
    <p:sldId id="315" r:id="rId25"/>
    <p:sldId id="335" r:id="rId26"/>
    <p:sldId id="336" r:id="rId27"/>
    <p:sldId id="337" r:id="rId28"/>
    <p:sldId id="338" r:id="rId29"/>
  </p:sldIdLst>
  <p:sldSz cx="9144000" cy="6858000" type="screen4x3"/>
  <p:notesSz cx="6875463" cy="10002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93"/>
    <a:srgbClr val="3399FF"/>
    <a:srgbClr val="D9F1FF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53166" autoAdjust="0"/>
  </p:normalViewPr>
  <p:slideViewPr>
    <p:cSldViewPr>
      <p:cViewPr varScale="1">
        <p:scale>
          <a:sx n="82" d="100"/>
          <a:sy n="82" d="100"/>
        </p:scale>
        <p:origin x="1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40"/>
    </p:cViewPr>
  </p:sorterViewPr>
  <p:notesViewPr>
    <p:cSldViewPr>
      <p:cViewPr varScale="1">
        <p:scale>
          <a:sx n="64" d="100"/>
          <a:sy n="64" d="100"/>
        </p:scale>
        <p:origin x="1674" y="90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>
                <a:solidFill>
                  <a:srgbClr val="C00000"/>
                </a:solidFill>
              </a:rPr>
              <a:t>EU Agri-Food 2017 Exports to Japan (Mio €)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 Agri-Food 2017 Exports to Japan (Mio €)</c:v>
                </c:pt>
              </c:strCache>
            </c:strRef>
          </c:tx>
          <c:spPr>
            <a:effectLst>
              <a:innerShdw blurRad="38100" dist="50800">
                <a:prstClr val="black">
                  <a:alpha val="39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59A7E5"/>
                </a:solidFill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5B-4C04-AFA7-1CC351544B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5B-4C04-AFA7-1CC351544BA2}"/>
              </c:ext>
            </c:extLst>
          </c:dPt>
          <c:dPt>
            <c:idx val="2"/>
            <c:bubble3D val="0"/>
            <c:spPr>
              <a:solidFill>
                <a:srgbClr val="CC9900"/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C5B-4C04-AFA7-1CC351544BA2}"/>
              </c:ext>
            </c:extLst>
          </c:dPt>
          <c:dPt>
            <c:idx val="3"/>
            <c:bubble3D val="0"/>
            <c:spPr>
              <a:solidFill>
                <a:srgbClr val="042A93"/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5B-4C04-AFA7-1CC351544B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C5B-4C04-AFA7-1CC351544BA2}"/>
              </c:ext>
            </c:extLst>
          </c:dPt>
          <c:dPt>
            <c:idx val="5"/>
            <c:bubble3D val="0"/>
            <c:spPr>
              <a:solidFill>
                <a:srgbClr val="99FF99"/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5B-4C04-AFA7-1CC351544BA2}"/>
              </c:ext>
            </c:extLst>
          </c:dPt>
          <c:dPt>
            <c:idx val="6"/>
            <c:bubble3D val="0"/>
            <c:spPr>
              <a:solidFill>
                <a:srgbClr val="E2ABAC">
                  <a:lumMod val="50000"/>
                </a:srgbClr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C5B-4C04-AFA7-1CC351544BA2}"/>
              </c:ext>
            </c:extLst>
          </c:dPt>
          <c:dPt>
            <c:idx val="7"/>
            <c:bubble3D val="0"/>
            <c:spPr>
              <a:solidFill>
                <a:srgbClr val="2D2D8A">
                  <a:lumMod val="20000"/>
                  <a:lumOff val="80000"/>
                </a:srgbClr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5B-4C04-AFA7-1CC351544BA2}"/>
              </c:ext>
            </c:extLst>
          </c:dPt>
          <c:dPt>
            <c:idx val="8"/>
            <c:bubble3D val="0"/>
            <c:spPr>
              <a:solidFill>
                <a:srgbClr val="FF33CC"/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C5B-4C04-AFA7-1CC351544BA2}"/>
              </c:ext>
            </c:extLst>
          </c:dPt>
          <c:dPt>
            <c:idx val="9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>
                <a:innerShdw blurRad="38100" dist="50800">
                  <a:prstClr val="black">
                    <a:alpha val="39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5B-4C04-AFA7-1CC351544B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92D05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039820215106261E-3"/>
                  <c:y val="-6.3586679075758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5B-4C04-AFA7-1CC351544BA2}"/>
                </c:ext>
                <c:ext xmlns:c15="http://schemas.microsoft.com/office/drawing/2012/chart" uri="{CE6537A1-D6FC-4f65-9D91-7224C49458BB}">
                  <c15:layout>
                    <c:manualLayout>
                      <c:w val="0.26149687418622203"/>
                      <c:h val="0.215047987056846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5346606738368752E-2"/>
                  <c:y val="-3.7403986617030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C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5B-4C04-AFA7-1CC351544BA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42A93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3399FF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5936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583285620180596E-3"/>
                  <c:y val="-2.2442391970218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99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5B-4C04-AFA7-1CC351544BA2}"/>
                </c:ext>
                <c:ext xmlns:c15="http://schemas.microsoft.com/office/drawing/2012/chart" uri="{CE6537A1-D6FC-4f65-9D91-7224C49458BB}">
                  <c15:layout>
                    <c:manualLayout>
                      <c:w val="0.24699831496948205"/>
                      <c:h val="0.11754826194178722"/>
                    </c:manualLayout>
                  </c15:layout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FF33CC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277285390695015E-2"/>
                  <c:y val="8.72759687730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5B-4C04-AFA7-1CC351544BA2}"/>
                </c:ext>
                <c:ext xmlns:c15="http://schemas.microsoft.com/office/drawing/2012/chart" uri="{CE6537A1-D6FC-4f65-9D91-7224C49458BB}">
                  <c15:layout>
                    <c:manualLayout>
                      <c:w val="0.20348065874403129"/>
                      <c:h val="0.13145017514097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042A93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pork</c:v>
                </c:pt>
                <c:pt idx="1">
                  <c:v>alcoholic bev.</c:v>
                </c:pt>
                <c:pt idx="2">
                  <c:v>tobacco prod.</c:v>
                </c:pt>
                <c:pt idx="3">
                  <c:v>cheese</c:v>
                </c:pt>
                <c:pt idx="4">
                  <c:v>prep. of fruit &amp; veg</c:v>
                </c:pt>
                <c:pt idx="5">
                  <c:v>olive oil</c:v>
                </c:pt>
                <c:pt idx="6">
                  <c:v>chocolates</c:v>
                </c:pt>
                <c:pt idx="7">
                  <c:v>casein</c:v>
                </c:pt>
                <c:pt idx="8">
                  <c:v>pasta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1264</c:v>
                </c:pt>
                <c:pt idx="1">
                  <c:v>1106</c:v>
                </c:pt>
                <c:pt idx="2">
                  <c:v>703</c:v>
                </c:pt>
                <c:pt idx="3">
                  <c:v>385</c:v>
                </c:pt>
                <c:pt idx="4">
                  <c:v>258</c:v>
                </c:pt>
                <c:pt idx="5">
                  <c:v>249</c:v>
                </c:pt>
                <c:pt idx="6">
                  <c:v>198</c:v>
                </c:pt>
                <c:pt idx="7">
                  <c:v>194</c:v>
                </c:pt>
                <c:pt idx="8">
                  <c:v>187</c:v>
                </c:pt>
                <c:pt idx="9">
                  <c:v>1856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F9-4E10-97C3-E082F8CDA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C5B-4C04-AFA7-1CC351544B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5B-4C04-AFA7-1CC351544B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C5B-4C04-AFA7-1CC351544B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5B-4C04-AFA7-1CC351544B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C5B-4C04-AFA7-1CC351544B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5B-4C04-AFA7-1CC351544BA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C5B-4C04-AFA7-1CC351544BA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C5B-4C04-AFA7-1CC351544BA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EC5B-4C04-AFA7-1CC351544BA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C5B-4C04-AFA7-1CC351544B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pork</c:v>
                </c:pt>
                <c:pt idx="1">
                  <c:v>alcoholic bev.</c:v>
                </c:pt>
                <c:pt idx="2">
                  <c:v>tobacco prod.</c:v>
                </c:pt>
                <c:pt idx="3">
                  <c:v>cheese</c:v>
                </c:pt>
                <c:pt idx="4">
                  <c:v>prep. of fruit &amp; veg</c:v>
                </c:pt>
                <c:pt idx="5">
                  <c:v>olive oil</c:v>
                </c:pt>
                <c:pt idx="6">
                  <c:v>chocolates</c:v>
                </c:pt>
                <c:pt idx="7">
                  <c:v>casein</c:v>
                </c:pt>
                <c:pt idx="8">
                  <c:v>pasta</c:v>
                </c:pt>
                <c:pt idx="9">
                  <c:v>other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9">
                  <c:v>4544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F9-4E10-97C3-E082F8CDA8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C00000"/>
                </a:solidFill>
              </a:rPr>
              <a:t>Number of EU exports to Japan.</a:t>
            </a:r>
          </a:p>
        </c:rich>
      </c:tx>
      <c:layout>
        <c:manualLayout>
          <c:xMode val="edge"/>
          <c:yMode val="edge"/>
          <c:x val="0.1793426296588074"/>
          <c:y val="3.11744954334273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74711445299782"/>
          <c:y val="0.25965900011365189"/>
          <c:w val="0.60917533083381881"/>
          <c:h val="0.657316690898495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EU exp. To Jap.</c:v>
                </c:pt>
              </c:strCache>
            </c:strRef>
          </c:tx>
          <c:spPr>
            <a:solidFill>
              <a:srgbClr val="CB2224">
                <a:lumMod val="60000"/>
                <a:lumOff val="40000"/>
              </a:srgbClr>
            </a:solidFill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Pt>
            <c:idx val="0"/>
            <c:bubble3D val="0"/>
            <c:spPr>
              <a:solidFill>
                <a:srgbClr val="CB222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DB-42BA-B371-F31D13BB45D9}"/>
              </c:ext>
            </c:extLst>
          </c:dPt>
          <c:dPt>
            <c:idx val="1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DB-42BA-B371-F31D13BB45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177682858609841"/>
                  <c:y val="0.20204310872658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DB-42BA-B371-F31D13BB45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SMEs</c:v>
                </c:pt>
                <c:pt idx="1">
                  <c:v>Non-SMEs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B-42BA-B371-F31D13BB45D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C00000"/>
                </a:solidFill>
              </a:rPr>
              <a:t>Value of EU exports to </a:t>
            </a:r>
          </a:p>
          <a:p>
            <a:pPr>
              <a:defRPr b="1">
                <a:solidFill>
                  <a:srgbClr val="FFC000"/>
                </a:solidFill>
              </a:defRPr>
            </a:pPr>
            <a:r>
              <a:rPr lang="en-GB" dirty="0">
                <a:solidFill>
                  <a:srgbClr val="C00000"/>
                </a:solidFill>
              </a:rPr>
              <a:t>Japan.</a:t>
            </a:r>
          </a:p>
        </c:rich>
      </c:tx>
      <c:layout>
        <c:manualLayout>
          <c:xMode val="edge"/>
          <c:yMode val="edge"/>
          <c:x val="0.13637659135176275"/>
          <c:y val="3.0704956795466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EU exp. to Jap.</c:v>
                </c:pt>
              </c:strCache>
            </c:strRef>
          </c:tx>
          <c:spPr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Pt>
            <c:idx val="0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24-457E-A700-80FC75E53E31}"/>
              </c:ext>
            </c:extLst>
          </c:dPt>
          <c:dPt>
            <c:idx val="1"/>
            <c:bubble3D val="0"/>
            <c:spPr>
              <a:solidFill>
                <a:srgbClr val="CB222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24-457E-A700-80FC75E53E31}"/>
              </c:ext>
            </c:extLst>
          </c:dPt>
          <c:dLbls>
            <c:dLbl>
              <c:idx val="0"/>
              <c:layout>
                <c:manualLayout>
                  <c:x val="-0.21017091258389647"/>
                  <c:y val="0.2095613301290575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SMEs 30%</a:t>
                    </a:r>
                  </a:p>
                  <a:p>
                    <a:r>
                      <a:rPr lang="en-US" baseline="0" dirty="0"/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24-457E-A700-80FC75E53E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548834132748118"/>
                  <c:y val="-0.13231781322682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 </a:t>
                    </a:r>
                    <a:fld id="{270E33C6-AB61-4A2A-8538-F90BF51BAE5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883040B-F23A-4E41-8088-671FC2A1413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24-457E-A700-80FC75E53E3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Non-SMEs</c:v>
                </c:pt>
                <c:pt idx="1">
                  <c:v>SMEs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4-457E-A700-80FC75E5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F1F6B-DFB7-4C27-9F31-937DFACB335C}" type="doc">
      <dgm:prSet loTypeId="urn:microsoft.com/office/officeart/2005/8/layout/arrow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FEEB664-B112-4968-864C-D2ECA42ACC65}">
      <dgm:prSet phldrT="[Text]" custT="1"/>
      <dgm:spPr/>
      <dgm:t>
        <a:bodyPr/>
        <a:lstStyle/>
        <a:p>
          <a:endParaRPr lang="en-GB" sz="1400" b="0" dirty="0">
            <a:solidFill>
              <a:srgbClr val="042A93"/>
            </a:solidFill>
            <a:latin typeface="Century Gothic" panose="020B0502020202020204" pitchFamily="34" charset="0"/>
          </a:endParaRPr>
        </a:p>
      </dgm:t>
    </dgm:pt>
    <dgm:pt modelId="{2BDBEFDC-B48A-4F49-9C83-75CDD9F548A8}" type="parTrans" cxnId="{69102BA1-62F4-47EA-BC9A-6B7A4338BE1D}">
      <dgm:prSet/>
      <dgm:spPr/>
      <dgm:t>
        <a:bodyPr/>
        <a:lstStyle/>
        <a:p>
          <a:endParaRPr lang="en-GB"/>
        </a:p>
      </dgm:t>
    </dgm:pt>
    <dgm:pt modelId="{72F35C8A-CB48-4EF2-97CE-DE29EB16E81B}" type="sibTrans" cxnId="{69102BA1-62F4-47EA-BC9A-6B7A4338BE1D}">
      <dgm:prSet/>
      <dgm:spPr/>
      <dgm:t>
        <a:bodyPr/>
        <a:lstStyle/>
        <a:p>
          <a:endParaRPr lang="en-GB"/>
        </a:p>
      </dgm:t>
    </dgm:pt>
    <dgm:pt modelId="{521D87F5-843A-444A-9E4C-DAF8BB24FF19}">
      <dgm:prSet phldrT="[Text]" custT="1"/>
      <dgm:spPr/>
      <dgm:t>
        <a:bodyPr/>
        <a:lstStyle/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July  2018</a:t>
          </a:r>
        </a:p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Signature</a:t>
          </a:r>
        </a:p>
      </dgm:t>
    </dgm:pt>
    <dgm:pt modelId="{0DC4D123-8A2F-407D-8714-0F4CC67BD6FC}" type="parTrans" cxnId="{58D61A4B-7333-4EBE-A4FD-C28F2E987440}">
      <dgm:prSet/>
      <dgm:spPr/>
      <dgm:t>
        <a:bodyPr/>
        <a:lstStyle/>
        <a:p>
          <a:endParaRPr lang="en-GB"/>
        </a:p>
      </dgm:t>
    </dgm:pt>
    <dgm:pt modelId="{BDF8B875-B038-4B53-B51A-6A855D990E19}" type="sibTrans" cxnId="{58D61A4B-7333-4EBE-A4FD-C28F2E987440}">
      <dgm:prSet/>
      <dgm:spPr/>
      <dgm:t>
        <a:bodyPr/>
        <a:lstStyle/>
        <a:p>
          <a:endParaRPr lang="en-GB"/>
        </a:p>
      </dgm:t>
    </dgm:pt>
    <dgm:pt modelId="{CAB25A36-C365-4816-9BA7-3E3C3029D987}">
      <dgm:prSet phldrT="[Text]" custT="1"/>
      <dgm:spPr/>
      <dgm:t>
        <a:bodyPr/>
        <a:lstStyle/>
        <a:p>
          <a:endParaRPr lang="en-GB" sz="2000" dirty="0"/>
        </a:p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1/2/2019 </a:t>
          </a:r>
        </a:p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Entry into Force</a:t>
          </a:r>
        </a:p>
      </dgm:t>
    </dgm:pt>
    <dgm:pt modelId="{DBF2CFCB-6C4A-4A8C-AF1D-3A53F3B02457}" type="parTrans" cxnId="{5455D699-7881-4E19-8A52-409450DAFE23}">
      <dgm:prSet/>
      <dgm:spPr/>
      <dgm:t>
        <a:bodyPr/>
        <a:lstStyle/>
        <a:p>
          <a:endParaRPr lang="en-GB"/>
        </a:p>
      </dgm:t>
    </dgm:pt>
    <dgm:pt modelId="{AA55F915-2620-4EB1-88EB-4F839703D022}" type="sibTrans" cxnId="{5455D699-7881-4E19-8A52-409450DAFE23}">
      <dgm:prSet/>
      <dgm:spPr/>
      <dgm:t>
        <a:bodyPr/>
        <a:lstStyle/>
        <a:p>
          <a:endParaRPr lang="en-GB"/>
        </a:p>
      </dgm:t>
    </dgm:pt>
    <dgm:pt modelId="{732C6C9C-6C84-4880-BC0B-4E9A94ECDE61}" type="pres">
      <dgm:prSet presAssocID="{3E7F1F6B-DFB7-4C27-9F31-937DFACB335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D7D0EE-1132-4866-ACF0-663C3D32DE11}" type="pres">
      <dgm:prSet presAssocID="{3E7F1F6B-DFB7-4C27-9F31-937DFACB335C}" presName="arrow" presStyleLbl="bgShp" presStyleIdx="0" presStyleCnt="1" custScaleX="151509" custLinFactNeighborX="2650" custLinFactNeighborY="-1906"/>
      <dgm:spPr/>
    </dgm:pt>
    <dgm:pt modelId="{16969868-6287-432B-845F-7EFD2ACA6625}" type="pres">
      <dgm:prSet presAssocID="{3E7F1F6B-DFB7-4C27-9F31-937DFACB335C}" presName="arrowDiagram3" presStyleCnt="0"/>
      <dgm:spPr/>
    </dgm:pt>
    <dgm:pt modelId="{C98C394C-A62E-4951-B152-0EA746F51674}" type="pres">
      <dgm:prSet presAssocID="{FFEEB664-B112-4968-864C-D2ECA42ACC65}" presName="bullet3a" presStyleLbl="node1" presStyleIdx="0" presStyleCnt="3" custFlipVert="0" custFlipHor="1" custScaleX="380076" custScaleY="462707" custLinFactX="1900000" custLinFactY="-500000" custLinFactNeighborX="1905297" custLinFactNeighborY="-586898"/>
      <dgm:spPr/>
    </dgm:pt>
    <dgm:pt modelId="{C06A584F-EC3E-475C-90F7-AF61D4EBA0D8}" type="pres">
      <dgm:prSet presAssocID="{FFEEB664-B112-4968-864C-D2ECA42ACC65}" presName="textBox3a" presStyleLbl="revTx" presStyleIdx="0" presStyleCnt="3" custScaleX="115007" custScaleY="83546" custLinFactX="-48944" custLinFactNeighborX="-100000" custLinFactNeighborY="-837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63515A-FEDF-422A-A64A-D230CAE5A1AF}" type="pres">
      <dgm:prSet presAssocID="{521D87F5-843A-444A-9E4C-DAF8BB24FF19}" presName="bullet3b" presStyleLbl="node1" presStyleIdx="1" presStyleCnt="3" custScaleX="150878" custScaleY="161946" custLinFactX="-231853" custLinFactY="89221" custLinFactNeighborX="-300000" custLinFactNeighborY="100000"/>
      <dgm:spPr/>
    </dgm:pt>
    <dgm:pt modelId="{9BB377A4-57B9-451F-80AF-52EAF4181F9F}" type="pres">
      <dgm:prSet presAssocID="{521D87F5-843A-444A-9E4C-DAF8BB24FF19}" presName="textBox3b" presStyleLbl="revTx" presStyleIdx="1" presStyleCnt="3" custScaleX="121037" custScaleY="83761" custLinFactX="-57250" custLinFactNeighborX="-100000" custLinFactNeighborY="-367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598745-0BFF-4FF4-B3AC-654131584CDC}" type="pres">
      <dgm:prSet presAssocID="{CAB25A36-C365-4816-9BA7-3E3C3029D987}" presName="bullet3c" presStyleLbl="node1" presStyleIdx="2" presStyleCnt="3" custScaleX="132849" custScaleY="150950" custLinFactX="-100000" custLinFactNeighborX="-129780" custLinFactNeighborY="95566"/>
      <dgm:spPr/>
    </dgm:pt>
    <dgm:pt modelId="{4A76C5BE-DCD3-438E-91BD-83AD8F24BFB5}" type="pres">
      <dgm:prSet presAssocID="{CAB25A36-C365-4816-9BA7-3E3C3029D987}" presName="textBox3c" presStyleLbl="revTx" presStyleIdx="2" presStyleCnt="3" custScaleX="173702" custScaleY="25144" custLinFactX="-952" custLinFactNeighborX="-100000" custLinFactNeighborY="-111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B5518C-1E6B-4DFD-8601-4393D3C2F2AD}" type="presOf" srcId="{521D87F5-843A-444A-9E4C-DAF8BB24FF19}" destId="{9BB377A4-57B9-451F-80AF-52EAF4181F9F}" srcOrd="0" destOrd="0" presId="urn:microsoft.com/office/officeart/2005/8/layout/arrow2"/>
    <dgm:cxn modelId="{58D61A4B-7333-4EBE-A4FD-C28F2E987440}" srcId="{3E7F1F6B-DFB7-4C27-9F31-937DFACB335C}" destId="{521D87F5-843A-444A-9E4C-DAF8BB24FF19}" srcOrd="1" destOrd="0" parTransId="{0DC4D123-8A2F-407D-8714-0F4CC67BD6FC}" sibTransId="{BDF8B875-B038-4B53-B51A-6A855D990E19}"/>
    <dgm:cxn modelId="{69102BA1-62F4-47EA-BC9A-6B7A4338BE1D}" srcId="{3E7F1F6B-DFB7-4C27-9F31-937DFACB335C}" destId="{FFEEB664-B112-4968-864C-D2ECA42ACC65}" srcOrd="0" destOrd="0" parTransId="{2BDBEFDC-B48A-4F49-9C83-75CDD9F548A8}" sibTransId="{72F35C8A-CB48-4EF2-97CE-DE29EB16E81B}"/>
    <dgm:cxn modelId="{45E3A1C7-66DF-4FB1-A997-1E30F7EF493A}" type="presOf" srcId="{3E7F1F6B-DFB7-4C27-9F31-937DFACB335C}" destId="{732C6C9C-6C84-4880-BC0B-4E9A94ECDE61}" srcOrd="0" destOrd="0" presId="urn:microsoft.com/office/officeart/2005/8/layout/arrow2"/>
    <dgm:cxn modelId="{9CA054B9-47A8-4043-850B-2C58D80B2141}" type="presOf" srcId="{FFEEB664-B112-4968-864C-D2ECA42ACC65}" destId="{C06A584F-EC3E-475C-90F7-AF61D4EBA0D8}" srcOrd="0" destOrd="0" presId="urn:microsoft.com/office/officeart/2005/8/layout/arrow2"/>
    <dgm:cxn modelId="{5455D699-7881-4E19-8A52-409450DAFE23}" srcId="{3E7F1F6B-DFB7-4C27-9F31-937DFACB335C}" destId="{CAB25A36-C365-4816-9BA7-3E3C3029D987}" srcOrd="2" destOrd="0" parTransId="{DBF2CFCB-6C4A-4A8C-AF1D-3A53F3B02457}" sibTransId="{AA55F915-2620-4EB1-88EB-4F839703D022}"/>
    <dgm:cxn modelId="{31569DAC-A6EB-40A0-AAC5-6E9018A7B536}" type="presOf" srcId="{CAB25A36-C365-4816-9BA7-3E3C3029D987}" destId="{4A76C5BE-DCD3-438E-91BD-83AD8F24BFB5}" srcOrd="0" destOrd="0" presId="urn:microsoft.com/office/officeart/2005/8/layout/arrow2"/>
    <dgm:cxn modelId="{8B9021C4-C021-4ECB-A661-6D2D83458DFF}" type="presParOf" srcId="{732C6C9C-6C84-4880-BC0B-4E9A94ECDE61}" destId="{EBD7D0EE-1132-4866-ACF0-663C3D32DE11}" srcOrd="0" destOrd="0" presId="urn:microsoft.com/office/officeart/2005/8/layout/arrow2"/>
    <dgm:cxn modelId="{2C6AC999-050E-4401-B1E6-59659AEDBEA7}" type="presParOf" srcId="{732C6C9C-6C84-4880-BC0B-4E9A94ECDE61}" destId="{16969868-6287-432B-845F-7EFD2ACA6625}" srcOrd="1" destOrd="0" presId="urn:microsoft.com/office/officeart/2005/8/layout/arrow2"/>
    <dgm:cxn modelId="{D4685070-B476-476D-BB99-4C611B484D73}" type="presParOf" srcId="{16969868-6287-432B-845F-7EFD2ACA6625}" destId="{C98C394C-A62E-4951-B152-0EA746F51674}" srcOrd="0" destOrd="0" presId="urn:microsoft.com/office/officeart/2005/8/layout/arrow2"/>
    <dgm:cxn modelId="{D93561CB-5D72-4226-B59F-F7592E2AEE11}" type="presParOf" srcId="{16969868-6287-432B-845F-7EFD2ACA6625}" destId="{C06A584F-EC3E-475C-90F7-AF61D4EBA0D8}" srcOrd="1" destOrd="0" presId="urn:microsoft.com/office/officeart/2005/8/layout/arrow2"/>
    <dgm:cxn modelId="{B7FF675D-FE26-4167-9ED8-85229C97F417}" type="presParOf" srcId="{16969868-6287-432B-845F-7EFD2ACA6625}" destId="{3F63515A-FEDF-422A-A64A-D230CAE5A1AF}" srcOrd="2" destOrd="0" presId="urn:microsoft.com/office/officeart/2005/8/layout/arrow2"/>
    <dgm:cxn modelId="{9000E4DA-1B2D-48FA-848B-780CD3BA3CAA}" type="presParOf" srcId="{16969868-6287-432B-845F-7EFD2ACA6625}" destId="{9BB377A4-57B9-451F-80AF-52EAF4181F9F}" srcOrd="3" destOrd="0" presId="urn:microsoft.com/office/officeart/2005/8/layout/arrow2"/>
    <dgm:cxn modelId="{37DF2B00-2638-409B-A384-D5FA341A2ADB}" type="presParOf" srcId="{16969868-6287-432B-845F-7EFD2ACA6625}" destId="{6C598745-0BFF-4FF4-B3AC-654131584CDC}" srcOrd="4" destOrd="0" presId="urn:microsoft.com/office/officeart/2005/8/layout/arrow2"/>
    <dgm:cxn modelId="{FE5EA164-1DFB-4AB4-8D9A-7431908E1BFF}" type="presParOf" srcId="{16969868-6287-432B-845F-7EFD2ACA6625}" destId="{4A76C5BE-DCD3-438E-91BD-83AD8F24BF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A159D-E7DE-4314-A8FB-DDEDFFD7741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3F23302-2301-4DDB-9BAD-9E9CE0B7B228}">
      <dgm:prSet phldrT="[Text]" custT="1"/>
      <dgm:spPr/>
      <dgm:t>
        <a:bodyPr/>
        <a:lstStyle/>
        <a:p>
          <a:r>
            <a:rPr lang="en-GB" sz="1600" dirty="0">
              <a:solidFill>
                <a:srgbClr val="0070C0"/>
              </a:solidFill>
            </a:rPr>
            <a:t>1/4/2019</a:t>
          </a:r>
          <a:endParaRPr lang="en-GB" sz="2000" dirty="0">
            <a:solidFill>
              <a:srgbClr val="0070C0"/>
            </a:solidFill>
          </a:endParaRPr>
        </a:p>
        <a:p>
          <a:r>
            <a:rPr lang="en-GB" sz="2000" dirty="0">
              <a:solidFill>
                <a:srgbClr val="0070C0"/>
              </a:solidFill>
            </a:rPr>
            <a:t>20.600 t</a:t>
          </a:r>
        </a:p>
      </dgm:t>
    </dgm:pt>
    <dgm:pt modelId="{DDBF2ECE-3E22-4F8F-B15E-9DBB2604DDB2}" type="parTrans" cxnId="{FB3FEC9F-CA2A-4B86-A348-F0B142E5DB1F}">
      <dgm:prSet/>
      <dgm:spPr/>
      <dgm:t>
        <a:bodyPr/>
        <a:lstStyle/>
        <a:p>
          <a:endParaRPr lang="en-GB"/>
        </a:p>
      </dgm:t>
    </dgm:pt>
    <dgm:pt modelId="{EEBE0BBA-9945-40E7-B0EC-CB94F26AD78F}" type="sibTrans" cxnId="{FB3FEC9F-CA2A-4B86-A348-F0B142E5DB1F}">
      <dgm:prSet/>
      <dgm:spPr/>
      <dgm:t>
        <a:bodyPr/>
        <a:lstStyle/>
        <a:p>
          <a:endParaRPr lang="en-GB"/>
        </a:p>
      </dgm:t>
    </dgm:pt>
    <dgm:pt modelId="{36BA7CA2-0446-4799-B8E3-BFC055879765}">
      <dgm:prSet phldrT="[Text]" custT="1"/>
      <dgm:spPr/>
      <dgm:t>
        <a:bodyPr/>
        <a:lstStyle/>
        <a:p>
          <a:r>
            <a:rPr lang="en-GB" sz="1860" baseline="0" dirty="0">
              <a:solidFill>
                <a:srgbClr val="0070C0"/>
              </a:solidFill>
            </a:rPr>
            <a:t>1/4/2033</a:t>
          </a:r>
          <a:r>
            <a:rPr lang="en-GB" sz="2000" dirty="0">
              <a:solidFill>
                <a:srgbClr val="0070C0"/>
              </a:solidFill>
            </a:rPr>
            <a:t> </a:t>
          </a:r>
        </a:p>
        <a:p>
          <a:r>
            <a:rPr lang="en-GB" sz="2000" dirty="0">
              <a:solidFill>
                <a:srgbClr val="0070C0"/>
              </a:solidFill>
            </a:rPr>
            <a:t>31.000 t</a:t>
          </a:r>
        </a:p>
      </dgm:t>
    </dgm:pt>
    <dgm:pt modelId="{3BF5B55E-4C04-4207-9216-4806863203F5}" type="parTrans" cxnId="{DA308759-667F-4B21-832F-9A22174E7A35}">
      <dgm:prSet/>
      <dgm:spPr/>
      <dgm:t>
        <a:bodyPr/>
        <a:lstStyle/>
        <a:p>
          <a:endParaRPr lang="en-GB"/>
        </a:p>
      </dgm:t>
    </dgm:pt>
    <dgm:pt modelId="{1C1F2DC3-87AD-4A1D-B0E8-B74166CF37AF}" type="sibTrans" cxnId="{DA308759-667F-4B21-832F-9A22174E7A35}">
      <dgm:prSet/>
      <dgm:spPr/>
      <dgm:t>
        <a:bodyPr/>
        <a:lstStyle/>
        <a:p>
          <a:endParaRPr lang="en-GB"/>
        </a:p>
      </dgm:t>
    </dgm:pt>
    <dgm:pt modelId="{FC826907-7C70-437E-8C47-B6164CFF0E7B}" type="pres">
      <dgm:prSet presAssocID="{FF0A159D-E7DE-4314-A8FB-DDEDFFD77412}" presName="arrowDiagram" presStyleCnt="0">
        <dgm:presLayoutVars>
          <dgm:chMax val="5"/>
          <dgm:dir/>
          <dgm:resizeHandles val="exact"/>
        </dgm:presLayoutVars>
      </dgm:prSet>
      <dgm:spPr/>
    </dgm:pt>
    <dgm:pt modelId="{DA00D2A0-8E9C-403D-AEEB-ADAD680908B1}" type="pres">
      <dgm:prSet presAssocID="{FF0A159D-E7DE-4314-A8FB-DDEDFFD77412}" presName="arrow" presStyleLbl="bgShp" presStyleIdx="0" presStyleCnt="1" custLinFactNeighborX="10945" custLinFactNeighborY="-5941"/>
      <dgm:spPr/>
    </dgm:pt>
    <dgm:pt modelId="{C359DEC6-1E05-4A16-9056-E003455CFE83}" type="pres">
      <dgm:prSet presAssocID="{FF0A159D-E7DE-4314-A8FB-DDEDFFD77412}" presName="arrowDiagram2" presStyleCnt="0"/>
      <dgm:spPr/>
    </dgm:pt>
    <dgm:pt modelId="{1D994B60-1C8B-42BC-ADD2-2D6AB2394C30}" type="pres">
      <dgm:prSet presAssocID="{63F23302-2301-4DDB-9BAD-9E9CE0B7B228}" presName="bullet2a" presStyleLbl="node1" presStyleIdx="0" presStyleCnt="2" custLinFactY="100000" custLinFactNeighborX="-7973" custLinFactNeighborY="176558"/>
      <dgm:spPr/>
    </dgm:pt>
    <dgm:pt modelId="{993F67A1-8127-4C05-B5EE-D7FFA8E6353B}" type="pres">
      <dgm:prSet presAssocID="{63F23302-2301-4DDB-9BAD-9E9CE0B7B228}" presName="textBox2a" presStyleLbl="revTx" presStyleIdx="0" presStyleCnt="2" custLinFactNeighborX="-14035" custLinFactNeighborY="388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9A939B-5F58-45C0-B607-D69CB34807E3}" type="pres">
      <dgm:prSet presAssocID="{36BA7CA2-0446-4799-B8E3-BFC055879765}" presName="bullet2b" presStyleLbl="node1" presStyleIdx="1" presStyleCnt="2" custLinFactX="256463" custLinFactNeighborX="300000" custLinFactNeighborY="-77775"/>
      <dgm:spPr/>
    </dgm:pt>
    <dgm:pt modelId="{AE4E8F5D-0EAF-4483-9CA9-0906F9DF583C}" type="pres">
      <dgm:prSet presAssocID="{36BA7CA2-0446-4799-B8E3-BFC055879765}" presName="textBox2b" presStyleLbl="revTx" presStyleIdx="1" presStyleCnt="2" custLinFactNeighborX="39134" custLinFactNeighborY="-12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B2BB9F-CAD2-4336-9BA4-D70BD9BFC6F1}" type="presOf" srcId="{36BA7CA2-0446-4799-B8E3-BFC055879765}" destId="{AE4E8F5D-0EAF-4483-9CA9-0906F9DF583C}" srcOrd="0" destOrd="0" presId="urn:microsoft.com/office/officeart/2005/8/layout/arrow2"/>
    <dgm:cxn modelId="{ADE0C8D3-5708-4D96-A6E6-24B1C7831B71}" type="presOf" srcId="{FF0A159D-E7DE-4314-A8FB-DDEDFFD77412}" destId="{FC826907-7C70-437E-8C47-B6164CFF0E7B}" srcOrd="0" destOrd="0" presId="urn:microsoft.com/office/officeart/2005/8/layout/arrow2"/>
    <dgm:cxn modelId="{8DCF3A22-B2F8-4911-8ECD-60038CBCCD09}" type="presOf" srcId="{63F23302-2301-4DDB-9BAD-9E9CE0B7B228}" destId="{993F67A1-8127-4C05-B5EE-D7FFA8E6353B}" srcOrd="0" destOrd="0" presId="urn:microsoft.com/office/officeart/2005/8/layout/arrow2"/>
    <dgm:cxn modelId="{FB3FEC9F-CA2A-4B86-A348-F0B142E5DB1F}" srcId="{FF0A159D-E7DE-4314-A8FB-DDEDFFD77412}" destId="{63F23302-2301-4DDB-9BAD-9E9CE0B7B228}" srcOrd="0" destOrd="0" parTransId="{DDBF2ECE-3E22-4F8F-B15E-9DBB2604DDB2}" sibTransId="{EEBE0BBA-9945-40E7-B0EC-CB94F26AD78F}"/>
    <dgm:cxn modelId="{DA308759-667F-4B21-832F-9A22174E7A35}" srcId="{FF0A159D-E7DE-4314-A8FB-DDEDFFD77412}" destId="{36BA7CA2-0446-4799-B8E3-BFC055879765}" srcOrd="1" destOrd="0" parTransId="{3BF5B55E-4C04-4207-9216-4806863203F5}" sibTransId="{1C1F2DC3-87AD-4A1D-B0E8-B74166CF37AF}"/>
    <dgm:cxn modelId="{EAF9496D-804D-4555-9DFC-E838A3CB4B07}" type="presParOf" srcId="{FC826907-7C70-437E-8C47-B6164CFF0E7B}" destId="{DA00D2A0-8E9C-403D-AEEB-ADAD680908B1}" srcOrd="0" destOrd="0" presId="urn:microsoft.com/office/officeart/2005/8/layout/arrow2"/>
    <dgm:cxn modelId="{E20711BB-4034-4480-AE16-C6A0189C93DC}" type="presParOf" srcId="{FC826907-7C70-437E-8C47-B6164CFF0E7B}" destId="{C359DEC6-1E05-4A16-9056-E003455CFE83}" srcOrd="1" destOrd="0" presId="urn:microsoft.com/office/officeart/2005/8/layout/arrow2"/>
    <dgm:cxn modelId="{2A4E539C-0FD4-425E-91AD-DC0A02B5AB8E}" type="presParOf" srcId="{C359DEC6-1E05-4A16-9056-E003455CFE83}" destId="{1D994B60-1C8B-42BC-ADD2-2D6AB2394C30}" srcOrd="0" destOrd="0" presId="urn:microsoft.com/office/officeart/2005/8/layout/arrow2"/>
    <dgm:cxn modelId="{E7143E0B-B4B8-45CE-98B2-35AAF1753F0D}" type="presParOf" srcId="{C359DEC6-1E05-4A16-9056-E003455CFE83}" destId="{993F67A1-8127-4C05-B5EE-D7FFA8E6353B}" srcOrd="1" destOrd="0" presId="urn:microsoft.com/office/officeart/2005/8/layout/arrow2"/>
    <dgm:cxn modelId="{F195D363-68F2-45E3-8483-1DB2CBDD9473}" type="presParOf" srcId="{C359DEC6-1E05-4A16-9056-E003455CFE83}" destId="{009A939B-5F58-45C0-B607-D69CB34807E3}" srcOrd="2" destOrd="0" presId="urn:microsoft.com/office/officeart/2005/8/layout/arrow2"/>
    <dgm:cxn modelId="{1CCE1213-D60F-40C5-9EC0-92C260FC6C20}" type="presParOf" srcId="{C359DEC6-1E05-4A16-9056-E003455CFE83}" destId="{AE4E8F5D-0EAF-4483-9CA9-0906F9DF583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0064" cy="499981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800" y="4"/>
            <a:ext cx="2980063" cy="499981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C317499C-C919-4252-BAE4-516D4E437C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261"/>
            <a:ext cx="2980064" cy="499981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800" y="9501261"/>
            <a:ext cx="2980063" cy="499981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819BF15A-E154-4C0A-9AFF-0A6F45688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3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8" y="2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BE8D40-20EC-49FC-BB64-5CFCCF026E2C}" type="datetimeFigureOut">
              <a:rPr lang="en-GB" altLang="en-US"/>
              <a:pPr/>
              <a:t>09/09/2020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3" tIns="46056" rIns="92113" bIns="4605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2113" tIns="46056" rIns="92113" bIns="4605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500961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8" y="9500961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C7E7BE-0980-46D8-B89F-5F19001EBE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036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50888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7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3113" y="750888"/>
            <a:ext cx="2789237" cy="2090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2985195"/>
            <a:ext cx="5500370" cy="6840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/>
            <a:endParaRPr lang="en-GB" altLang="en-US" sz="14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4538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45382" eaLnBrk="1" hangingPunct="1">
                <a:spcBef>
                  <a:spcPct val="0"/>
                </a:spcBef>
                <a:defRPr/>
              </a:pPr>
              <a:t>10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5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11313" y="750888"/>
            <a:ext cx="3652837" cy="2738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633267"/>
            <a:ext cx="5500370" cy="6192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8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751348"/>
            <a:ext cx="5500370" cy="5146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12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5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4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751348"/>
            <a:ext cx="5500370" cy="5146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1600" dirty="0"/>
              <a:t>READ SLIDE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7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2465" y="4690269"/>
            <a:ext cx="5379720" cy="4999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19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20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17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05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930275"/>
            <a:ext cx="5567362" cy="4176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5577483"/>
            <a:ext cx="5500370" cy="41764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defTabSz="945382" eaLnBrk="1" hangingPunct="1">
              <a:defRPr/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18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3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8438" y="750888"/>
            <a:ext cx="3938587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849291"/>
            <a:ext cx="5500370" cy="6153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fr-BE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4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0813" y="750888"/>
            <a:ext cx="4033837" cy="3025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921299"/>
            <a:ext cx="5500370" cy="6081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GB" altLang="en-US" sz="16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5775" y="750888"/>
            <a:ext cx="3363913" cy="2522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417244"/>
            <a:ext cx="5500370" cy="58353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52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999685"/>
            <a:ext cx="5500370" cy="4501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53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453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34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999685"/>
            <a:ext cx="5500370" cy="4501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/>
            <a:r>
              <a:rPr lang="en-GB" sz="1600" b="1" dirty="0"/>
              <a:t>READ SLIDE</a:t>
            </a:r>
          </a:p>
          <a:p>
            <a:r>
              <a:rPr lang="en-GB" sz="1600" b="1" dirty="0"/>
              <a:t> </a:t>
            </a:r>
          </a:p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53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453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5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24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25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4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26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57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27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47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28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5188" y="750888"/>
            <a:ext cx="5145087" cy="3859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785395"/>
            <a:ext cx="5500370" cy="5040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3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1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8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sz="2000" b="1" noProof="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5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8438" y="750888"/>
            <a:ext cx="3938587" cy="2954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849291"/>
            <a:ext cx="5500370" cy="6153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fr-BE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6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750888"/>
            <a:ext cx="4322763" cy="3241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137324"/>
            <a:ext cx="5500370" cy="5688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72691" lvl="1" defTabSz="472691" eaLnBrk="1" fontAlgn="auto" hangingPunct="1">
              <a:spcBef>
                <a:spcPts val="1034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endParaRPr lang="en-GB" sz="1900" b="1" i="1" dirty="0">
              <a:solidFill>
                <a:srgbClr val="0070C0"/>
              </a:solidFill>
              <a:latin typeface="Century Gothic" panose="020B0502020202020204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2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3475" y="320675"/>
            <a:ext cx="3724275" cy="2794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6" y="3201219"/>
            <a:ext cx="5500370" cy="74888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7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9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236B-9695-4AD4-A8FA-7CF1CBC43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28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D0967-02E7-4E82-A733-349AE109B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63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B0D6-7000-4881-9B62-C6780DD7C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655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DE0F7-C1B4-496F-8AB2-442BE866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222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4A89D-2F2A-4364-85FA-3B333B373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99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65E17-6937-48C2-8265-DE1E3C74E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17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7D50-0E35-4363-8232-73FF453F2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861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6CD7F-8DEB-48BD-A960-03257631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812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61879-9A83-440D-A3E2-A41E14F1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809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4AB5-B080-4CCA-9301-5FC9E813E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53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AB6D3-F21D-40E6-9442-A0E9EA40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96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B14F0C25-A88C-4FBD-9F8F-DC7EF16751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chafea/agri/content/food-and-beverage-market-entry-handbook-japan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5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.png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40000" t="19000" r="-2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887413" y="1988840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2DC412B-C10F-4337-ACCE-0FE62AA52F4B}"/>
              </a:ext>
            </a:extLst>
          </p:cNvPr>
          <p:cNvSpPr txBox="1">
            <a:spLocks/>
          </p:cNvSpPr>
          <p:nvPr/>
        </p:nvSpPr>
        <p:spPr bwMode="auto">
          <a:xfrm>
            <a:off x="852638" y="968848"/>
            <a:ext cx="8090669" cy="10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37881B1-FBF4-4B5D-B436-6411A74A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-21214"/>
            <a:ext cx="9144000" cy="1345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ABBF3C-35FC-4F87-8295-00A73A639BA0}"/>
              </a:ext>
            </a:extLst>
          </p:cNvPr>
          <p:cNvSpPr/>
          <p:nvPr/>
        </p:nvSpPr>
        <p:spPr>
          <a:xfrm>
            <a:off x="1006017" y="2170107"/>
            <a:ext cx="712879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defRPr/>
            </a:pPr>
            <a:r>
              <a:rPr lang="en-GB" sz="4000" b="1" dirty="0">
                <a:solidFill>
                  <a:srgbClr val="C00000"/>
                </a:solidFill>
                <a:latin typeface="Century Gothic" panose="020B0502020202020204"/>
              </a:rPr>
              <a:t>EU – JAPAN EPA: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defRPr/>
            </a:pPr>
            <a:r>
              <a:rPr lang="en-GB" sz="4000" b="1" dirty="0">
                <a:solidFill>
                  <a:srgbClr val="C00000"/>
                </a:solidFill>
                <a:latin typeface="Century Gothic" panose="020B0502020202020204"/>
              </a:rPr>
              <a:t>What’s in for the AGRI-FOOD Sector?</a:t>
            </a:r>
            <a:endParaRPr lang="en-GB" sz="4000" b="1" cap="all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73723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195" y="202550"/>
            <a:ext cx="299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OTHER DAIRY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841" y="1213119"/>
            <a:ext cx="85923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Whey products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</a:t>
            </a: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Drastic tariff reductions or almost tariff elimination over time with transitional TRQs, depending on mineral and protein content, etc.</a:t>
            </a:r>
          </a:p>
          <a:p>
            <a:pPr marL="363538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</a:t>
            </a:r>
            <a:r>
              <a:rPr kumimoji="0" lang="en-GB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kimmed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milk powder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(SMP):</a:t>
            </a: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Important TRQ together with butter</a:t>
            </a: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 note: 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SMP for feeding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95% tariff reduction </a:t>
            </a: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Lactose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duty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elimination </a:t>
            </a: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GB" sz="2400" u="sng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Ice cream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: important duty reduction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16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AE4B70E-CC27-4811-9EC6-E905FE860314}"/>
              </a:ext>
            </a:extLst>
          </p:cNvPr>
          <p:cNvSpPr txBox="1">
            <a:spLocks/>
          </p:cNvSpPr>
          <p:nvPr/>
        </p:nvSpPr>
        <p:spPr>
          <a:xfrm>
            <a:off x="395536" y="1340768"/>
            <a:ext cx="8424935" cy="4432618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Wine sector: &gt; € 800 million / 13% of EU total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agri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exports to Japan.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EPA:  duty free for EU wines since1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February 2019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Wingdings" panose="05000000000000000000" pitchFamily="2" charset="2"/>
              </a:rPr>
              <a:t> level playing field with Chili and Australia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Facilitation for EU oenological practices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GI protection of more than 100 EU wine names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6931" y="255842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WINES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293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10000" t="8000" r="2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4399837-83F6-4733-A8F3-99EF1739D12C}"/>
              </a:ext>
            </a:extLst>
          </p:cNvPr>
          <p:cNvSpPr txBox="1">
            <a:spLocks/>
          </p:cNvSpPr>
          <p:nvPr/>
        </p:nvSpPr>
        <p:spPr>
          <a:xfrm>
            <a:off x="381850" y="1129075"/>
            <a:ext cx="8438622" cy="38120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Already MFN duty free for all beers and most of the spirits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Remaining duties for spirits eliminated since 1 Feb 2019 (gin,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Genever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vodka, etc.).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GI protection for 28 spirits and 6 beers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6430" y="239238"/>
            <a:ext cx="372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SPIRITS &amp; BEERS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906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95535" y="1403350"/>
            <a:ext cx="7670800" cy="4473922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Gill Sans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703657" y="1706826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-646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703657" y="123244"/>
            <a:ext cx="7972800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FRUIT &amp; VEGETABLES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"/>
                <a:sym typeface="Gill Sans" charset="0"/>
              </a:rPr>
              <a:t>FRESH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A few products will be liberalised in max. 10 years. 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Onions (5yrs), sweetcorn (3yrs), sweet potatoes (5yrs), nuts (5 or 10yrs), bananas (10yrs), apples (10yrs), oranges (5 or 10yrs), cherries (5yrs).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E3617F8-318B-4355-B8F7-F9DE5F598A86}"/>
              </a:ext>
            </a:extLst>
          </p:cNvPr>
          <p:cNvSpPr/>
          <p:nvPr/>
        </p:nvSpPr>
        <p:spPr bwMode="auto">
          <a:xfrm>
            <a:off x="795535" y="2019131"/>
            <a:ext cx="6984776" cy="99726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Most of the fresh fruit and vegetables were liberalised upon the EIF of the Agreement</a:t>
            </a:r>
          </a:p>
        </p:txBody>
      </p:sp>
    </p:spTree>
    <p:extLst>
      <p:ext uri="{BB962C8B-B14F-4D97-AF65-F5344CB8AC3E}">
        <p14:creationId xmlns:p14="http://schemas.microsoft.com/office/powerpoint/2010/main" val="41734377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95535" y="1403350"/>
            <a:ext cx="7670800" cy="4473922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Gill Sans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703657" y="1706826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-646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703657" y="123244"/>
            <a:ext cx="7972800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FRUIT &amp; VEGETABLES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"/>
                <a:sym typeface="Gill Sans" charset="0"/>
              </a:rPr>
              <a:t>PROCESSED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Main products not liberalised at EIF but at a later stage: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not roasted ground nuts: 5 to 7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sweet-corn prepared or preserved by vinegar: 5 yrs.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tomatoes prepared, other than whole or in pieces: 5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French mushrooms: 5 yrs.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frozen cooked potatoes: 3 yrs – frozen mashed potatoes: 5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jams of citrus fruit with added sugar: 5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juices: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citrus: 5 or 10 yrs.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tomato: 5 yrs.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apple: 7 or 10 yrs.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mixtures: 3, 5 or 10 yrs.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E3617F8-318B-4355-B8F7-F9DE5F598A86}"/>
              </a:ext>
            </a:extLst>
          </p:cNvPr>
          <p:cNvSpPr/>
          <p:nvPr/>
        </p:nvSpPr>
        <p:spPr bwMode="auto">
          <a:xfrm>
            <a:off x="1111382" y="1424128"/>
            <a:ext cx="6984776" cy="14000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Same scenario: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Most of the processed fresh fruit and vegetables were liberalised upon the EIF of the Agreement</a:t>
            </a:r>
          </a:p>
        </p:txBody>
      </p:sp>
    </p:spTree>
    <p:extLst>
      <p:ext uri="{BB962C8B-B14F-4D97-AF65-F5344CB8AC3E}">
        <p14:creationId xmlns:p14="http://schemas.microsoft.com/office/powerpoint/2010/main" val="24134002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14399837-83F6-4733-A8F3-99EF1739D12C}"/>
              </a:ext>
            </a:extLst>
          </p:cNvPr>
          <p:cNvSpPr txBox="1">
            <a:spLocks/>
          </p:cNvSpPr>
          <p:nvPr/>
        </p:nvSpPr>
        <p:spPr>
          <a:xfrm>
            <a:off x="381850" y="908720"/>
            <a:ext cx="8438622" cy="509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	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latin typeface="Century Gothic" panose="020B0502020202020204"/>
              </a:rPr>
              <a:t>A number of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vegetable oils (including olive oil , palm oil, coconut oil, palm kernel oil) are duty free (MFN or EPA)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Others will have duties phased out in: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GB" sz="1800" dirty="0">
              <a:latin typeface="Century Gothic" panose="020B0502020202020204"/>
            </a:endParaRPr>
          </a:p>
          <a:p>
            <a:pPr lvl="1" indent="-342900" fontAlgn="auto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5 years, including soya bean oil, sunflower seed oil, rape and colza oil;</a:t>
            </a:r>
          </a:p>
          <a:p>
            <a:pPr lvl="1" indent="-342900" fontAlgn="auto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GB" dirty="0">
              <a:latin typeface="Century Gothic" panose="020B0502020202020204"/>
            </a:endParaRPr>
          </a:p>
          <a:p>
            <a:pPr lvl="1" indent="-342900" fontAlgn="auto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10 years, including ground nut oil and maize (corn) oil.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GB" sz="1600" b="1" dirty="0">
              <a:solidFill>
                <a:srgbClr val="042A93"/>
              </a:solidFill>
              <a:latin typeface="Century Gothic" panose="020B0502020202020204"/>
            </a:endParaRPr>
          </a:p>
          <a:p>
            <a:pPr marL="400050" lvl="1" indent="0" fontAlgn="auto">
              <a:buClr>
                <a:srgbClr val="C00000"/>
              </a:buClr>
              <a:buNone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061" y="227463"/>
            <a:ext cx="425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              VEGETABLE OILS</a:t>
            </a:r>
          </a:p>
        </p:txBody>
      </p:sp>
    </p:spTree>
    <p:extLst>
      <p:ext uri="{BB962C8B-B14F-4D97-AF65-F5344CB8AC3E}">
        <p14:creationId xmlns:p14="http://schemas.microsoft.com/office/powerpoint/2010/main" val="40029481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-26713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756" y="1033028"/>
            <a:ext cx="85923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AE2483-628B-463D-9E39-B14DFCBD7FC8}"/>
              </a:ext>
            </a:extLst>
          </p:cNvPr>
          <p:cNvSpPr/>
          <p:nvPr/>
        </p:nvSpPr>
        <p:spPr>
          <a:xfrm>
            <a:off x="476250" y="21431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Cereals Based Products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6A532D5-4B13-4C74-B8CD-6DBEE1437D54}"/>
              </a:ext>
            </a:extLst>
          </p:cNvPr>
          <p:cNvSpPr/>
          <p:nvPr/>
        </p:nvSpPr>
        <p:spPr>
          <a:xfrm>
            <a:off x="335932" y="1065105"/>
            <a:ext cx="8255692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Most important products: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28F22DE-33D3-476B-82B4-EF25FA034CA7}"/>
              </a:ext>
            </a:extLst>
          </p:cNvPr>
          <p:cNvGraphicFramePr>
            <a:graphicFrameLocks noGrp="1"/>
          </p:cNvGraphicFramePr>
          <p:nvPr/>
        </p:nvGraphicFramePr>
        <p:xfrm>
          <a:off x="620339" y="2276872"/>
          <a:ext cx="7836048" cy="340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016">
                  <a:extLst>
                    <a:ext uri="{9D8B030D-6E8A-4147-A177-3AD203B41FA5}">
                      <a16:colId xmlns:a16="http://schemas.microsoft.com/office/drawing/2014/main" xmlns="" val="815325350"/>
                    </a:ext>
                  </a:extLst>
                </a:gridCol>
                <a:gridCol w="3990032">
                  <a:extLst>
                    <a:ext uri="{9D8B030D-6E8A-4147-A177-3AD203B41FA5}">
                      <a16:colId xmlns:a16="http://schemas.microsoft.com/office/drawing/2014/main" xmlns="" val="2746686886"/>
                    </a:ext>
                  </a:extLst>
                </a:gridCol>
              </a:tblGrid>
              <a:tr h="48984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3279857"/>
                  </a:ext>
                </a:extLst>
              </a:tr>
              <a:tr h="979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charset="0"/>
                          <a:sym typeface="Gill Sans" charset="0"/>
                        </a:rPr>
                        <a:t>Biscuits, cookies, pastry cakes, bread, breakfast cereals, rusks, w</a:t>
                      </a:r>
                      <a:r>
                        <a:rPr lang="en-GB" sz="1600" b="0" dirty="0" err="1"/>
                        <a:t>affles</a:t>
                      </a:r>
                      <a:r>
                        <a:rPr lang="en-GB" sz="1600" b="0" dirty="0"/>
                        <a:t>, uncooked pasta, pizza, uncooked macaroni, malt extract, couscous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l Sans" charset="0"/>
                          <a:sym typeface="Gill Sans" charset="0"/>
                        </a:rPr>
                        <a:t>Gradual duty elimination within 5 to 10 years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9983160"/>
                  </a:ext>
                </a:extLst>
              </a:tr>
              <a:tr h="496644">
                <a:tc>
                  <a:txBody>
                    <a:bodyPr/>
                    <a:lstStyle/>
                    <a:p>
                      <a:r>
                        <a:rPr lang="en-GB" sz="1600" b="0" dirty="0"/>
                        <a:t>Mixes and doughs and cake mixes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Duty free within a TRQ of max. 14.200t on 1/4/2023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5468109"/>
                  </a:ext>
                </a:extLst>
              </a:tr>
              <a:tr h="496644">
                <a:tc>
                  <a:txBody>
                    <a:bodyPr/>
                    <a:lstStyle/>
                    <a:p>
                      <a:r>
                        <a:rPr lang="en-GB" sz="1600" b="0" dirty="0"/>
                        <a:t>Food preparations made primarily of 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Duty free within a TRQ of max. 3.000t on 1/4/2023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8973520"/>
                  </a:ext>
                </a:extLst>
              </a:tr>
              <a:tr h="693941">
                <a:tc>
                  <a:txBody>
                    <a:bodyPr/>
                    <a:lstStyle/>
                    <a:p>
                      <a:r>
                        <a:rPr lang="en-GB" sz="1600" b="0" dirty="0"/>
                        <a:t>Food preparations containing more than 50% sucrose, and coca powder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Duties gradually reduced by 50% by 1/4/2028 within a TRQ of max. 130t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88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2512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171451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243" y="286408"/>
            <a:ext cx="7367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   OTHER PROCESSED AGRI PRODUCTS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B2224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F40E010-F7E2-4D09-AF3F-4FDDD614CBBC}"/>
              </a:ext>
            </a:extLst>
          </p:cNvPr>
          <p:cNvSpPr txBox="1">
            <a:spLocks/>
          </p:cNvSpPr>
          <p:nvPr/>
        </p:nvSpPr>
        <p:spPr>
          <a:xfrm>
            <a:off x="344484" y="1125122"/>
            <a:ext cx="8524432" cy="321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Duty free since1 February 2019 for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AA9EAAC-5BAF-475A-AAFC-5CAF78EA7222}"/>
              </a:ext>
            </a:extLst>
          </p:cNvPr>
          <p:cNvSpPr/>
          <p:nvPr/>
        </p:nvSpPr>
        <p:spPr bwMode="auto">
          <a:xfrm>
            <a:off x="409244" y="1849765"/>
            <a:ext cx="5162882" cy="184527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egg albumin, mineral waters, preserved tomatoes, pure cocoa powder, pectic substances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yeasts,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caseinates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10-Point Star 3"/>
          <p:cNvSpPr/>
          <p:nvPr/>
        </p:nvSpPr>
        <p:spPr bwMode="auto">
          <a:xfrm rot="19801596">
            <a:off x="5016889" y="2742081"/>
            <a:ext cx="1728041" cy="1394165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Duty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free 01/02/2019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02131B6-FBB8-4A66-85BC-E954D959C86D}"/>
              </a:ext>
            </a:extLst>
          </p:cNvPr>
          <p:cNvSpPr/>
          <p:nvPr/>
        </p:nvSpPr>
        <p:spPr>
          <a:xfrm>
            <a:off x="80065" y="4461341"/>
            <a:ext cx="883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Wheat related food preparations and barley, wheat flours etc.: Sizeable TRQs</a:t>
            </a:r>
          </a:p>
        </p:txBody>
      </p:sp>
    </p:spTree>
    <p:extLst>
      <p:ext uri="{BB962C8B-B14F-4D97-AF65-F5344CB8AC3E}">
        <p14:creationId xmlns:p14="http://schemas.microsoft.com/office/powerpoint/2010/main" val="17997459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243" y="286408"/>
            <a:ext cx="7367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   OTHER PROCESSED AGRI PRODUCTS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B2224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F40E010-F7E2-4D09-AF3F-4FDDD614CBBC}"/>
              </a:ext>
            </a:extLst>
          </p:cNvPr>
          <p:cNvSpPr txBox="1">
            <a:spLocks/>
          </p:cNvSpPr>
          <p:nvPr/>
        </p:nvSpPr>
        <p:spPr>
          <a:xfrm>
            <a:off x="344484" y="1125122"/>
            <a:ext cx="8524432" cy="5202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Duty free in maximum 10 years for: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None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4CB3D87-4DF9-4C26-A2C8-DD31992B3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15" y="1301663"/>
            <a:ext cx="3237885" cy="27800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F4CE7C6-9B11-4E26-836C-4D46363503A1}"/>
              </a:ext>
            </a:extLst>
          </p:cNvPr>
          <p:cNvSpPr/>
          <p:nvPr/>
        </p:nvSpPr>
        <p:spPr bwMode="auto">
          <a:xfrm>
            <a:off x="1187624" y="2382141"/>
            <a:ext cx="5094056" cy="283083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Spaghetti, pastries, waffles, breakfast cereals, biscuits,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Chocolates and choc. confectionary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Candies and sugar confectionary, 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Tomato puree, 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Several food preparations,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Esterified starches </a:t>
            </a:r>
          </a:p>
          <a:p>
            <a:pPr marL="363538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9" name="10-Point Star 18"/>
          <p:cNvSpPr/>
          <p:nvPr/>
        </p:nvSpPr>
        <p:spPr bwMode="auto">
          <a:xfrm rot="19801596">
            <a:off x="6513545" y="4063690"/>
            <a:ext cx="1464930" cy="1271117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Max 10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years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CB2224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496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38" y="6289506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686688" y="246751"/>
            <a:ext cx="5847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A few </a:t>
            </a:r>
            <a:r>
              <a:rPr lang="en-GB" sz="3200" b="1" dirty="0">
                <a:solidFill>
                  <a:srgbClr val="C00000"/>
                </a:solidFill>
                <a:latin typeface="Gill Sans"/>
              </a:rPr>
              <a:t>Remaining Agri Products …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65362"/>
              </p:ext>
            </p:extLst>
          </p:nvPr>
        </p:nvGraphicFramePr>
        <p:xfrm>
          <a:off x="683635" y="1052970"/>
          <a:ext cx="7997673" cy="43683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70425">
                  <a:extLst>
                    <a:ext uri="{9D8B030D-6E8A-4147-A177-3AD203B41FA5}">
                      <a16:colId xmlns:a16="http://schemas.microsoft.com/office/drawing/2014/main" xmlns="" val="2980717033"/>
                    </a:ext>
                  </a:extLst>
                </a:gridCol>
                <a:gridCol w="6527248">
                  <a:extLst>
                    <a:ext uri="{9D8B030D-6E8A-4147-A177-3AD203B41FA5}">
                      <a16:colId xmlns:a16="http://schemas.microsoft.com/office/drawing/2014/main" xmlns="" val="2815101049"/>
                    </a:ext>
                  </a:extLst>
                </a:gridCol>
              </a:tblGrid>
              <a:tr h="338591">
                <a:tc>
                  <a:txBody>
                    <a:bodyPr/>
                    <a:lstStyle/>
                    <a:p>
                      <a:r>
                        <a:rPr lang="fr-BE" sz="2000" dirty="0"/>
                        <a:t>Product</a:t>
                      </a:r>
                      <a:endParaRPr lang="fr-BE" sz="200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EPA Concession</a:t>
                      </a:r>
                      <a:endParaRPr lang="fr-BE" sz="200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37765103"/>
                  </a:ext>
                </a:extLst>
              </a:tr>
              <a:tr h="409521">
                <a:tc>
                  <a:txBody>
                    <a:bodyPr/>
                    <a:lstStyle/>
                    <a:p>
                      <a:r>
                        <a:rPr lang="fr-BE" sz="18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Coffee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free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3181073544"/>
                  </a:ext>
                </a:extLst>
              </a:tr>
              <a:tr h="409521">
                <a:tc>
                  <a:txBody>
                    <a:bodyPr/>
                    <a:lstStyle/>
                    <a:p>
                      <a:r>
                        <a:rPr lang="fr-BE" sz="18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Juices</a:t>
                      </a:r>
                      <a:endParaRPr lang="fr-BE" sz="18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phasing out over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periods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between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3 to 10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800" b="0" u="none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pPr algn="just"/>
                      <a:r>
                        <a:rPr lang="fr-BE" sz="1800" b="0" u="sng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Citrus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5 or 10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; </a:t>
                      </a:r>
                      <a:r>
                        <a:rPr lang="fr-BE" sz="1800" b="0" u="sng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Apple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7 to 10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; </a:t>
                      </a:r>
                      <a:r>
                        <a:rPr lang="fr-BE" sz="1800" b="0" u="sng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Mixed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3, 5 or 10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; </a:t>
                      </a:r>
                      <a:r>
                        <a:rPr lang="fr-BE" sz="18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Tomato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5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800" b="0" u="sng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71704999"/>
                  </a:ext>
                </a:extLst>
              </a:tr>
              <a:tr h="45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endParaRPr lang="fr-BE" sz="18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821459045"/>
                  </a:ext>
                </a:extLst>
              </a:tr>
              <a:tr h="499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Jams</a:t>
                      </a:r>
                      <a:r>
                        <a:rPr kumimoji="0" lang="fr-B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 &amp; </a:t>
                      </a:r>
                      <a:r>
                        <a:rPr kumimoji="0" lang="fr-B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Jellies</a:t>
                      </a:r>
                      <a:endParaRPr kumimoji="0" lang="fr-B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phasing out over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periods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between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3 to 10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800" b="0" u="none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Citrus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5 to 10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; </a:t>
                      </a:r>
                      <a:r>
                        <a:rPr lang="fr-BE" sz="18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Other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Jams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free –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Jellies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5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800" b="0" u="sng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fr-BE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000251133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pPr lvl="0" algn="just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Starches 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Esterified starches: duty free as from 1/4/2023</a:t>
                      </a:r>
                    </a:p>
                    <a:p>
                      <a:pPr algn="ctr"/>
                      <a:r>
                        <a:rPr lang="en-GB" sz="1800" b="0" noProof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Dextrins</a:t>
                      </a:r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and other modified starches &amp; glues: duties phased out in 10 years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1916757"/>
                  </a:ext>
                </a:extLst>
              </a:tr>
              <a:tr h="459969">
                <a:tc>
                  <a:txBody>
                    <a:bodyPr/>
                    <a:lstStyle/>
                    <a:p>
                      <a:r>
                        <a:rPr lang="fr-BE" sz="18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Extracts</a:t>
                      </a:r>
                      <a:r>
                        <a:rPr lang="fr-BE" sz="18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&amp; essences of coffee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Containing</a:t>
                      </a:r>
                      <a:r>
                        <a:rPr lang="fr-BE" sz="1800" b="0" u="sng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8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added</a:t>
                      </a:r>
                      <a:r>
                        <a:rPr lang="fr-BE" sz="1800" b="0" u="sng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8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sugar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reduction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from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24% to 9.6% in 6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800" b="0" u="none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Other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800" b="0" u="none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800" b="0" u="none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free</a:t>
                      </a:r>
                      <a:endParaRPr lang="fr-BE" sz="1800" b="0" u="sng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19889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429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555591" y="2062469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 dirty="0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 dirty="0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917609" y="1931690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 dirty="0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solidFill>
                  <a:srgbClr val="042A93"/>
                </a:solidFill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b="1" dirty="0">
              <a:solidFill>
                <a:srgbClr val="042A93"/>
              </a:solidFill>
              <a:latin typeface="Myriad Pro" pitchFamily="34" charset="0"/>
              <a:ea typeface="Gill Sans" charset="0"/>
              <a:cs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2DC412B-C10F-4337-ACCE-0FE62AA52F4B}"/>
              </a:ext>
            </a:extLst>
          </p:cNvPr>
          <p:cNvSpPr txBox="1">
            <a:spLocks/>
          </p:cNvSpPr>
          <p:nvPr/>
        </p:nvSpPr>
        <p:spPr bwMode="auto">
          <a:xfrm>
            <a:off x="2685944" y="562851"/>
            <a:ext cx="2814303" cy="10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just"/>
            <a:r>
              <a:rPr lang="en-GB" sz="2200" kern="0" dirty="0"/>
              <a:t> </a:t>
            </a:r>
            <a:endParaRPr lang="en-GB" sz="1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36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EPA Process</a:t>
            </a:r>
            <a:r>
              <a:rPr lang="en-GB" sz="20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xmlns="" id="{42454F34-C2ED-4271-B7F0-1000ADA69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23541"/>
              </p:ext>
            </p:extLst>
          </p:nvPr>
        </p:nvGraphicFramePr>
        <p:xfrm>
          <a:off x="735014" y="2833886"/>
          <a:ext cx="7941444" cy="307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42A93"/>
                </a:solidFill>
              </a:rPr>
              <a:t>www.eu-japan.eu/epa-helpdesk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E97E49-54F8-4B31-BFED-0A1DE0BE17CA}"/>
              </a:ext>
            </a:extLst>
          </p:cNvPr>
          <p:cNvSpPr/>
          <p:nvPr/>
        </p:nvSpPr>
        <p:spPr>
          <a:xfrm>
            <a:off x="4835994" y="2704162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042A93"/>
                </a:solidFill>
                <a:latin typeface="Century Gothic" panose="020B0502020202020204" pitchFamily="34" charset="0"/>
              </a:rPr>
              <a:t>PROMOTION &amp;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042A93"/>
                </a:solidFill>
                <a:latin typeface="Century Gothic" panose="020B0502020202020204" pitchFamily="34" charset="0"/>
              </a:rPr>
              <a:t>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65D641-F8DA-4809-B6F8-F19AD205EDD3}"/>
              </a:ext>
            </a:extLst>
          </p:cNvPr>
          <p:cNvSpPr/>
          <p:nvPr/>
        </p:nvSpPr>
        <p:spPr>
          <a:xfrm>
            <a:off x="7083391" y="1720458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INCREASE MARKET SHARE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EU PRODUCTS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8B14046-8BB9-4CCA-A047-BDF5F3942E3C}"/>
              </a:ext>
            </a:extLst>
          </p:cNvPr>
          <p:cNvSpPr/>
          <p:nvPr/>
        </p:nvSpPr>
        <p:spPr>
          <a:xfrm flipH="1">
            <a:off x="6199534" y="3500169"/>
            <a:ext cx="388689" cy="56124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046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1113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635" y="294194"/>
            <a:ext cx="3529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C00000"/>
                </a:solidFill>
                <a:latin typeface="Gill Sans"/>
              </a:rPr>
              <a:t>FISHERY PRODUCTS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040" y="893522"/>
            <a:ext cx="8681335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All fishery products CH03, CH1504 and CH16: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 were already duty free at MFN level,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or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 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have been liberalised as an EPA concession at the EIF,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or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will be gradually liberalised as an EPA concession in max. 15 years.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exception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: whale oil (150430.010): excluded.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A few examples …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214EC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A few examples of EU fishery products exported to Japan: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xmlns="" id="{AD2B4646-F1FA-45F9-AE57-8BAD09CA6566}"/>
              </a:ext>
            </a:extLst>
          </p:cNvPr>
          <p:cNvGraphicFramePr>
            <a:graphicFrameLocks noGrp="1"/>
          </p:cNvGraphicFramePr>
          <p:nvPr/>
        </p:nvGraphicFramePr>
        <p:xfrm>
          <a:off x="411247" y="3120379"/>
          <a:ext cx="8500105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824">
                  <a:extLst>
                    <a:ext uri="{9D8B030D-6E8A-4147-A177-3AD203B41FA5}">
                      <a16:colId xmlns:a16="http://schemas.microsoft.com/office/drawing/2014/main" xmlns="" val="352174084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3317325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56187241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996388818"/>
                    </a:ext>
                  </a:extLst>
                </a:gridCol>
                <a:gridCol w="1683673">
                  <a:extLst>
                    <a:ext uri="{9D8B030D-6E8A-4147-A177-3AD203B41FA5}">
                      <a16:colId xmlns:a16="http://schemas.microsoft.com/office/drawing/2014/main" xmlns="" val="410164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Jap.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Base Rate </a:t>
                      </a:r>
                    </a:p>
                    <a:p>
                      <a:pPr algn="ctr"/>
                      <a:r>
                        <a:rPr lang="en-GB" sz="1500" dirty="0"/>
                        <a:t>MFN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Pref. Rate</a:t>
                      </a:r>
                    </a:p>
                    <a:p>
                      <a:pPr algn="ctr"/>
                      <a:r>
                        <a:rPr lang="en-GB" sz="1500" dirty="0"/>
                        <a:t>1/4/20 -31/3/21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EPA Preference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657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030235.010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Fresh or chilled Atlantic bluefin tunas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Base rate phased out in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23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030235.020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Fresh or chilled Pacific bluefin tunas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Base rate phased out in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17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030487.050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Frozen yellowfin bigeye tunas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Duty free since EIF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7373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030214.000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Fresh or chilled Atlantic salmon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Duty free since EIF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51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160300.090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Extracts and juices of fish or crustaceans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Duty free since EIF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154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285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189" y="262703"/>
            <a:ext cx="627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GEOGRAPHICAL INDICATIONS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C6D4746-C725-4123-84FD-28B3CFAE307C}"/>
              </a:ext>
            </a:extLst>
          </p:cNvPr>
          <p:cNvSpPr txBox="1">
            <a:spLocks/>
          </p:cNvSpPr>
          <p:nvPr/>
        </p:nvSpPr>
        <p:spPr>
          <a:xfrm>
            <a:off x="391477" y="1204913"/>
            <a:ext cx="8428995" cy="4697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Full protection for 210 EU GIs (wines, spirits and food-stuffs):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Direct protection of GIs under the EPA.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Relation between GIs and Trade Marks (TMs):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no registration in Japan of subsequent TMs;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coexistence with pre-existing TMs is addressed.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Listed prior uses to expire within 5 or 7 years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Possibility to add new GIs in the future.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1400" b="1" dirty="0">
                <a:latin typeface="Century Gothic" panose="020B0502020202020204"/>
              </a:rPr>
              <a:t>A few examples of protected Spanish GIs:</a:t>
            </a:r>
          </a:p>
          <a:p>
            <a:pPr lvl="2" indent="-342900" algn="just" fontAlgn="auto">
              <a:buClr>
                <a:srgbClr val="C00000"/>
              </a:buClr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Wine: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Cataluna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Cava, </a:t>
            </a:r>
            <a:r>
              <a:rPr lang="en-GB" sz="1400" b="1" dirty="0">
                <a:latin typeface="Century Gothic" panose="020B0502020202020204"/>
              </a:rPr>
              <a:t>La Mancha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Rioja, …</a:t>
            </a:r>
          </a:p>
          <a:p>
            <a:pPr lvl="2" indent="-342900" algn="just" fontAlgn="auto">
              <a:buClr>
                <a:srgbClr val="C00000"/>
              </a:buClr>
              <a:defRPr/>
            </a:pPr>
            <a:r>
              <a:rPr lang="en-GB" sz="1400" b="1" dirty="0">
                <a:latin typeface="Century Gothic" panose="020B0502020202020204"/>
              </a:rPr>
              <a:t>Spirits: Brandy de Jerez</a:t>
            </a:r>
          </a:p>
          <a:p>
            <a:pPr lvl="2" indent="-342900" algn="just" fontAlgn="auto">
              <a:buClr>
                <a:srgbClr val="C00000"/>
              </a:buClr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Meat: Jam</a:t>
            </a:r>
            <a:r>
              <a:rPr lang="en-GB" sz="1400" b="1" dirty="0">
                <a:latin typeface="Century Gothic" panose="020B0502020202020204"/>
              </a:rPr>
              <a:t>on de </a:t>
            </a:r>
            <a:r>
              <a:rPr lang="en-GB" sz="1400" b="1" dirty="0" err="1">
                <a:latin typeface="Century Gothic" panose="020B0502020202020204"/>
              </a:rPr>
              <a:t>Teruel</a:t>
            </a:r>
            <a:r>
              <a:rPr lang="en-GB" sz="1400" b="1" dirty="0">
                <a:latin typeface="Century Gothic" panose="020B0502020202020204"/>
              </a:rPr>
              <a:t>/Paleta de </a:t>
            </a:r>
            <a:r>
              <a:rPr lang="en-GB" sz="1400" b="1" dirty="0" err="1">
                <a:latin typeface="Century Gothic" panose="020B0502020202020204"/>
              </a:rPr>
              <a:t>Teruel</a:t>
            </a:r>
            <a:r>
              <a:rPr lang="en-GB" sz="1400" b="1" dirty="0">
                <a:latin typeface="Century Gothic" panose="020B0502020202020204"/>
              </a:rPr>
              <a:t>, …</a:t>
            </a:r>
          </a:p>
          <a:p>
            <a:pPr lvl="2" indent="-342900" algn="just" fontAlgn="auto">
              <a:buClr>
                <a:srgbClr val="C00000"/>
              </a:buClr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Oils &amp; Fats: Sierra de Segura, Sierra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Magina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…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709" y="1535363"/>
            <a:ext cx="1995413" cy="19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50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296040" y="185301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045" y="202550"/>
            <a:ext cx="315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RULES OF ORIGIN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09" y="947879"/>
            <a:ext cx="859236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GENERALITIES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6492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 benefit from an EPA preference: product must be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originating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in the EU or Japan.</a:t>
            </a: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</a:p>
          <a:p>
            <a:pPr marL="6492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 be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originating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the product must comply with:</a:t>
            </a: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06488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the provisions “Rules of Origin” of the EPA text (Chapter 3), including the basic requirements to originating, </a:t>
            </a:r>
            <a:r>
              <a:rPr lang="en-GB" sz="1600" b="1" dirty="0">
                <a:latin typeface="Century Gothic" panose="020B0502020202020204"/>
                <a:ea typeface="+mj-ea"/>
                <a:cs typeface="+mj-cs"/>
              </a:rPr>
              <a:t>and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277938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06488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the Product Specific Rules (PSR) for each product (Annexes 3A/3B and Appendix 3-B-1): further requirements in order to be originating. </a:t>
            </a:r>
          </a:p>
          <a:p>
            <a:pPr marL="1277938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277938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These requirements can include: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change in tariff classification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production process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maximum value of non-originating materials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minimum regional value content 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 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34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296040" y="185301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045" y="202550"/>
            <a:ext cx="315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RULES OF ORIGIN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09" y="947879"/>
            <a:ext cx="85923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lang="en-GB" sz="1800" b="1" u="sng" dirty="0">
                <a:solidFill>
                  <a:srgbClr val="00B050"/>
                </a:solidFill>
                <a:latin typeface="Century Gothic" panose="020B0502020202020204"/>
                <a:ea typeface="+mj-ea"/>
                <a:cs typeface="+mj-cs"/>
              </a:rPr>
              <a:t>A FEW EXAMPLES 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 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xmlns="" id="{E9095017-F30E-4542-A2B5-B458209BE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72338"/>
              </p:ext>
            </p:extLst>
          </p:nvPr>
        </p:nvGraphicFramePr>
        <p:xfrm>
          <a:off x="264679" y="1250786"/>
          <a:ext cx="862931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20">
                  <a:extLst>
                    <a:ext uri="{9D8B030D-6E8A-4147-A177-3AD203B41FA5}">
                      <a16:colId xmlns:a16="http://schemas.microsoft.com/office/drawing/2014/main" xmlns="" val="3668386768"/>
                    </a:ext>
                  </a:extLst>
                </a:gridCol>
                <a:gridCol w="1583373">
                  <a:extLst>
                    <a:ext uri="{9D8B030D-6E8A-4147-A177-3AD203B41FA5}">
                      <a16:colId xmlns:a16="http://schemas.microsoft.com/office/drawing/2014/main" xmlns="" val="4281729423"/>
                    </a:ext>
                  </a:extLst>
                </a:gridCol>
                <a:gridCol w="3859490">
                  <a:extLst>
                    <a:ext uri="{9D8B030D-6E8A-4147-A177-3AD203B41FA5}">
                      <a16:colId xmlns:a16="http://schemas.microsoft.com/office/drawing/2014/main" xmlns="" val="2116354939"/>
                    </a:ext>
                  </a:extLst>
                </a:gridCol>
                <a:gridCol w="2157328">
                  <a:extLst>
                    <a:ext uri="{9D8B030D-6E8A-4147-A177-3AD203B41FA5}">
                      <a16:colId xmlns:a16="http://schemas.microsoft.com/office/drawing/2014/main" xmlns="" val="845495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PSR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79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Chapter</a:t>
                      </a:r>
                    </a:p>
                    <a:p>
                      <a:r>
                        <a:rPr lang="en-GB" sz="14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Edible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Wholly 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Products must be of EU/Japan origin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80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Heading 20.01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Prepared fruit and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/>
                        </a:rPr>
                        <a:t>Non-EU/Japan originating materials may be used in the production of the goods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if these materials are classified under another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Chapter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034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Heading</a:t>
                      </a:r>
                    </a:p>
                    <a:p>
                      <a:r>
                        <a:rPr lang="en-GB" sz="1400" dirty="0"/>
                        <a:t>1806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Chocolates and other cocoa preparations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CTH, provided that: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the total weight of the non-originating materials of CH4 (dairy) and of Heading 19.01 (food preparations) used does not exceed 10% of the weight of the product; and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the total weight of the non-originating materials of Headings 17.01 (cane or beet sugar) and 17.02 (other sugars) used does not exceed 30% of the weight of the product;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/>
                        </a:rPr>
                        <a:t>Non-EU/Japan originating materials may be used in the production of the goods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if these materials are classified under another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Heading,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and the 2 conditions are satisfied.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94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7716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1000" t="13000" r="-6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EA8ACF5-1FE5-4D0D-A1C8-4CF4BF991DCB}"/>
              </a:ext>
            </a:extLst>
          </p:cNvPr>
          <p:cNvSpPr txBox="1">
            <a:spLocks/>
          </p:cNvSpPr>
          <p:nvPr/>
        </p:nvSpPr>
        <p:spPr>
          <a:xfrm>
            <a:off x="539552" y="1335224"/>
            <a:ext cx="8280920" cy="485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EPA text and Annexes: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http://trade.ec.europa.eu/doclib/press/index.cfm?id=1684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	Of which: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2-A: Schedule and Notes (TRQ,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etc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)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;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2-E: Facilitation of wine export;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3-B: Product specific rules of origin;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14-B: GIs.</a:t>
            </a:r>
          </a:p>
        </p:txBody>
      </p:sp>
    </p:spTree>
    <p:extLst>
      <p:ext uri="{BB962C8B-B14F-4D97-AF65-F5344CB8AC3E}">
        <p14:creationId xmlns:p14="http://schemas.microsoft.com/office/powerpoint/2010/main" val="32667867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EA8ACF5-1FE5-4D0D-A1C8-4CF4BF991DCB}"/>
              </a:ext>
            </a:extLst>
          </p:cNvPr>
          <p:cNvSpPr txBox="1">
            <a:spLocks/>
          </p:cNvSpPr>
          <p:nvPr/>
        </p:nvSpPr>
        <p:spPr>
          <a:xfrm>
            <a:off x="539552" y="1335224"/>
            <a:ext cx="8280920" cy="485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EPA Helpdesk: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https://www.eu-japan.eu/epa-helpdesk </a:t>
            </a:r>
          </a:p>
          <a:p>
            <a:pPr marL="2971800" marR="0" lvl="6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Fiches per sectors and webinars on EPA outcome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7"/>
          <a:srcRect l="15079" r="65018"/>
          <a:stretch/>
        </p:blipFill>
        <p:spPr bwMode="auto">
          <a:xfrm rot="21004129">
            <a:off x="645404" y="2492903"/>
            <a:ext cx="2786729" cy="3240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3668"/>
              </p:ext>
            </p:extLst>
          </p:nvPr>
        </p:nvGraphicFramePr>
        <p:xfrm>
          <a:off x="3836178" y="3473165"/>
          <a:ext cx="4018852" cy="15106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99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8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3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</a:rPr>
                        <a:t>9 April 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</a:rPr>
                        <a:t>Wines and Spirits</a:t>
                      </a:r>
                      <a:endParaRPr lang="en-GB" sz="1600" b="0" i="0" u="none" strike="noStrike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67"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7 May 2019</a:t>
                      </a:r>
                      <a:endParaRPr lang="en-GB" sz="16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</a:rPr>
                        <a:t>Geographical Indications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2A9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329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21 May 2019</a:t>
                      </a:r>
                      <a:endParaRPr lang="en-GB" sz="16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Dairy Products</a:t>
                      </a:r>
                      <a:endParaRPr lang="en-GB" sz="16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329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1600" u="none" strike="noStrike" kern="1200" dirty="0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June 2019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fr-BE" sz="1600" b="0" u="none" strike="noStrike" kern="1200" dirty="0" err="1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Meat</a:t>
                      </a:r>
                      <a:r>
                        <a:rPr lang="fr-BE" sz="1600" b="0" u="none" strike="noStrike" kern="1200" dirty="0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b="0" u="none" strike="noStrike" kern="1200" dirty="0" err="1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Products</a:t>
                      </a:r>
                      <a:endParaRPr lang="en-GB" sz="16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270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18 June 2019</a:t>
                      </a:r>
                      <a:endParaRPr lang="en-GB" sz="16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Processed Agricultural Products</a:t>
                      </a:r>
                      <a:endParaRPr lang="en-GB" sz="16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9973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t="9000" r="-6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648C234-E00C-4F32-8C81-E41A54112AD3}"/>
              </a:ext>
            </a:extLst>
          </p:cNvPr>
          <p:cNvSpPr txBox="1">
            <a:spLocks/>
          </p:cNvSpPr>
          <p:nvPr/>
        </p:nvSpPr>
        <p:spPr>
          <a:xfrm>
            <a:off x="296040" y="956462"/>
            <a:ext cx="8712969" cy="3892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Overall import conditions in Japan: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European Commission DG TRADE “Market Access Database”: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http://madb.europa.eu/madb/indexPubli.htm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European Commission DG AGRI “Food and Beverage Handbook – Japan”: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https://ec.europa.eu/chafea/agri/content/food-and-beverage-market-entry-handbook-japan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Japan’s Customs: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http://www.customs.go.jp/english/c-answer_e/imtsukan/1524_e.htm </a:t>
            </a:r>
          </a:p>
        </p:txBody>
      </p:sp>
    </p:spTree>
    <p:extLst>
      <p:ext uri="{BB962C8B-B14F-4D97-AF65-F5344CB8AC3E}">
        <p14:creationId xmlns:p14="http://schemas.microsoft.com/office/powerpoint/2010/main" val="3092743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648C234-E00C-4F32-8C81-E41A54112AD3}"/>
              </a:ext>
            </a:extLst>
          </p:cNvPr>
          <p:cNvSpPr txBox="1">
            <a:spLocks/>
          </p:cNvSpPr>
          <p:nvPr/>
        </p:nvSpPr>
        <p:spPr>
          <a:xfrm>
            <a:off x="215515" y="1726167"/>
            <a:ext cx="8712969" cy="396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7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European Commission (DG TAXUD) – Rules of Origin: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https://ec.europa.eu/taxation_customs/business/calculation-customs-duties/rules-origin_en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https://ec.europa.eu/taxation_customs/business/international-affairs/international-customs-cooperation-mutual-administrative-assistance-agreements/japan_en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https://ec.europa.eu/taxation_customs/sites/taxation/files/eu_japan_epa_guidance_claim_verification_denial_en.pdf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6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7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European Commission: Geographical Indications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https://ec.europa.eu/info/food-farming-fisheries/food-safety-and-quality/certification/quality-labels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293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l="-8000" t="15000" r="-8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887413" y="1988840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7742" b="6317"/>
          <a:stretch/>
        </p:blipFill>
        <p:spPr>
          <a:xfrm>
            <a:off x="1571771" y="5733256"/>
            <a:ext cx="5952557" cy="1067949"/>
          </a:xfrm>
          <a:prstGeom prst="rect">
            <a:avLst/>
          </a:prstGeom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67204" y="578614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5F07D6ED-F444-4C14-9C4D-1C675EB620B9}"/>
              </a:ext>
            </a:extLst>
          </p:cNvPr>
          <p:cNvSpPr txBox="1">
            <a:spLocks/>
          </p:cNvSpPr>
          <p:nvPr/>
        </p:nvSpPr>
        <p:spPr>
          <a:xfrm>
            <a:off x="422274" y="1769644"/>
            <a:ext cx="8254181" cy="990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Thank you for your attention</a:t>
            </a:r>
            <a:endParaRPr kumimoji="0" lang="en-GB" sz="4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Yvan </a:t>
            </a: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Van EESBEEK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222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Consultant at the EU-Japan Centre for Industrial Cooperation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2224"/>
              </a:buClr>
              <a:buSzPct val="80000"/>
              <a:buFont typeface="Wingdings 3" charset="2"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222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BE" sz="2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Questions ?</a:t>
            </a:r>
            <a:endParaRPr kumimoji="0" lang="en-GB" sz="2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4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275" y="5282044"/>
            <a:ext cx="856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This presentation has been prepared with the sole purpose of simplifying the understanding of some parts of the EU-Japan EPA and bears no legal standing.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861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xmlns="" id="{9F0EC16C-CDFD-4329-BE5E-B3D4A9561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23130"/>
              </p:ext>
            </p:extLst>
          </p:nvPr>
        </p:nvGraphicFramePr>
        <p:xfrm>
          <a:off x="401012" y="817902"/>
          <a:ext cx="8275445" cy="509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703115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 dirty="0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solidFill>
                  <a:srgbClr val="042A93"/>
                </a:solidFill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b="1" dirty="0">
              <a:solidFill>
                <a:srgbClr val="042A93"/>
              </a:solidFill>
              <a:latin typeface="Myriad Pro" pitchFamily="34" charset="0"/>
              <a:ea typeface="Gill Sans" charset="0"/>
              <a:cs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42A93"/>
                </a:solidFill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465" y="226238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+mj-lt"/>
              </a:rPr>
              <a:t>SMEs</a:t>
            </a:r>
            <a:endParaRPr lang="en-GB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xmlns="" id="{0180D0EE-49D3-4CB2-BF2E-933FBDEB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15068"/>
              </p:ext>
            </p:extLst>
          </p:nvPr>
        </p:nvGraphicFramePr>
        <p:xfrm>
          <a:off x="176213" y="1713530"/>
          <a:ext cx="4395787" cy="407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4D88631E-29AC-4F28-9C46-370DCBB7F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300014"/>
              </p:ext>
            </p:extLst>
          </p:nvPr>
        </p:nvGraphicFramePr>
        <p:xfrm>
          <a:off x="4751156" y="1621385"/>
          <a:ext cx="4396341" cy="414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660F2B-B136-46C7-8C4D-681F6DD0FCBC}"/>
              </a:ext>
            </a:extLst>
          </p:cNvPr>
          <p:cNvSpPr txBox="1"/>
          <p:nvPr/>
        </p:nvSpPr>
        <p:spPr>
          <a:xfrm>
            <a:off x="683635" y="5723650"/>
            <a:ext cx="237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13733184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0528" y="112549"/>
            <a:ext cx="7627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MARKET ACCESS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Types of EPA Concessions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24783"/>
              </p:ext>
            </p:extLst>
          </p:nvPr>
        </p:nvGraphicFramePr>
        <p:xfrm>
          <a:off x="325925" y="1663804"/>
          <a:ext cx="8518847" cy="391714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56385">
                  <a:extLst>
                    <a:ext uri="{9D8B030D-6E8A-4147-A177-3AD203B41FA5}">
                      <a16:colId xmlns:a16="http://schemas.microsoft.com/office/drawing/2014/main" xmlns="" val="2980717033"/>
                    </a:ext>
                  </a:extLst>
                </a:gridCol>
                <a:gridCol w="1287278">
                  <a:extLst>
                    <a:ext uri="{9D8B030D-6E8A-4147-A177-3AD203B41FA5}">
                      <a16:colId xmlns:a16="http://schemas.microsoft.com/office/drawing/2014/main" xmlns="" val="3065428510"/>
                    </a:ext>
                  </a:extLst>
                </a:gridCol>
                <a:gridCol w="3775184">
                  <a:extLst>
                    <a:ext uri="{9D8B030D-6E8A-4147-A177-3AD203B41FA5}">
                      <a16:colId xmlns:a16="http://schemas.microsoft.com/office/drawing/2014/main" xmlns="" val="2815101049"/>
                    </a:ext>
                  </a:extLst>
                </a:gridCol>
              </a:tblGrid>
              <a:tr h="413524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Type</a:t>
                      </a:r>
                    </a:p>
                  </a:txBody>
                  <a:tcPr marL="38795" marR="38795" marT="17652" marB="17652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EPA Code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37765103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Immediate Liberalisation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A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Japan’s base rate is eliminated at the entry into force of the Agreement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Most of those tariff lines </a:t>
                      </a:r>
                      <a:r>
                        <a:rPr lang="en-GB" sz="1400" b="1" noProof="0" dirty="0">
                          <a:solidFill>
                            <a:srgbClr val="FF0000"/>
                          </a:solidFill>
                          <a:latin typeface="EC Square Sans Pro Light" panose="020B0506000000020004" pitchFamily="34" charset="0"/>
                        </a:rPr>
                        <a:t>are not listed in Japan’s EPA tariff schedule </a:t>
                      </a:r>
                      <a:endParaRPr lang="en-GB" sz="1400" b="0" noProof="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3181073544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elimination spread over a period 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Gradual elimination of Japan’s base rate over a period of time.  the zero duty will be applied in subsequent years.  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821459045"/>
                  </a:ext>
                </a:extLst>
              </a:tr>
              <a:tr h="654747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reduction spread over a period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R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Gradual reduction of Japan’s base rate to a certain level.  The final reduced level will be applied in subsequent years.   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000251133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Tariff rate quotas 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TRQ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TRQs allow for one of the above preferences within the limits of an annual import quantity.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1916757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Exclusion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X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Tariff lines excluded from any preference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97167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24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093" y="246751"/>
            <a:ext cx="68611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A few highlights of what’s the EPA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 is offering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86918"/>
              </p:ext>
            </p:extLst>
          </p:nvPr>
        </p:nvGraphicFramePr>
        <p:xfrm>
          <a:off x="647563" y="1311564"/>
          <a:ext cx="7997673" cy="474567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64197">
                  <a:extLst>
                    <a:ext uri="{9D8B030D-6E8A-4147-A177-3AD203B41FA5}">
                      <a16:colId xmlns:a16="http://schemas.microsoft.com/office/drawing/2014/main" xmlns="" val="2980717033"/>
                    </a:ext>
                  </a:extLst>
                </a:gridCol>
                <a:gridCol w="3272675">
                  <a:extLst>
                    <a:ext uri="{9D8B030D-6E8A-4147-A177-3AD203B41FA5}">
                      <a16:colId xmlns:a16="http://schemas.microsoft.com/office/drawing/2014/main" xmlns="" val="2815101049"/>
                    </a:ext>
                  </a:extLst>
                </a:gridCol>
                <a:gridCol w="2960801">
                  <a:extLst>
                    <a:ext uri="{9D8B030D-6E8A-4147-A177-3AD203B41FA5}">
                      <a16:colId xmlns:a16="http://schemas.microsoft.com/office/drawing/2014/main" xmlns="" val="2024758420"/>
                    </a:ext>
                  </a:extLst>
                </a:gridCol>
              </a:tblGrid>
              <a:tr h="338591">
                <a:tc>
                  <a:txBody>
                    <a:bodyPr/>
                    <a:lstStyle/>
                    <a:p>
                      <a:r>
                        <a:rPr lang="fr-BE" sz="2000" dirty="0"/>
                        <a:t>Product</a:t>
                      </a:r>
                      <a:endParaRPr lang="fr-BE" sz="200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2000" dirty="0"/>
                        <a:t>EPA Concession</a:t>
                      </a:r>
                      <a:endParaRPr lang="fr-BE" sz="200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BE" sz="200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3537765103"/>
                  </a:ext>
                </a:extLst>
              </a:tr>
              <a:tr h="409521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trade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endParaRPr lang="fr-BE" sz="1600" dirty="0"/>
                    </a:p>
                  </a:txBody>
                  <a:tcPr>
                    <a:solidFill>
                      <a:srgbClr val="8D0F56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073544"/>
                  </a:ext>
                </a:extLst>
              </a:tr>
              <a:tr h="409521">
                <a:tc>
                  <a:txBody>
                    <a:bodyPr/>
                    <a:lstStyle/>
                    <a:p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Meat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Products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4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Beef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duties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will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be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drastically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reduced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from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38% to 9% over 15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pPr algn="ctr"/>
                      <a:r>
                        <a:rPr lang="fr-BE" sz="1400" b="0" u="sng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Pork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elimination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significant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tariff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reduction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over 10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704999"/>
                  </a:ext>
                </a:extLst>
              </a:tr>
              <a:tr h="45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Fruit &amp;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Vegetables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C Square Sans Pro Light" panose="020B05060000000200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(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Fresh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 &amp;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Prepared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)</a:t>
                      </a: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Free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trade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at the entry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into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force of the EPA 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duties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phased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out in max. 10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pPr algn="ctr"/>
                      <a:endParaRPr lang="fr-BE" sz="1800" b="1" dirty="0">
                        <a:solidFill>
                          <a:srgbClr val="042A93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821459045"/>
                  </a:ext>
                </a:extLst>
              </a:tr>
              <a:tr h="499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"/>
                        </a:rPr>
                        <a:t>Biscuits and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"/>
                        </a:rPr>
                        <a:t>waffles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Duties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phased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 out over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periods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 5 to 8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000251133"/>
                  </a:ext>
                </a:extLst>
              </a:tr>
              <a:tr h="499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Olive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EC Square Sans Pro Light" panose="020B0506000000020004" pitchFamily="34" charset="0"/>
                        </a:rPr>
                        <a:t>oil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trade</a:t>
                      </a:r>
                      <a:endParaRPr lang="fr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4700579"/>
                  </a:ext>
                </a:extLst>
              </a:tr>
              <a:tr h="279298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Hard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cheese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Duty phasing out in 15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rgbClr val="8D0F56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757"/>
                  </a:ext>
                </a:extLst>
              </a:tr>
              <a:tr h="409521">
                <a:tc>
                  <a:txBody>
                    <a:bodyPr/>
                    <a:lstStyle/>
                    <a:p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Other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cheeses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400" b="0" baseline="0" dirty="0">
                          <a:solidFill>
                            <a:schemeClr val="tx1"/>
                          </a:solidFill>
                        </a:rPr>
                        <a:t>Duty free TRQ of 20.000t to 31.000t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971678581"/>
                  </a:ext>
                </a:extLst>
              </a:tr>
              <a:tr h="45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 err="1">
                          <a:solidFill>
                            <a:schemeClr val="tx1"/>
                          </a:solidFill>
                        </a:rPr>
                        <a:t>Chocolates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most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of the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products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phasing out in 10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some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products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elimination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reduction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within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TRQs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1369663164"/>
                  </a:ext>
                </a:extLst>
              </a:tr>
              <a:tr h="45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tx1"/>
                          </a:solidFill>
                        </a:rPr>
                        <a:t>Pasta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  <a:p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most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of the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products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: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phasing out in 10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pPr algn="ctr"/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xmlns="" val="248555433"/>
                  </a:ext>
                </a:extLst>
              </a:tr>
              <a:tr h="459969">
                <a:tc>
                  <a:txBody>
                    <a:bodyPr/>
                    <a:lstStyle/>
                    <a:p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Fish &amp; Fish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Products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free or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duties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phased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out over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periods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between</a:t>
                      </a:r>
                      <a:r>
                        <a:rPr lang="fr-BE" sz="1400" b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 5 and 10 </a:t>
                      </a:r>
                      <a:r>
                        <a:rPr lang="fr-BE" sz="1400" b="0" dirty="0" err="1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years</a:t>
                      </a:r>
                      <a:endParaRPr lang="fr-BE" sz="1400" b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889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652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303" y="252633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BEEF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934D8BD-AA81-4A9C-A641-7675A4CF1453}"/>
              </a:ext>
            </a:extLst>
          </p:cNvPr>
          <p:cNvSpPr txBox="1">
            <a:spLocks/>
          </p:cNvSpPr>
          <p:nvPr/>
        </p:nvSpPr>
        <p:spPr>
          <a:xfrm>
            <a:off x="21462" y="1096265"/>
            <a:ext cx="5773289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Drastic tariff reduction: from 38.5% to 9% in 15 years. </a:t>
            </a:r>
            <a:r>
              <a:rPr kumimoji="0" lang="en-GB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/>
            </a:r>
            <a:br>
              <a:rPr kumimoji="0" lang="en-GB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</a:br>
            <a:endParaRPr kumimoji="0" lang="en-GB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High safeguard trigger (50.500 t after 10 years) which may disappear on the long run.    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Gradual increase of EU exports after long lasting BSE ban 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…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sym typeface="Gill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4FB06C-486A-43C1-96DC-564629E34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52" y="1790672"/>
            <a:ext cx="3168352" cy="3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03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221" y="288289"/>
            <a:ext cx="202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PIGMEAT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E2F2DB2-2B31-49CF-BDAC-C9191627DC06}"/>
              </a:ext>
            </a:extLst>
          </p:cNvPr>
          <p:cNvSpPr txBox="1">
            <a:spLocks/>
          </p:cNvSpPr>
          <p:nvPr/>
        </p:nvSpPr>
        <p:spPr>
          <a:xfrm>
            <a:off x="692147" y="947040"/>
            <a:ext cx="8280196" cy="5103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 most important </a:t>
            </a:r>
            <a:r>
              <a:rPr kumimoji="0" lang="en-GB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agri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export : 1.2 </a:t>
            </a:r>
            <a:r>
              <a:rPr kumimoji="0" lang="en-GB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bn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€  			  &gt; 30% of import market share.</a:t>
            </a:r>
          </a:p>
          <a:p>
            <a:pPr marL="2971800" marR="0" lvl="6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2971800" marR="0" lvl="6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Meat fresh, chilled and frozen: 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almost tariff elimination </a:t>
            </a:r>
            <a:r>
              <a:rPr kumimoji="0" lang="en-GB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(specific duty divided by 10!)</a:t>
            </a:r>
          </a:p>
          <a:p>
            <a:pPr marL="2971800" marR="0" lvl="6" indent="-2286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Sausages and pork preparations: 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full tariff elimination 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in 5 years</a:t>
            </a:r>
          </a:p>
          <a:p>
            <a:pPr marL="2686050" marR="0" lvl="6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Temporary safeguard (10 years) – low snapback duty</a:t>
            </a: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MFN safeguard not applicable to EU products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42E15C-5A00-4866-80EA-16A138C30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" y="2132855"/>
            <a:ext cx="3097077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52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195" y="279641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CHEESES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998" y="1217550"/>
            <a:ext cx="859236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Hard cheeses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duty free in 15 years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lang="en-GB" sz="2400" u="sng" dirty="0">
              <a:solidFill>
                <a:schemeClr val="tx1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lang="en-GB" sz="2400" u="sng" dirty="0">
              <a:solidFill>
                <a:schemeClr val="tx1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lang="en-GB" sz="2400" u="sng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S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oft and processed cheeses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duty free TRQ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Continued growth based 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cheese consumption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growth in Japan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40669F8-3E6F-4BF4-8E1D-DE941F217DFA}"/>
              </a:ext>
            </a:extLst>
          </p:cNvPr>
          <p:cNvSpPr/>
          <p:nvPr/>
        </p:nvSpPr>
        <p:spPr bwMode="auto">
          <a:xfrm flipH="1">
            <a:off x="323528" y="5373275"/>
            <a:ext cx="93671" cy="45719"/>
          </a:xfrm>
          <a:prstGeom prst="rect">
            <a:avLst/>
          </a:prstGeom>
          <a:blipFill dpi="0" rotWithShape="0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317236B5-F330-4F1D-905B-7278F2EC0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377755"/>
              </p:ext>
            </p:extLst>
          </p:nvPr>
        </p:nvGraphicFramePr>
        <p:xfrm>
          <a:off x="2103722" y="3922324"/>
          <a:ext cx="3978747" cy="205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8466559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B222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B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A-Yvan-revised.potx" id="{C21188A6-FDFF-47AF-A186-66B3D4BBD9C6}" vid="{A55E914F-C6E9-4A3C-A8AC-9719522D5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22732</TotalTime>
  <Pages>0</Pages>
  <Words>2038</Words>
  <Characters>0</Characters>
  <Application>Microsoft Office PowerPoint</Application>
  <PresentationFormat>On-screen Show (4:3)</PresentationFormat>
  <Lines>0</Lines>
  <Paragraphs>568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Century Gothic</vt:lpstr>
      <vt:lpstr>EC Square Sans Pro Light</vt:lpstr>
      <vt:lpstr>Gill Sans</vt:lpstr>
      <vt:lpstr>Myriad Pro</vt:lpstr>
      <vt:lpstr>Myriad Pro Bold</vt:lpstr>
      <vt:lpstr>Wingdings</vt:lpstr>
      <vt:lpstr>Wingdings 3</vt:lpstr>
      <vt:lpstr>ヒラギノ角ゴ ProN W3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EU-Japan Centre  for Industrial Cooperation</dc:title>
  <dc:creator>Andiol Burguete</dc:creator>
  <cp:lastModifiedBy>Eivilte Kandrataviciute</cp:lastModifiedBy>
  <cp:revision>696</cp:revision>
  <cp:lastPrinted>2019-06-13T15:27:02Z</cp:lastPrinted>
  <dcterms:modified xsi:type="dcterms:W3CDTF">2020-09-09T12:52:15Z</dcterms:modified>
</cp:coreProperties>
</file>