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  <p:sldMasterId id="2147483949" r:id="rId2"/>
  </p:sldMasterIdLst>
  <p:notesMasterIdLst>
    <p:notesMasterId r:id="rId20"/>
  </p:notesMasterIdLst>
  <p:sldIdLst>
    <p:sldId id="260" r:id="rId3"/>
    <p:sldId id="323" r:id="rId4"/>
    <p:sldId id="261" r:id="rId5"/>
    <p:sldId id="326" r:id="rId6"/>
    <p:sldId id="322" r:id="rId7"/>
    <p:sldId id="277" r:id="rId8"/>
    <p:sldId id="324" r:id="rId9"/>
    <p:sldId id="263" r:id="rId10"/>
    <p:sldId id="262" r:id="rId11"/>
    <p:sldId id="329" r:id="rId12"/>
    <p:sldId id="327" r:id="rId13"/>
    <p:sldId id="328" r:id="rId14"/>
    <p:sldId id="333" r:id="rId15"/>
    <p:sldId id="332" r:id="rId16"/>
    <p:sldId id="267" r:id="rId17"/>
    <p:sldId id="271" r:id="rId18"/>
    <p:sldId id="269" r:id="rId19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modifyVerifier cryptProviderType="rsaAES" cryptAlgorithmClass="hash" cryptAlgorithmType="typeAny" cryptAlgorithmSid="14" spinCount="100000" saltData="mYbZHWxqLN8rxUEYlYMkuw==" hashData="4ws3wJI805vTEE4Feo1o2Uc4kqUit7I3ZcUTnagVd3PURpyj+212Qb0ZHYwavA4swydWdwMIrYD8eRoOQwYUV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A93"/>
    <a:srgbClr val="00487E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77136" autoAdjust="0"/>
  </p:normalViewPr>
  <p:slideViewPr>
    <p:cSldViewPr>
      <p:cViewPr varScale="1">
        <p:scale>
          <a:sx n="83" d="100"/>
          <a:sy n="83" d="100"/>
        </p:scale>
        <p:origin x="180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E4D46C-1383-4F4C-91A7-EC36742BC810}" type="datetimeFigureOut">
              <a:rPr lang="en-GB" altLang="en-US"/>
              <a:pPr/>
              <a:t>19/01/2023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80B1A3-3770-4D09-84F7-391A7A4DF4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37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65E64D-0A58-454E-8936-E647378A81FE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69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This is an example of a recent contract offered by a national government organization. It’s a national university in Osaka that needs a stage lighting system for its Art Center.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Here you see the English summary, with provides the minimum of information.  Beside the general subject of the contract they provide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= When it needs to be delivered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= Where it needs to be delivered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= Some of the qualifications to be eligible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A article 7 &amp; 8, usual mains that you are not under bankruptcy or insolvency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B have registered as a supplier either under the national government common system or by the entity itself and fall into the category of A,B and C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C can prove you can provided rapid after-sale service and maintenance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DL for the bid (if you are allowed to compete)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Contact point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Environmental conditions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The Japanese version of the notice however will contain much more information: in this case, things like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/>
              <a:t>The method of tendering (It’s. and open tender)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/>
              <a:t>Where the tender specifications can be obtained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/>
              <a:t>Time and location of bid opening (March 13)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/>
              <a:t>Language used in the proceedings (all Japanese)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/>
              <a:t>Whether a deposit or guarantee is required (in this case not)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/>
              <a:t>Requirements: That you have to prove that you can deliver the goods and submit a bid before the deadline, and be available for additional explanations until the bidding day.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/>
              <a:t>A contract is drafted.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/>
              <a:t>Method of assessment to decide winning bidder: Lowest price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/>
              <a:t>Whether negotiation is permitted; No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altLang="en-US" dirty="0" err="1"/>
              <a:t>Referall</a:t>
            </a:r>
            <a:r>
              <a:rPr lang="en-GB" altLang="en-US" dirty="0"/>
              <a:t> to tender explanation/specifications.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GB" altLang="en-US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https://</a:t>
            </a:r>
            <a:r>
              <a:rPr lang="en-GB" altLang="en-US" dirty="0" err="1"/>
              <a:t>www.jetro.go.jp</a:t>
            </a:r>
            <a:r>
              <a:rPr lang="en-GB" altLang="en-US" dirty="0"/>
              <a:t>/</a:t>
            </a:r>
            <a:r>
              <a:rPr lang="en-GB" altLang="en-US" dirty="0" err="1"/>
              <a:t>gov_procurement</a:t>
            </a:r>
            <a:r>
              <a:rPr lang="en-GB" altLang="en-US" dirty="0"/>
              <a:t>/national/articles/254903/2022120100640001.html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4C0FD6-2EA4-4F55-A85D-704FEE46147B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08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4C0FD6-2EA4-4F55-A85D-704FEE46147B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23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4C0FD6-2EA4-4F55-A85D-704FEE46147B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1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0B1A3-3770-4D09-84F7-391A7A4DF4DA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9260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4C0FD6-2EA4-4F55-A85D-704FEE46147B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3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7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06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2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7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9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40025" y="187325"/>
            <a:ext cx="1620838" cy="91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57143" y="1081922"/>
            <a:ext cx="6168980" cy="781962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200" baseline="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38113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3344481"/>
            <a:ext cx="5486400" cy="54904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171450" indent="-171450">
              <a:buFontTx/>
              <a:buChar char="-"/>
            </a:pPr>
            <a:endParaRPr lang="en-US" sz="1400" baseline="0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56D85-A1FD-47A4-A9D5-6FE2EC106D46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31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12900" y="112713"/>
            <a:ext cx="2679700" cy="150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12124" y="1480994"/>
            <a:ext cx="5988675" cy="722860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z="1400" baseline="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32AE4-1C6D-4F25-A8A3-929233AF2D39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1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C6FBEE-0751-401A-A38B-124ACFDB24C7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4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4C0FD6-2EA4-4F55-A85D-704FEE46147B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0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AEF5C-288E-4150-856C-B770A79888E8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1D951-AB2D-4B38-A5FD-6290AC600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80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E0654-9C84-4C42-B428-75CFF1593C4E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AB1FB-AD79-433F-AF8F-C6B3E001D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99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16D48-D95F-458A-A90B-3C8FBF2CE51D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CCB6-125A-4040-88A4-C895D3F0A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15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0601-D089-B164-D0B5-71FE3961F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4C662-3B0B-192D-E91A-AE169BA7E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609FC-F624-7578-53BC-D8B1E05D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4A80-7350-2D3C-B7BD-E5DDEC05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E24AD-7AA4-46BF-6C52-540838EB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14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DD4A-ED2A-E9BC-3289-33D7315E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B96B-5553-ED06-57C3-8CD69F959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55BB3-2ABE-59CA-4C0D-23F80C9C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D9E2-1A2F-3C10-2FC5-DC8EA331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381D4-F86B-A54F-5BF4-62460A9D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06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8CC0-79CB-107F-519D-B5D723B3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D7AB2-BD97-3D27-92FA-BCF963B90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BDEC-0FF1-61C0-B021-09AE2024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9E164-4B08-2FDA-B009-55E97DED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779F1-9650-D52A-1D41-25DB0813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19546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C187-F4FB-AB0D-47AA-B5DACB71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40AC-008A-FEF5-D0EA-AA9F7D81F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BBA12-88B6-A8DC-AC5A-2E003BE54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0F57D-CE01-E0B5-9C11-D88ED96A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CD182-DBE9-A75B-2C08-21C5FF5E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02424-B31D-5D02-AE72-DD420B9E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515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F27E-714D-D8E2-A604-040FC78E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A7EAA-EF4B-D6AB-481E-54B9694B1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8FED1-7E1F-1DF4-711F-8F9CEA297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794CA-F7AF-49B4-1E39-B0E238869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8566F-14CB-ED0B-30E9-23E2495B5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235FD-E1AC-8579-D0B0-08C670C0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EC040-43D5-A7E6-76BA-7A2AA863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204D19-0CDD-9386-5ED6-750E5C59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5919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7486-E9FB-0E91-F2D2-AB7CBA2F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E0FE2-9DDC-2CBD-DADF-3F27470D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593BE-CE7E-A750-510C-49602E42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B704E-1934-9304-D83F-A6D61C92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98796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0E0BF-E1FF-844A-73DB-63B61252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1816B-F40C-AE1E-5328-08ED4C49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41C80-4F7B-88EA-FEE7-535A797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69811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FF40-1189-3B03-72F8-1B50E139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A336-9B58-CDF5-AF47-3E211657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D450-8F34-BBAC-B525-ED4AD8F47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A0CED-8556-81C8-D773-B5CB7552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90834-1CFC-BCB1-70D6-708C04E3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6134E-5782-C42F-BFD1-290C81D5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68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2A24ACF0-6685-4302-90CA-B73841E9E632}" type="datetimeFigureOut">
              <a:rPr lang="en-GB" smtClean="0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71EAD5D-9484-477C-B51D-3CE5768183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50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31BA-AAC6-4DB4-A03A-C15D8984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EB467-B99F-C3F1-66AF-ED6C3BA8F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20BA5-9A90-E9F5-91EF-E7AE147ED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81ED0-33E4-7051-D895-B2A81801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964C0-CE23-5098-AA32-03BF32A5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F87B9-C1C1-645D-08E6-E81BA1FB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7042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9584-0126-A1B7-8DB7-062004FF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545A2-D84A-C00D-1FC1-FD5AB96F0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D40A-860D-12EE-46EA-40654792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76EFD-5E09-BFB8-6FCB-E6F608DB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31A58-525C-7649-BE36-3D813A33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9216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D1F0F-BBD2-DF72-CDD2-0575CFBD1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45B84-39B2-EC11-F9AE-2D3CD0C61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CADA9-AEF7-0F76-696B-8E6BF85D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F780-83BB-C60D-9137-DB7BF2BC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8C264-5DF2-6FE3-F971-C7ED5CE0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785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8D5C8-0DCE-43D4-BABC-A4C57CFDB5CC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3BD14-F920-450F-A6CB-F7EB01344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6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98F32-2CBB-44A3-8723-2B9917874D76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B36CD-6064-4FEE-A829-EA06AE60E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72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06450-6082-478B-A5EF-C34AFD02790E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EB5F-B29F-401B-A343-815355271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7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D4D11-50C5-454C-B991-98A1FDF3F5DD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8331A-9BA4-4103-8F1D-75CF4A1DD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50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7A5A2-252E-4DF0-B3DC-3B88E9E944BF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0BD07-67A0-4D98-8501-DE0C5AECE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4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C9EC5-813A-4DA2-AFDD-6B0CDFAB9A6B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2FD15-B2AB-46F3-8238-90E6B9CD3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1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F51F7-A61E-40F2-8D0E-10705EEADA66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A0F41-D6AB-49E1-9BBE-BAB7B28E1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00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DB4465-CD25-408C-9602-2EF7B34CD4ED}" type="datetimeFigureOut">
              <a:rPr lang="en-GB"/>
              <a:pPr/>
              <a:t>19/01/2023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53F63E6-7142-449F-A6E7-5FD2B10B33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50982-7E44-2CCC-F17B-FD304A92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9EA57-0A61-DE81-E169-B9AFC4C72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01CD2-65CA-08FE-B9D3-7F71ABDB9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0C80F-C8E7-524F-A320-2E511B28E548}" type="datetimeFigureOut">
              <a:rPr lang="en-NL" smtClean="0"/>
              <a:t>19/01/2023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F31F6-95FB-E684-9D80-FDA3A2D69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09183-FFF5-D51D-44AD-FE4D446F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2530D-701C-8048-AB8B-ECB0DA3791B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226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-portal.go.jp/pps-web-biz/UAA01/OAA0107" TargetMode="External"/><Relationship Id="rId5" Type="http://schemas.openxmlformats.org/officeDocument/2006/relationships/hyperlink" Target="https://www.e-procurement.metro.tokyo.lg.jp/SrvPublish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yckle.griek@eu-Japan.or.j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eu-japan.eu/government-procurement/ask-expert-government-procurem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procurement.metro.tokyo.jp/indexPbi.jsp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hyperlink" Target="https://kanpou.npb.go.jp/index.html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-portal.go.jp/pps-web-biz/UZA01/OZA0101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information1.gov-procurement.go.jp/en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hyperlink" Target="https://www.jetro.go.jp/en/database/procurement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hyperlink" Target="https://www.kentsu.co.jp/bid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2.njss.info/" TargetMode="Externa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etro.go.jp/en/database/procurement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dirty="0">
              <a:latin typeface="+mj-lt"/>
            </a:endParaRP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GB" altLang="en-US" sz="2400" b="1" dirty="0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5000" b="1" dirty="0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3317" name="Rectangle 4"/>
          <p:cNvSpPr>
            <a:spLocks/>
          </p:cNvSpPr>
          <p:nvPr/>
        </p:nvSpPr>
        <p:spPr bwMode="auto">
          <a:xfrm>
            <a:off x="1873251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GB" altLang="en-US" sz="1300" i="1" dirty="0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3318" name="Rectangle 5"/>
          <p:cNvSpPr>
            <a:spLocks/>
          </p:cNvSpPr>
          <p:nvPr/>
        </p:nvSpPr>
        <p:spPr bwMode="auto">
          <a:xfrm>
            <a:off x="316706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GB" altLang="en-US" sz="1300" i="1" dirty="0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3319" name="Rectangle 6"/>
          <p:cNvSpPr>
            <a:spLocks/>
          </p:cNvSpPr>
          <p:nvPr/>
        </p:nvSpPr>
        <p:spPr bwMode="auto">
          <a:xfrm>
            <a:off x="415131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GB" altLang="en-US" sz="1300" i="1" dirty="0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3320" name="Rectangle 7"/>
          <p:cNvSpPr>
            <a:spLocks/>
          </p:cNvSpPr>
          <p:nvPr/>
        </p:nvSpPr>
        <p:spPr bwMode="auto">
          <a:xfrm>
            <a:off x="6962775" y="1356983"/>
            <a:ext cx="559576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GB" altLang="en-US" sz="1300" i="1" dirty="0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1332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GB" altLang="en-US" sz="1200" b="1" smtClean="0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3324" name="Rectangle 6"/>
          <p:cNvSpPr>
            <a:spLocks/>
          </p:cNvSpPr>
          <p:nvPr/>
        </p:nvSpPr>
        <p:spPr bwMode="auto">
          <a:xfrm>
            <a:off x="5157789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GB" altLang="en-US" sz="1300" i="1" dirty="0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33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1964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1"/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b="1" dirty="0">
                <a:solidFill>
                  <a:schemeClr val="bg1"/>
                </a:solidFill>
                <a:latin typeface="+mj-lt"/>
              </a:rPr>
              <a:t>Government procurement in Japan</a:t>
            </a:r>
          </a:p>
        </p:txBody>
      </p:sp>
      <p:sp>
        <p:nvSpPr>
          <p:cNvPr id="13327" name="TextBox 3"/>
          <p:cNvSpPr txBox="1">
            <a:spLocks noChangeArrowheads="1"/>
          </p:cNvSpPr>
          <p:nvPr/>
        </p:nvSpPr>
        <p:spPr bwMode="auto">
          <a:xfrm>
            <a:off x="198007" y="1595519"/>
            <a:ext cx="1042643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42A93"/>
                </a:solidFill>
                <a:latin typeface="+mj-lt"/>
              </a:rPr>
              <a:t>Government procurement in Japan</a:t>
            </a:r>
          </a:p>
          <a:p>
            <a:pPr eaLnBrk="1" hangingPunct="1"/>
            <a:r>
              <a:rPr lang="en-GB" sz="4800" b="1" dirty="0">
                <a:solidFill>
                  <a:srgbClr val="042A93"/>
                </a:solidFill>
                <a:latin typeface="+mj-lt"/>
              </a:rPr>
              <a:t>Session 1: </a:t>
            </a:r>
          </a:p>
          <a:p>
            <a:pPr eaLnBrk="1" hangingPunct="1"/>
            <a:r>
              <a:rPr lang="en-GB" sz="4800" b="1" dirty="0">
                <a:solidFill>
                  <a:srgbClr val="042A93"/>
                </a:solidFill>
                <a:latin typeface="+mj-lt"/>
              </a:rPr>
              <a:t>General features</a:t>
            </a:r>
            <a:endParaRPr lang="en-GB" sz="3600" b="1" dirty="0">
              <a:solidFill>
                <a:srgbClr val="042A93"/>
              </a:solidFill>
              <a:latin typeface="+mj-lt"/>
            </a:endParaRPr>
          </a:p>
          <a:p>
            <a:pPr eaLnBrk="1" hangingPunct="1"/>
            <a:endParaRPr lang="en-GB" sz="3600" b="1" i="1" dirty="0">
              <a:solidFill>
                <a:srgbClr val="042A93"/>
              </a:solidFill>
              <a:latin typeface="+mj-lt"/>
            </a:endParaRPr>
          </a:p>
          <a:p>
            <a:pPr eaLnBrk="1" hangingPunct="1"/>
            <a:r>
              <a:rPr lang="en-GB" sz="3600" b="1" i="1" dirty="0">
                <a:solidFill>
                  <a:srgbClr val="042A93"/>
                </a:solidFill>
                <a:latin typeface="+mj-lt"/>
              </a:rPr>
              <a:t>Lyckle Griek</a:t>
            </a:r>
          </a:p>
          <a:p>
            <a:pPr eaLnBrk="1" hangingPunct="1"/>
            <a:r>
              <a:rPr lang="en-GB" sz="3600" b="1" i="1" dirty="0">
                <a:solidFill>
                  <a:srgbClr val="042A93"/>
                </a:solidFill>
                <a:latin typeface="+mj-lt"/>
              </a:rPr>
              <a:t>Japan Tax &amp; Public Procurement Helpdesk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EA231D9-6F6E-C1BD-36A8-30F457B75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GB" altLang="en-US" sz="2000" dirty="0">
              <a:solidFill>
                <a:srgbClr val="042A93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DE85C-9C77-9319-89BC-32A8C0CBC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92" y="6106346"/>
            <a:ext cx="2482131" cy="662194"/>
          </a:xfrm>
          <a:prstGeom prst="rect">
            <a:avLst/>
          </a:prstGeom>
        </p:spPr>
      </p:pic>
      <p:pic>
        <p:nvPicPr>
          <p:cNvPr id="6" name="Picture 5" descr="Lyckle Griek - Japan Tax &amp; Public Procurement Helpdesk Project Manager -  EU-Japan Centre for Industrial Cooperation | LinkedIn">
            <a:extLst>
              <a:ext uri="{FF2B5EF4-FFF2-40B4-BE49-F238E27FC236}">
                <a16:creationId xmlns:a16="http://schemas.microsoft.com/office/drawing/2014/main" id="{7225116B-120B-0959-579E-CC4012D38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92" y="1898698"/>
            <a:ext cx="1306195" cy="1306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497BB65E-79F7-9C6A-A363-E4522984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7144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41A5AA91-7DFD-63B2-CC84-5562834A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DB956103-F93D-A719-7ED4-EDA4E749D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CC7CD2A1-C2D2-832B-7514-BA3395DE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14113-9EA6-4B81-B2AD-FD774F4A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6D811-40A4-58BC-B585-FAF22348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Types of notices</a:t>
            </a:r>
          </a:p>
          <a:p>
            <a:r>
              <a:rPr lang="en-GB" sz="2400" dirty="0"/>
              <a:t>Goods &amp; Services </a:t>
            </a:r>
          </a:p>
          <a:p>
            <a:r>
              <a:rPr lang="en-GB" sz="2400" dirty="0"/>
              <a:t>Selective tender notices</a:t>
            </a:r>
          </a:p>
          <a:p>
            <a:r>
              <a:rPr lang="en-GB" sz="2400" dirty="0"/>
              <a:t>Construction services</a:t>
            </a:r>
          </a:p>
          <a:p>
            <a:r>
              <a:rPr lang="en-GB" sz="2400" dirty="0"/>
              <a:t>Public offering proposals</a:t>
            </a:r>
          </a:p>
          <a:p>
            <a:r>
              <a:rPr lang="en-GB" sz="2400" dirty="0"/>
              <a:t>Single tenders</a:t>
            </a:r>
          </a:p>
          <a:p>
            <a:r>
              <a:rPr lang="en-GB" sz="2400" dirty="0"/>
              <a:t>Submission of materials</a:t>
            </a:r>
          </a:p>
          <a:p>
            <a:r>
              <a:rPr lang="en-GB" sz="2400" dirty="0"/>
              <a:t>Requests for comments</a:t>
            </a:r>
          </a:p>
          <a:p>
            <a:r>
              <a:rPr lang="en-GB" sz="2400" dirty="0"/>
              <a:t>Future procurement plans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11C43D9-9179-7F93-78FF-D3A69CF0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Finding tender information: JETRO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902EAA-B271-9A88-61C0-9682C5A933C6}"/>
              </a:ext>
            </a:extLst>
          </p:cNvPr>
          <p:cNvGrpSpPr/>
          <p:nvPr/>
        </p:nvGrpSpPr>
        <p:grpSpPr>
          <a:xfrm>
            <a:off x="214486" y="309049"/>
            <a:ext cx="11977514" cy="6021639"/>
            <a:chOff x="214486" y="309049"/>
            <a:chExt cx="11977514" cy="6021639"/>
          </a:xfrm>
        </p:grpSpPr>
        <p:pic>
          <p:nvPicPr>
            <p:cNvPr id="7" name="Content Placeholder 15">
              <a:extLst>
                <a:ext uri="{FF2B5EF4-FFF2-40B4-BE49-F238E27FC236}">
                  <a16:creationId xmlns:a16="http://schemas.microsoft.com/office/drawing/2014/main" id="{694A6627-D892-966B-EAEE-6FFACAD63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1432" y="309049"/>
              <a:ext cx="6270568" cy="602163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77C863CC-6197-EBCC-135A-265D2A1799F1}"/>
                </a:ext>
              </a:extLst>
            </p:cNvPr>
            <p:cNvSpPr/>
            <p:nvPr/>
          </p:nvSpPr>
          <p:spPr>
            <a:xfrm>
              <a:off x="214486" y="2276872"/>
              <a:ext cx="452859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3980A06-F346-27DA-FFD0-895372116345}"/>
              </a:ext>
            </a:extLst>
          </p:cNvPr>
          <p:cNvGrpSpPr/>
          <p:nvPr/>
        </p:nvGrpSpPr>
        <p:grpSpPr>
          <a:xfrm>
            <a:off x="128733" y="1083048"/>
            <a:ext cx="11848781" cy="5365881"/>
            <a:chOff x="128733" y="1083048"/>
            <a:chExt cx="11848781" cy="53658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5F2551-0A23-F35A-4643-E5F9550F4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662" y="1083048"/>
              <a:ext cx="6939852" cy="5365881"/>
            </a:xfrm>
            <a:prstGeom prst="rect">
              <a:avLst/>
            </a:prstGeom>
          </p:spPr>
        </p:pic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0F27612A-D86D-8CF9-3A65-CBD88154843B}"/>
                </a:ext>
              </a:extLst>
            </p:cNvPr>
            <p:cNvSpPr/>
            <p:nvPr/>
          </p:nvSpPr>
          <p:spPr>
            <a:xfrm>
              <a:off x="128733" y="3147975"/>
              <a:ext cx="452859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C78402-82BD-98AA-9131-56E83EA2F70F}"/>
              </a:ext>
            </a:extLst>
          </p:cNvPr>
          <p:cNvGrpSpPr/>
          <p:nvPr/>
        </p:nvGrpSpPr>
        <p:grpSpPr>
          <a:xfrm>
            <a:off x="175625" y="601719"/>
            <a:ext cx="11973755" cy="6235961"/>
            <a:chOff x="175625" y="601719"/>
            <a:chExt cx="11973755" cy="62359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7BBD58-545C-B546-9C2F-2B1601B8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920" y="601719"/>
              <a:ext cx="6773460" cy="6235961"/>
            </a:xfrm>
            <a:prstGeom prst="rect">
              <a:avLst/>
            </a:prstGeom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E23FD767-EC20-970F-20D1-E3C3CEE2E630}"/>
                </a:ext>
              </a:extLst>
            </p:cNvPr>
            <p:cNvSpPr/>
            <p:nvPr/>
          </p:nvSpPr>
          <p:spPr>
            <a:xfrm>
              <a:off x="175625" y="3582274"/>
              <a:ext cx="452859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FCFF5F-B75D-9043-E64F-AFB75CE54BAE}"/>
              </a:ext>
            </a:extLst>
          </p:cNvPr>
          <p:cNvGrpSpPr/>
          <p:nvPr/>
        </p:nvGrpSpPr>
        <p:grpSpPr>
          <a:xfrm>
            <a:off x="166183" y="1600201"/>
            <a:ext cx="11983197" cy="4644342"/>
            <a:chOff x="166183" y="1600201"/>
            <a:chExt cx="11983197" cy="46443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7A195F1-2133-A309-A012-8BD1D7F49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407" y="1600201"/>
              <a:ext cx="7737973" cy="4644342"/>
            </a:xfrm>
            <a:prstGeom prst="rect">
              <a:avLst/>
            </a:prstGeom>
          </p:spPr>
        </p:pic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EDD964DD-5C27-6E29-EFCC-DF43AB5921F3}"/>
                </a:ext>
              </a:extLst>
            </p:cNvPr>
            <p:cNvSpPr/>
            <p:nvPr/>
          </p:nvSpPr>
          <p:spPr>
            <a:xfrm>
              <a:off x="166183" y="4016573"/>
              <a:ext cx="452859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394486-4049-0937-A025-42FC8569F93A}"/>
              </a:ext>
            </a:extLst>
          </p:cNvPr>
          <p:cNvGrpSpPr/>
          <p:nvPr/>
        </p:nvGrpSpPr>
        <p:grpSpPr>
          <a:xfrm>
            <a:off x="185614" y="1260966"/>
            <a:ext cx="11775464" cy="5371627"/>
            <a:chOff x="185614" y="1260966"/>
            <a:chExt cx="11775464" cy="53716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802896C-9A08-A14A-B469-05584BDA4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887" y="1260966"/>
              <a:ext cx="6873191" cy="5371627"/>
            </a:xfrm>
            <a:prstGeom prst="rect">
              <a:avLst/>
            </a:prstGeom>
          </p:spPr>
        </p:pic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5E73AF89-EE17-8615-CDEC-53F692A4C32E}"/>
                </a:ext>
              </a:extLst>
            </p:cNvPr>
            <p:cNvSpPr/>
            <p:nvPr/>
          </p:nvSpPr>
          <p:spPr>
            <a:xfrm>
              <a:off x="185614" y="4454585"/>
              <a:ext cx="452859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ABF4D8-FCD3-7B07-6BB0-0C3098A12DD4}"/>
              </a:ext>
            </a:extLst>
          </p:cNvPr>
          <p:cNvGrpSpPr/>
          <p:nvPr/>
        </p:nvGrpSpPr>
        <p:grpSpPr>
          <a:xfrm>
            <a:off x="156741" y="1289051"/>
            <a:ext cx="11776960" cy="4929829"/>
            <a:chOff x="156741" y="1289051"/>
            <a:chExt cx="11776960" cy="492982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73E2E8-20C1-40FB-16F2-B3FD45BBE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784" y="1289051"/>
              <a:ext cx="6105917" cy="4929829"/>
            </a:xfrm>
            <a:prstGeom prst="rect">
              <a:avLst/>
            </a:prstGeom>
          </p:spPr>
        </p:pic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7BDA6E4D-37EF-8E1D-1DFB-31E13FCB1B19}"/>
                </a:ext>
              </a:extLst>
            </p:cNvPr>
            <p:cNvSpPr/>
            <p:nvPr/>
          </p:nvSpPr>
          <p:spPr>
            <a:xfrm>
              <a:off x="156741" y="4896310"/>
              <a:ext cx="452859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BBBAFB-601B-CB74-E152-693D78F1D94E}"/>
              </a:ext>
            </a:extLst>
          </p:cNvPr>
          <p:cNvGrpSpPr/>
          <p:nvPr/>
        </p:nvGrpSpPr>
        <p:grpSpPr>
          <a:xfrm>
            <a:off x="142737" y="1895345"/>
            <a:ext cx="12006643" cy="4719452"/>
            <a:chOff x="142737" y="1895345"/>
            <a:chExt cx="12006643" cy="47194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9066F3F-C641-A41D-11B4-FC9D98E9A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088" y="1895345"/>
              <a:ext cx="6874292" cy="4719452"/>
            </a:xfrm>
            <a:prstGeom prst="rect">
              <a:avLst/>
            </a:prstGeom>
          </p:spPr>
        </p:pic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214D22C1-F7C9-06B0-F3E5-6C535A1A9EE6}"/>
                </a:ext>
              </a:extLst>
            </p:cNvPr>
            <p:cNvSpPr/>
            <p:nvPr/>
          </p:nvSpPr>
          <p:spPr>
            <a:xfrm>
              <a:off x="142737" y="5325688"/>
              <a:ext cx="452859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61472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497BB65E-79F7-9C6A-A363-E4522984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6395" y="1743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41A5AA91-7DFD-63B2-CC84-5562834A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DB956103-F93D-A719-7ED4-EDA4E749D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CC7CD2A1-C2D2-832B-7514-BA3395DE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2645509-B5CA-EEA1-C401-7196BEC14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" y="136524"/>
            <a:ext cx="8339617" cy="643064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986AA8-0C11-C0C1-CACE-E57F5928AD9F}"/>
              </a:ext>
            </a:extLst>
          </p:cNvPr>
          <p:cNvSpPr txBox="1"/>
          <p:nvPr/>
        </p:nvSpPr>
        <p:spPr>
          <a:xfrm>
            <a:off x="8506467" y="1566207"/>
            <a:ext cx="3531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chemeClr val="tx2"/>
                </a:solidFill>
                <a:latin typeface="+mj-lt"/>
              </a:rPr>
              <a:t>Tender notice (English)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Date of delivery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Place of delivery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Qualifications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Bidding dead 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Contact point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14113-9EA6-4B81-B2AD-FD774F4A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5A200B-A770-B49F-DB83-EE0AF6D0B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" y="0"/>
            <a:ext cx="545225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B97F52-F82C-2285-B069-300587858A29}"/>
              </a:ext>
            </a:extLst>
          </p:cNvPr>
          <p:cNvSpPr txBox="1"/>
          <p:nvPr/>
        </p:nvSpPr>
        <p:spPr>
          <a:xfrm>
            <a:off x="6240017" y="1572240"/>
            <a:ext cx="57937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chemeClr val="tx2"/>
                </a:solidFill>
                <a:latin typeface="+mj-lt"/>
              </a:rPr>
              <a:t>Tender notice (Japanese)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Type of tender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How to get specifications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Method of assessment (lowest price)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DL to submit qualification docs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Time/location of bid opening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Language used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Deposit Y/N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Whether a contract is drafted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Whether negotiations are permitted (No)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1953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497BB65E-79F7-9C6A-A363-E4522984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6395" y="1743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41A5AA91-7DFD-63B2-CC84-5562834A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DB956103-F93D-A719-7ED4-EDA4E749D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CC7CD2A1-C2D2-832B-7514-BA3395DE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14113-9EA6-4B81-B2AD-FD774F4A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6D811-40A4-58BC-B585-FAF22348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tx2"/>
                </a:solidFill>
              </a:rPr>
              <a:t>Challenge</a:t>
            </a:r>
            <a:r>
              <a:rPr lang="en-GB" b="1" dirty="0">
                <a:solidFill>
                  <a:schemeClr val="tx2"/>
                </a:solidFill>
              </a:rPr>
              <a:t>: How to get further details to determine business case?</a:t>
            </a:r>
          </a:p>
          <a:p>
            <a:pPr lvl="1"/>
            <a:r>
              <a:rPr lang="en-GB" dirty="0"/>
              <a:t>Option 1: Call (Will have to be in Japanese)</a:t>
            </a:r>
          </a:p>
          <a:p>
            <a:pPr lvl="1"/>
            <a:r>
              <a:rPr lang="en-GB" dirty="0"/>
              <a:t>Option 2: Check whether details are available online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11C43D9-9179-7F93-78FF-D3A69CF0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Finding tender information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50535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38BF7-D2F8-FF68-B5ED-CD54EFC4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AD5D-9484-477C-B51D-3CE57681839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4A1E1-ED8D-268D-1693-C0EC2F5D3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51" y="181154"/>
            <a:ext cx="5446908" cy="641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F1D5A-D99B-9AAA-6A3B-755D6CBE48DE}"/>
              </a:ext>
            </a:extLst>
          </p:cNvPr>
          <p:cNvSpPr txBox="1"/>
          <p:nvPr/>
        </p:nvSpPr>
        <p:spPr>
          <a:xfrm>
            <a:off x="335360" y="181154"/>
            <a:ext cx="56886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tx2"/>
                </a:solidFill>
                <a:latin typeface="+mj-lt"/>
              </a:rPr>
              <a:t>Tender details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Tender explanation </a:t>
            </a:r>
            <a:r>
              <a:rPr lang="en-GB" sz="2000" i="1" dirty="0">
                <a:latin typeface="+mj-lt"/>
              </a:rPr>
              <a:t>(</a:t>
            </a:r>
            <a:r>
              <a:rPr lang="en-GB" sz="2000" i="1" dirty="0" err="1">
                <a:latin typeface="+mj-lt"/>
              </a:rPr>
              <a:t>nyūsatsu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setsumeisho</a:t>
            </a:r>
            <a:r>
              <a:rPr lang="en-GB" sz="2000" i="1" dirty="0">
                <a:latin typeface="+mj-lt"/>
              </a:rPr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Drawings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Specifications</a:t>
            </a:r>
            <a:r>
              <a:rPr lang="en-GB" sz="2000" dirty="0">
                <a:latin typeface="+mj-lt"/>
              </a:rPr>
              <a:t> </a:t>
            </a:r>
            <a:r>
              <a:rPr lang="en-GB" sz="2000" i="1" dirty="0">
                <a:latin typeface="+mj-lt"/>
              </a:rPr>
              <a:t>(</a:t>
            </a:r>
            <a:r>
              <a:rPr lang="en-GB" sz="2000" i="1" dirty="0" err="1">
                <a:latin typeface="+mj-lt"/>
              </a:rPr>
              <a:t>shiyōsho</a:t>
            </a:r>
            <a:r>
              <a:rPr lang="en-GB" sz="2000" i="1" dirty="0">
                <a:latin typeface="+mj-lt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Letter of attorney </a:t>
            </a:r>
            <a:r>
              <a:rPr lang="en-GB" sz="2000" i="1" dirty="0">
                <a:latin typeface="+mj-lt"/>
              </a:rPr>
              <a:t>(</a:t>
            </a:r>
            <a:r>
              <a:rPr lang="en-GB" sz="2000" i="1" dirty="0" err="1">
                <a:latin typeface="+mj-lt"/>
              </a:rPr>
              <a:t>inin-jō</a:t>
            </a:r>
            <a:r>
              <a:rPr lang="en-GB" sz="2000" i="1" dirty="0">
                <a:latin typeface="+mj-lt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Bidding document </a:t>
            </a:r>
            <a:r>
              <a:rPr lang="en-GB" sz="2000" i="1" dirty="0">
                <a:latin typeface="+mj-lt"/>
              </a:rPr>
              <a:t>(</a:t>
            </a:r>
            <a:r>
              <a:rPr lang="en-GB" sz="2000" i="1" dirty="0" err="1">
                <a:latin typeface="+mj-lt"/>
              </a:rPr>
              <a:t>nyūsatsu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sho</a:t>
            </a:r>
            <a:r>
              <a:rPr lang="en-GB" sz="2000" i="1" dirty="0">
                <a:latin typeface="+mj-lt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Guidelines for drafting technical specs (</a:t>
            </a:r>
            <a:r>
              <a:rPr lang="en-GB" sz="2000" i="1" dirty="0" err="1">
                <a:latin typeface="+mj-lt"/>
              </a:rPr>
              <a:t>sakusei</a:t>
            </a:r>
            <a:r>
              <a:rPr lang="en-GB" sz="2000" i="1" dirty="0">
                <a:latin typeface="+mj-lt"/>
              </a:rPr>
              <a:t> </a:t>
            </a:r>
            <a:r>
              <a:rPr lang="en-GB" sz="2000" i="1" dirty="0" err="1">
                <a:latin typeface="+mj-lt"/>
              </a:rPr>
              <a:t>yōryō</a:t>
            </a:r>
            <a:r>
              <a:rPr lang="en-GB" sz="2000" i="1" dirty="0">
                <a:latin typeface="+mj-lt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Draft contract </a:t>
            </a:r>
            <a:r>
              <a:rPr lang="en-GB" sz="2000" i="1" dirty="0">
                <a:latin typeface="+mj-lt"/>
              </a:rPr>
              <a:t>(</a:t>
            </a:r>
            <a:r>
              <a:rPr lang="en-GB" sz="2000" i="1" dirty="0" err="1">
                <a:latin typeface="+mj-lt"/>
              </a:rPr>
              <a:t>keiyakusho</a:t>
            </a:r>
            <a:r>
              <a:rPr lang="en-GB" sz="2000" i="1" dirty="0">
                <a:latin typeface="+mj-lt"/>
              </a:rPr>
              <a:t> an)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List of documents that bidders need to submit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Procurement contracting standards of entity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3273D-3C85-0D5B-C6B6-47BD563AA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00" y="176653"/>
            <a:ext cx="4919793" cy="650469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4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497BB65E-79F7-9C6A-A363-E4522984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6395" y="1743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41A5AA91-7DFD-63B2-CC84-5562834A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DB956103-F93D-A719-7ED4-EDA4E749D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CC7CD2A1-C2D2-832B-7514-BA3395DE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14113-9EA6-4B81-B2AD-FD774F4A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6D811-40A4-58BC-B585-FAF22348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Online procurement info systems</a:t>
            </a:r>
          </a:p>
          <a:p>
            <a:pPr lvl="1"/>
            <a:r>
              <a:rPr lang="en-GB" dirty="0"/>
              <a:t>Example: Tokyo Metropolitan Government</a:t>
            </a:r>
          </a:p>
          <a:p>
            <a:pPr lvl="2"/>
            <a:r>
              <a:rPr lang="en-GB" dirty="0">
                <a:hlinkClick r:id="rId5"/>
              </a:rPr>
              <a:t>https://www.e-procurement.metro.tokyo.lg.jp/SrvPublish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Example: </a:t>
            </a:r>
            <a:r>
              <a:rPr lang="en-GB" dirty="0" err="1"/>
              <a:t>Chotatsu</a:t>
            </a:r>
            <a:r>
              <a:rPr lang="en-GB" dirty="0"/>
              <a:t> Portal (National government entities) </a:t>
            </a:r>
          </a:p>
          <a:p>
            <a:pPr lvl="2"/>
            <a:r>
              <a:rPr lang="en-GB" dirty="0">
                <a:hlinkClick r:id="rId6"/>
              </a:rPr>
              <a:t>https://www.p-portal.go.jp/pps-web-biz/UAA01/OAA0107</a:t>
            </a:r>
            <a:r>
              <a:rPr lang="en-GB" dirty="0"/>
              <a:t> </a:t>
            </a:r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11C43D9-9179-7F93-78FF-D3A69CF0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Finding tender information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616296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">
            <a:extLst>
              <a:ext uri="{FF2B5EF4-FFF2-40B4-BE49-F238E27FC236}">
                <a16:creationId xmlns:a16="http://schemas.microsoft.com/office/drawing/2014/main" id="{DCA50642-6003-33FC-24BF-DC684586A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44656A38-1DB2-E61A-A459-D864EA5C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6B9797F-E55A-15F6-D9CC-8E2893514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Challenges for foreign suppliers at entry phase</a:t>
            </a:r>
          </a:p>
          <a:p>
            <a:pPr lvl="1"/>
            <a:r>
              <a:rPr lang="en-GB" dirty="0"/>
              <a:t>Language barrier</a:t>
            </a:r>
          </a:p>
          <a:p>
            <a:pPr lvl="2"/>
            <a:r>
              <a:rPr lang="en-GB" dirty="0"/>
              <a:t>Difficulty to determine business case</a:t>
            </a:r>
          </a:p>
          <a:p>
            <a:pPr lvl="2"/>
            <a:r>
              <a:rPr lang="en-GB" dirty="0"/>
              <a:t>Burden of translations</a:t>
            </a:r>
          </a:p>
          <a:p>
            <a:pPr lvl="1"/>
            <a:r>
              <a:rPr lang="en-GB" dirty="0"/>
              <a:t>Short lead-times</a:t>
            </a:r>
          </a:p>
          <a:p>
            <a:pPr lvl="1"/>
            <a:r>
              <a:rPr lang="en-GB" dirty="0"/>
              <a:t>Focus on lowest price</a:t>
            </a:r>
          </a:p>
          <a:p>
            <a:pPr lvl="1"/>
            <a:r>
              <a:rPr lang="en-GB" dirty="0"/>
              <a:t>Service requirements</a:t>
            </a:r>
          </a:p>
          <a:p>
            <a:pPr lvl="1"/>
            <a:r>
              <a:rPr lang="en-GB" dirty="0"/>
              <a:t>Geographic focus</a:t>
            </a:r>
          </a:p>
          <a:p>
            <a:pPr lvl="1"/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1633097-22CF-6890-B559-08A3F08F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705F1E3-39E7-07DB-40DB-E1DCFA809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6FEC9573-67CC-3E3C-7164-F5724146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2384" y="6282067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0C1E0AB-7D3F-0888-523D-6BBBDDC6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GP in Japan: General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Features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9657" y="2492896"/>
            <a:ext cx="63827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42A93"/>
                </a:solidFill>
                <a:latin typeface="+mj-lt"/>
              </a:rPr>
              <a:t>Question and Answer session</a:t>
            </a:r>
            <a:endParaRPr lang="fr-BE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06991BC6-A76C-9A51-839E-A2DB199C6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5E197CB8-562C-5DA7-1348-4E60CF49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ABD70D0-5925-86D9-5AAC-6E4EF9C2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076B68-EF9D-E994-C5FB-070322EA1114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E0FB5F5-9A48-E841-70D0-E866917ED26F}"/>
              </a:ext>
            </a:extLst>
          </p:cNvPr>
          <p:cNvSpPr>
            <a:spLocks/>
          </p:cNvSpPr>
          <p:nvPr/>
        </p:nvSpPr>
        <p:spPr bwMode="auto">
          <a:xfrm>
            <a:off x="1873251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D7F99AC-B61C-3660-4650-E625E603D0F1}"/>
              </a:ext>
            </a:extLst>
          </p:cNvPr>
          <p:cNvSpPr>
            <a:spLocks/>
          </p:cNvSpPr>
          <p:nvPr/>
        </p:nvSpPr>
        <p:spPr bwMode="auto">
          <a:xfrm>
            <a:off x="316706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3B5C47A-9F49-D00B-358C-93CB15C29FE3}"/>
              </a:ext>
            </a:extLst>
          </p:cNvPr>
          <p:cNvSpPr>
            <a:spLocks/>
          </p:cNvSpPr>
          <p:nvPr/>
        </p:nvSpPr>
        <p:spPr bwMode="auto">
          <a:xfrm>
            <a:off x="415131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E90A224-09D4-EE37-0B5A-403506B24A88}"/>
              </a:ext>
            </a:extLst>
          </p:cNvPr>
          <p:cNvSpPr>
            <a:spLocks/>
          </p:cNvSpPr>
          <p:nvPr/>
        </p:nvSpPr>
        <p:spPr bwMode="auto">
          <a:xfrm>
            <a:off x="6962775" y="1356983"/>
            <a:ext cx="559576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A746AC8-4403-9F70-3F92-5B7A0784DBD3}"/>
              </a:ext>
            </a:extLst>
          </p:cNvPr>
          <p:cNvSpPr>
            <a:spLocks/>
          </p:cNvSpPr>
          <p:nvPr/>
        </p:nvSpPr>
        <p:spPr bwMode="auto">
          <a:xfrm>
            <a:off x="5157789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51623D-2277-8A15-6B45-978EDFA41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98620862-1DB7-3C8C-40E6-0817822D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4EEA282-FD11-1241-C453-A7804F834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GP in Japan: General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Features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63062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24" y="2133600"/>
            <a:ext cx="95050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42A93"/>
                </a:solidFill>
                <a:latin typeface="+mj-lt"/>
              </a:rPr>
              <a:t>Expert contact</a:t>
            </a:r>
          </a:p>
          <a:p>
            <a:pPr eaLnBrk="1" hangingPunct="1"/>
            <a:endParaRPr lang="en-GB" sz="3200" b="1" dirty="0">
              <a:solidFill>
                <a:srgbClr val="042A93"/>
              </a:solidFill>
              <a:latin typeface="+mj-lt"/>
              <a:hlinkClick r:id="rId3"/>
            </a:endParaRPr>
          </a:p>
          <a:p>
            <a:pPr eaLnBrk="1" hangingPunct="1"/>
            <a:r>
              <a:rPr lang="en-GB" sz="3200" b="1" dirty="0">
                <a:solidFill>
                  <a:srgbClr val="042A93"/>
                </a:solidFill>
                <a:latin typeface="+mj-lt"/>
                <a:hlinkClick r:id="rId3"/>
              </a:rPr>
              <a:t>lyckle.griek@eu-japan.or.jp</a:t>
            </a:r>
            <a:endParaRPr lang="en-GB" sz="3200" b="1" dirty="0">
              <a:solidFill>
                <a:srgbClr val="042A93"/>
              </a:solidFill>
              <a:latin typeface="+mj-lt"/>
            </a:endParaRPr>
          </a:p>
          <a:p>
            <a:pPr eaLnBrk="1" hangingPunct="1"/>
            <a:endParaRPr lang="en-GB" sz="4000" b="1" dirty="0">
              <a:solidFill>
                <a:srgbClr val="042A93"/>
              </a:solidFill>
              <a:latin typeface="+mj-lt"/>
            </a:endParaRPr>
          </a:p>
          <a:p>
            <a:pPr eaLnBrk="1" hangingPunct="1"/>
            <a:r>
              <a:rPr lang="en-GB" sz="2000" b="1" dirty="0">
                <a:solidFill>
                  <a:srgbClr val="042A93"/>
                </a:solidFill>
                <a:latin typeface="+mj-lt"/>
                <a:hlinkClick r:id="rId4"/>
              </a:rPr>
              <a:t>https://www.eu-japan.eu/government-procurement/ask-expert-government-procurement</a:t>
            </a:r>
            <a:r>
              <a:rPr lang="en-GB" sz="2000" b="1" dirty="0">
                <a:solidFill>
                  <a:srgbClr val="042A93"/>
                </a:solidFill>
                <a:latin typeface="+mj-lt"/>
              </a:rPr>
              <a:t> </a:t>
            </a:r>
          </a:p>
          <a:p>
            <a:pPr eaLnBrk="1" hangingPunct="1"/>
            <a:endParaRPr lang="fr-BE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5091" y="6072908"/>
            <a:ext cx="72420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dirty="0">
                <a:latin typeface="+mj-lt"/>
              </a:rPr>
              <a:t>The opinions expressed in this Webinar are those of the expert(s) only, and may not necessarily represent the views of the EU-Japan Centre for Industrial Cooperation or of the EU or Japanese Authorities. </a:t>
            </a:r>
          </a:p>
          <a:p>
            <a:pPr algn="l"/>
            <a:r>
              <a:rPr lang="en-GB" sz="1050" dirty="0">
                <a:latin typeface="+mj-lt"/>
              </a:rPr>
              <a:t>No warranty is given for their accuracy or completeness.</a:t>
            </a:r>
          </a:p>
        </p:txBody>
      </p:sp>
      <p:sp>
        <p:nvSpPr>
          <p:cNvPr id="13" name="Line 1">
            <a:extLst>
              <a:ext uri="{FF2B5EF4-FFF2-40B4-BE49-F238E27FC236}">
                <a16:creationId xmlns:a16="http://schemas.microsoft.com/office/drawing/2014/main" id="{0E54D8A0-CE43-4C0E-D92E-78AC23604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53517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212EDBA-DE6D-14B7-0F61-7D22A483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0903778-4522-E347-B1B2-7C1ABE9A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424592" y="6565898"/>
            <a:ext cx="524867" cy="2920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6866409A-0AF0-1A84-9564-B7826CFF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E53B5F0-C668-092F-EEFE-5C26AB0E9E29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50A2528-4D7F-BA2A-6B22-3335CD4E8259}"/>
              </a:ext>
            </a:extLst>
          </p:cNvPr>
          <p:cNvSpPr>
            <a:spLocks/>
          </p:cNvSpPr>
          <p:nvPr/>
        </p:nvSpPr>
        <p:spPr bwMode="auto">
          <a:xfrm>
            <a:off x="1873251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0EAF50C1-A2CF-0C1B-D8B1-00C89EE3E7DC}"/>
              </a:ext>
            </a:extLst>
          </p:cNvPr>
          <p:cNvSpPr>
            <a:spLocks/>
          </p:cNvSpPr>
          <p:nvPr/>
        </p:nvSpPr>
        <p:spPr bwMode="auto">
          <a:xfrm>
            <a:off x="316706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85DD121-944E-7E08-40CB-BF735556436C}"/>
              </a:ext>
            </a:extLst>
          </p:cNvPr>
          <p:cNvSpPr>
            <a:spLocks/>
          </p:cNvSpPr>
          <p:nvPr/>
        </p:nvSpPr>
        <p:spPr bwMode="auto">
          <a:xfrm>
            <a:off x="415131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742AEC3A-9331-5B24-F9A4-BC8A0C24050B}"/>
              </a:ext>
            </a:extLst>
          </p:cNvPr>
          <p:cNvSpPr>
            <a:spLocks/>
          </p:cNvSpPr>
          <p:nvPr/>
        </p:nvSpPr>
        <p:spPr bwMode="auto">
          <a:xfrm>
            <a:off x="6962775" y="1356983"/>
            <a:ext cx="559576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30B54E9-A7D0-6B2B-5599-37F318A19DAC}"/>
              </a:ext>
            </a:extLst>
          </p:cNvPr>
          <p:cNvSpPr>
            <a:spLocks/>
          </p:cNvSpPr>
          <p:nvPr/>
        </p:nvSpPr>
        <p:spPr bwMode="auto">
          <a:xfrm>
            <a:off x="5157789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30AC11DF-70AE-1C1A-B3F4-F5F81916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CC2D62-9E0D-35FF-79B4-497B36FE4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GP in Japan: General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Features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92501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43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152400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412" y="1623027"/>
            <a:ext cx="112401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5400" b="1" dirty="0">
                <a:solidFill>
                  <a:srgbClr val="042A93"/>
                </a:solidFill>
                <a:latin typeface="+mj-lt"/>
              </a:rPr>
              <a:t>Training of three modules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Module 1: General Features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Module 2: Procedures, eligibility &amp; assessment, standards &amp; legal issues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Module 3: Overview of public sector lighting market &amp; building partnerships</a:t>
            </a: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0C83C3-E448-1FA2-6A12-4D4F524CFD7D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78462FD-A6CC-40F8-0120-89A875591BD2}"/>
              </a:ext>
            </a:extLst>
          </p:cNvPr>
          <p:cNvSpPr>
            <a:spLocks/>
          </p:cNvSpPr>
          <p:nvPr/>
        </p:nvSpPr>
        <p:spPr bwMode="auto">
          <a:xfrm>
            <a:off x="1873251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D94F9B3-9CC7-2CA3-0BBD-C5F43E5D8201}"/>
              </a:ext>
            </a:extLst>
          </p:cNvPr>
          <p:cNvSpPr>
            <a:spLocks/>
          </p:cNvSpPr>
          <p:nvPr/>
        </p:nvSpPr>
        <p:spPr bwMode="auto">
          <a:xfrm>
            <a:off x="316706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C9E0929-D813-8350-9FFF-1B15B9D2E96C}"/>
              </a:ext>
            </a:extLst>
          </p:cNvPr>
          <p:cNvSpPr>
            <a:spLocks/>
          </p:cNvSpPr>
          <p:nvPr/>
        </p:nvSpPr>
        <p:spPr bwMode="auto">
          <a:xfrm>
            <a:off x="4151314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BB0ACB8-36C7-56C4-1BDC-BF9407DD89A4}"/>
              </a:ext>
            </a:extLst>
          </p:cNvPr>
          <p:cNvSpPr>
            <a:spLocks/>
          </p:cNvSpPr>
          <p:nvPr/>
        </p:nvSpPr>
        <p:spPr bwMode="auto">
          <a:xfrm>
            <a:off x="6962775" y="1356983"/>
            <a:ext cx="559576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3E41004-EA72-96BA-239F-7F92943FF685}"/>
              </a:ext>
            </a:extLst>
          </p:cNvPr>
          <p:cNvSpPr>
            <a:spLocks/>
          </p:cNvSpPr>
          <p:nvPr/>
        </p:nvSpPr>
        <p:spPr bwMode="auto">
          <a:xfrm>
            <a:off x="5157789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E3EEC90-25A5-4036-5D51-5978B157C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21" y="444911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b="1" dirty="0">
                <a:solidFill>
                  <a:schemeClr val="bg1"/>
                </a:solidFill>
                <a:latin typeface="+mj-lt"/>
              </a:rPr>
              <a:t>Government procurement in Japan</a:t>
            </a:r>
          </a:p>
        </p:txBody>
      </p:sp>
    </p:spTree>
    <p:extLst>
      <p:ext uri="{BB962C8B-B14F-4D97-AF65-F5344CB8AC3E}">
        <p14:creationId xmlns:p14="http://schemas.microsoft.com/office/powerpoint/2010/main" val="293221029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43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152400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412" y="1623027"/>
            <a:ext cx="112401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5400" b="1" dirty="0">
                <a:solidFill>
                  <a:srgbClr val="042A93"/>
                </a:solidFill>
                <a:latin typeface="+mj-lt"/>
              </a:rPr>
              <a:t>Today’s Module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Government procurement market: distinctions to keep in mind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Types of public procurement procedures 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Finding tender information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The tender notice explained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42A93"/>
                </a:solidFill>
                <a:latin typeface="+mj-lt"/>
              </a:rPr>
              <a:t>Challenges for foreign suppliers</a:t>
            </a: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0C83C3-E448-1FA2-6A12-4D4F524CFD7D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254484-2BB6-5C36-B8D7-20DD8C7C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1: General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Features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43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1524000" y="-26988"/>
            <a:ext cx="9144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368" y="1684750"/>
            <a:ext cx="11240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3600" b="1" dirty="0">
                <a:solidFill>
                  <a:srgbClr val="042A93"/>
                </a:solidFill>
                <a:latin typeface="+mj-lt"/>
              </a:rPr>
              <a:t>Some terms to keep in mind</a:t>
            </a:r>
            <a:endParaRPr lang="en-GB" sz="36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3BE77AC9-422B-701E-0B1F-FBE9B924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700F2-3860-DCAC-7D02-25F85EFDA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A1E4E9-02C3-547A-D310-F2CECC2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08159" y="6565899"/>
            <a:ext cx="241300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0C83C3-E448-1FA2-6A12-4D4F524CFD7D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846E8-A842-8A52-892A-58B3EF86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31339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254484-2BB6-5C36-B8D7-20DD8C7C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Module 1: General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Features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15B6825-3F55-E4C0-915A-7943386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A23A534-0064-C2EF-5207-8B76C6F5D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75048"/>
              </p:ext>
            </p:extLst>
          </p:nvPr>
        </p:nvGraphicFramePr>
        <p:xfrm>
          <a:off x="695400" y="2423970"/>
          <a:ext cx="10513169" cy="2984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6666">
                  <a:extLst>
                    <a:ext uri="{9D8B030D-6E8A-4147-A177-3AD203B41FA5}">
                      <a16:colId xmlns:a16="http://schemas.microsoft.com/office/drawing/2014/main" val="2053707361"/>
                    </a:ext>
                  </a:extLst>
                </a:gridCol>
                <a:gridCol w="3466666">
                  <a:extLst>
                    <a:ext uri="{9D8B030D-6E8A-4147-A177-3AD203B41FA5}">
                      <a16:colId xmlns:a16="http://schemas.microsoft.com/office/drawing/2014/main" val="3070095559"/>
                    </a:ext>
                  </a:extLst>
                </a:gridCol>
                <a:gridCol w="3579837">
                  <a:extLst>
                    <a:ext uri="{9D8B030D-6E8A-4147-A177-3AD203B41FA5}">
                      <a16:colId xmlns:a16="http://schemas.microsoft.com/office/drawing/2014/main" val="1608692514"/>
                    </a:ext>
                  </a:extLst>
                </a:gridCol>
              </a:tblGrid>
              <a:tr h="428966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+mj-lt"/>
                        </a:rPr>
                        <a:t>Japanese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+mj-lt"/>
                        </a:rPr>
                        <a:t>Pronunciation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+mj-lt"/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692360"/>
                  </a:ext>
                </a:extLst>
              </a:tr>
              <a:tr h="1116585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latin typeface="+mj-lt"/>
                        </a:rPr>
                        <a:t>政府調達</a:t>
                      </a:r>
                      <a:endParaRPr lang="en-US" sz="2400" b="1" dirty="0">
                        <a:latin typeface="+mj-lt"/>
                      </a:endParaRPr>
                    </a:p>
                    <a:p>
                      <a:r>
                        <a:rPr lang="ja-JP" altLang="en-US" sz="2400" b="1">
                          <a:latin typeface="+mj-lt"/>
                        </a:rPr>
                        <a:t>公共調達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+mj-lt"/>
                        </a:rPr>
                        <a:t>Seifu</a:t>
                      </a:r>
                      <a:r>
                        <a:rPr lang="en-GB" sz="2400" dirty="0">
                          <a:latin typeface="+mj-lt"/>
                        </a:rPr>
                        <a:t> </a:t>
                      </a:r>
                      <a:r>
                        <a:rPr lang="en-GB" sz="2400" dirty="0" err="1">
                          <a:latin typeface="+mj-lt"/>
                        </a:rPr>
                        <a:t>chōtatsu</a:t>
                      </a:r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 err="1">
                          <a:latin typeface="+mj-lt"/>
                        </a:rPr>
                        <a:t>Kōkyō</a:t>
                      </a:r>
                      <a:r>
                        <a:rPr lang="en-GB" sz="2400" dirty="0">
                          <a:latin typeface="+mj-lt"/>
                        </a:rPr>
                        <a:t> </a:t>
                      </a:r>
                      <a:r>
                        <a:rPr lang="en-GB" sz="2400" dirty="0" err="1">
                          <a:latin typeface="+mj-lt"/>
                        </a:rPr>
                        <a:t>chōtatsu</a:t>
                      </a:r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+mj-lt"/>
                        </a:rPr>
                        <a:t>Government procurement</a:t>
                      </a:r>
                    </a:p>
                    <a:p>
                      <a:r>
                        <a:rPr lang="en-GB" sz="2400" dirty="0">
                          <a:latin typeface="+mj-lt"/>
                        </a:rPr>
                        <a:t>Public procurement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641825"/>
                  </a:ext>
                </a:extLst>
              </a:tr>
              <a:tr h="705318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+mj-lt"/>
                        </a:rPr>
                        <a:t>入札情報</a:t>
                      </a:r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+mj-lt"/>
                        </a:rPr>
                        <a:t>Nyūsatsu</a:t>
                      </a:r>
                      <a:r>
                        <a:rPr lang="ja-JP" altLang="en-US" sz="2400">
                          <a:latin typeface="+mj-lt"/>
                        </a:rPr>
                        <a:t> </a:t>
                      </a:r>
                      <a:r>
                        <a:rPr lang="en-US" altLang="ja-JP" sz="2400" dirty="0" err="1">
                          <a:latin typeface="+mj-lt"/>
                        </a:rPr>
                        <a:t>jōhō</a:t>
                      </a:r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+mj-lt"/>
                        </a:rPr>
                        <a:t>Tender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663738"/>
                  </a:ext>
                </a:extLst>
              </a:tr>
              <a:tr h="705318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+mj-lt"/>
                        </a:rPr>
                        <a:t>契約</a:t>
                      </a:r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+mj-lt"/>
                        </a:rPr>
                        <a:t>keiyaku</a:t>
                      </a:r>
                      <a:endParaRPr lang="en-GB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+mj-lt"/>
                        </a:rPr>
                        <a:t>contract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21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0850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4341" name="Rectangle 4"/>
          <p:cNvSpPr>
            <a:spLocks/>
          </p:cNvSpPr>
          <p:nvPr/>
        </p:nvSpPr>
        <p:spPr bwMode="auto">
          <a:xfrm>
            <a:off x="1873251" y="1357314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4342" name="Rectangle 5"/>
          <p:cNvSpPr>
            <a:spLocks/>
          </p:cNvSpPr>
          <p:nvPr/>
        </p:nvSpPr>
        <p:spPr bwMode="auto">
          <a:xfrm>
            <a:off x="3167063" y="1357314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4343" name="Rectangle 6"/>
          <p:cNvSpPr>
            <a:spLocks/>
          </p:cNvSpPr>
          <p:nvPr/>
        </p:nvSpPr>
        <p:spPr bwMode="auto">
          <a:xfrm>
            <a:off x="4151313" y="1357314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4344" name="Rectangle 7"/>
          <p:cNvSpPr>
            <a:spLocks/>
          </p:cNvSpPr>
          <p:nvPr/>
        </p:nvSpPr>
        <p:spPr bwMode="auto">
          <a:xfrm>
            <a:off x="6962775" y="1357314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sp>
        <p:nvSpPr>
          <p:cNvPr id="14348" name="Rectangle 6"/>
          <p:cNvSpPr>
            <a:spLocks/>
          </p:cNvSpPr>
          <p:nvPr/>
        </p:nvSpPr>
        <p:spPr bwMode="auto">
          <a:xfrm>
            <a:off x="5157788" y="1357314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43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0" y="-26988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79400" y="286738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GP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market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: Distinctions</a:t>
            </a:r>
            <a:endParaRPr lang="en-GB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3460" y="1581300"/>
            <a:ext cx="10165404" cy="4508476"/>
            <a:chOff x="349250" y="1628800"/>
            <a:chExt cx="9161744" cy="4508476"/>
          </a:xfrm>
        </p:grpSpPr>
        <p:sp>
          <p:nvSpPr>
            <p:cNvPr id="2" name="Rectangle 1"/>
            <p:cNvSpPr/>
            <p:nvPr/>
          </p:nvSpPr>
          <p:spPr>
            <a:xfrm>
              <a:off x="349250" y="1628800"/>
              <a:ext cx="3192649" cy="45005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+mj-lt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541899" y="1636738"/>
              <a:ext cx="5969095" cy="45005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sz="2800" b="1" dirty="0">
                  <a:solidFill>
                    <a:schemeClr val="tx1"/>
                  </a:solidFill>
                  <a:latin typeface="+mj-lt"/>
                </a:rPr>
                <a:t>Domestic</a:t>
              </a:r>
              <a:r>
                <a:rPr lang="en-GB" sz="2000" b="1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r"/>
              <a:r>
                <a:rPr lang="en-GB" sz="2800" b="1" dirty="0">
                  <a:solidFill>
                    <a:schemeClr val="tx1"/>
                  </a:solidFill>
                  <a:latin typeface="+mj-lt"/>
                </a:rPr>
                <a:t>tenders</a:t>
              </a:r>
              <a:endParaRPr lang="en-GB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04519" y="1597467"/>
            <a:ext cx="574426" cy="449230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014344" y="3354942"/>
            <a:ext cx="210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  <a:ea typeface="Asap" charset="0"/>
                <a:cs typeface="Asap" charset="0"/>
              </a:rPr>
              <a:t>WTO regulated tenders</a:t>
            </a:r>
          </a:p>
          <a:p>
            <a:r>
              <a:rPr lang="en-GB" sz="2400" b="1" dirty="0">
                <a:solidFill>
                  <a:schemeClr val="bg1"/>
                </a:solidFill>
                <a:latin typeface="+mj-lt"/>
                <a:ea typeface="Asap" charset="0"/>
                <a:cs typeface="Asap" charset="0"/>
              </a:rPr>
              <a:t>Approx. 35%</a:t>
            </a:r>
          </a:p>
        </p:txBody>
      </p:sp>
      <p:sp>
        <p:nvSpPr>
          <p:cNvPr id="32" name="Line 1">
            <a:extLst>
              <a:ext uri="{FF2B5EF4-FFF2-40B4-BE49-F238E27FC236}">
                <a16:creationId xmlns:a16="http://schemas.microsoft.com/office/drawing/2014/main" id="{D5E5C361-4CEF-A440-8921-9B7252BC3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57118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3" name="Picture 16">
            <a:extLst>
              <a:ext uri="{FF2B5EF4-FFF2-40B4-BE49-F238E27FC236}">
                <a16:creationId xmlns:a16="http://schemas.microsoft.com/office/drawing/2014/main" id="{57EC00E1-01E9-3E42-B7C8-D1F1FD272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87244" y="6332486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7473DE8F-2AC6-954C-872D-182CD673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59335" y="6608764"/>
            <a:ext cx="241300" cy="25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238DEBC-F3AE-41D4-AD70-03B76C92FB32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CA298-3246-844B-B1F4-9E8A1ACB239B}"/>
              </a:ext>
            </a:extLst>
          </p:cNvPr>
          <p:cNvSpPr txBox="1"/>
          <p:nvPr/>
        </p:nvSpPr>
        <p:spPr>
          <a:xfrm>
            <a:off x="853460" y="4571717"/>
            <a:ext cx="348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pple Color Emoji" pitchFamily="2" charset="0"/>
              <a:buChar char="😀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Equal treatment</a:t>
            </a:r>
          </a:p>
          <a:p>
            <a:pPr marL="285750" indent="-285750" algn="l">
              <a:buFont typeface="Apple Color Emoji" pitchFamily="2" charset="0"/>
              <a:buChar char="😀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Longer lead times</a:t>
            </a:r>
          </a:p>
          <a:p>
            <a:pPr marL="285750" indent="-285750" algn="l">
              <a:buFont typeface="Apple Color Emoji" pitchFamily="2" charset="0"/>
              <a:buChar char="😀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English summaries</a:t>
            </a:r>
          </a:p>
          <a:p>
            <a:pPr marL="285750" indent="-285750" algn="l">
              <a:buFont typeface="Apple Color Emoji" pitchFamily="2" charset="0"/>
              <a:buChar char="😞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Some organizations are excluded</a:t>
            </a:r>
          </a:p>
          <a:p>
            <a:pPr marL="285750" indent="-285750" algn="l">
              <a:buFont typeface="Apple Color Emoji" pitchFamily="2" charset="0"/>
              <a:buChar char="😞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Some products/services are excluded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BC6B3-340B-C249-9CA6-6FACC8D570D2}"/>
              </a:ext>
            </a:extLst>
          </p:cNvPr>
          <p:cNvSpPr txBox="1"/>
          <p:nvPr/>
        </p:nvSpPr>
        <p:spPr>
          <a:xfrm>
            <a:off x="8787641" y="4940574"/>
            <a:ext cx="2233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pple Color Emoji" pitchFamily="2" charset="0"/>
              <a:buChar char="😞"/>
            </a:pPr>
            <a:r>
              <a:rPr lang="en-US" sz="1600" dirty="0">
                <a:latin typeface="+mj-lt"/>
              </a:rPr>
              <a:t>Local rules</a:t>
            </a:r>
          </a:p>
          <a:p>
            <a:pPr marL="285750" indent="-285750" algn="l">
              <a:buFont typeface="Apple Color Emoji" pitchFamily="2" charset="0"/>
              <a:buChar char="😞"/>
            </a:pPr>
            <a:r>
              <a:rPr lang="en-US" sz="1600" dirty="0">
                <a:latin typeface="+mj-lt"/>
              </a:rPr>
              <a:t>Short lead times</a:t>
            </a:r>
          </a:p>
          <a:p>
            <a:pPr marL="285750" indent="-285750" algn="l">
              <a:buFont typeface="Apple Color Emoji" pitchFamily="2" charset="0"/>
              <a:buChar char="😞"/>
            </a:pPr>
            <a:r>
              <a:rPr lang="en-US" sz="1600" dirty="0">
                <a:latin typeface="+mj-lt"/>
              </a:rPr>
              <a:t>Japanese only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A068C8E-E8D5-8A48-B10E-D5515F055EF6}"/>
              </a:ext>
            </a:extLst>
          </p:cNvPr>
          <p:cNvGrpSpPr/>
          <p:nvPr/>
        </p:nvGrpSpPr>
        <p:grpSpPr>
          <a:xfrm>
            <a:off x="2963185" y="1859237"/>
            <a:ext cx="2576960" cy="990433"/>
            <a:chOff x="1870365" y="775855"/>
            <a:chExt cx="3463630" cy="1717963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36EBC85B-C9C4-944F-AB5B-CE21849D96D4}"/>
                </a:ext>
              </a:extLst>
            </p:cNvPr>
            <p:cNvSpPr/>
            <p:nvPr/>
          </p:nvSpPr>
          <p:spPr>
            <a:xfrm>
              <a:off x="1870365" y="775855"/>
              <a:ext cx="3460172" cy="17179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Central government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AAB53D7-128C-3D47-A5E4-B6547E05A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2036" y="1406236"/>
              <a:ext cx="1260763" cy="94557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A9CA66E-C1A0-FB41-BC1D-75790F672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682" y="1253836"/>
              <a:ext cx="1097972" cy="1097972"/>
            </a:xfrm>
            <a:prstGeom prst="rect">
              <a:avLst/>
            </a:prstGeom>
          </p:spPr>
        </p:pic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4F94788E-6E8B-124B-B36F-45D0F2C481EA}"/>
                </a:ext>
              </a:extLst>
            </p:cNvPr>
            <p:cNvSpPr/>
            <p:nvPr/>
          </p:nvSpPr>
          <p:spPr>
            <a:xfrm>
              <a:off x="1870365" y="1253836"/>
              <a:ext cx="1700648" cy="12399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D1B185DD-9373-214F-A131-6CDFC756B25B}"/>
                </a:ext>
              </a:extLst>
            </p:cNvPr>
            <p:cNvSpPr/>
            <p:nvPr/>
          </p:nvSpPr>
          <p:spPr>
            <a:xfrm>
              <a:off x="3574471" y="1253836"/>
              <a:ext cx="1759524" cy="12399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DA96119-CF76-8E4A-BA6B-7EDBEA8A7A33}"/>
              </a:ext>
            </a:extLst>
          </p:cNvPr>
          <p:cNvGrpSpPr/>
          <p:nvPr/>
        </p:nvGrpSpPr>
        <p:grpSpPr>
          <a:xfrm>
            <a:off x="4059024" y="3588747"/>
            <a:ext cx="2576960" cy="990433"/>
            <a:chOff x="1870365" y="775855"/>
            <a:chExt cx="3463630" cy="1717963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DD9AA70E-E6E5-3147-8D2E-8B0A0ED56708}"/>
                </a:ext>
              </a:extLst>
            </p:cNvPr>
            <p:cNvSpPr/>
            <p:nvPr/>
          </p:nvSpPr>
          <p:spPr>
            <a:xfrm>
              <a:off x="1870365" y="775855"/>
              <a:ext cx="3460172" cy="17179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Sub-central government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87647EC-D55A-6142-A183-03FE19E37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2036" y="1406236"/>
              <a:ext cx="1260763" cy="94557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E8D99EB-4DF8-9C43-9C00-A89CCCD40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682" y="1253836"/>
              <a:ext cx="1097972" cy="1097972"/>
            </a:xfrm>
            <a:prstGeom prst="rect">
              <a:avLst/>
            </a:prstGeom>
          </p:spPr>
        </p:pic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EF02CA5-68B9-0D4B-919B-B6473E831DFE}"/>
                </a:ext>
              </a:extLst>
            </p:cNvPr>
            <p:cNvSpPr/>
            <p:nvPr/>
          </p:nvSpPr>
          <p:spPr>
            <a:xfrm>
              <a:off x="1870365" y="1253836"/>
              <a:ext cx="1700648" cy="12399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E5DEFAE9-3385-0C4B-9490-865F7DC8DF8A}"/>
                </a:ext>
              </a:extLst>
            </p:cNvPr>
            <p:cNvSpPr/>
            <p:nvPr/>
          </p:nvSpPr>
          <p:spPr>
            <a:xfrm>
              <a:off x="3574471" y="1253836"/>
              <a:ext cx="1759524" cy="12399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8B3B2F5-02D9-3344-8641-6919968C5CCD}"/>
              </a:ext>
            </a:extLst>
          </p:cNvPr>
          <p:cNvGrpSpPr/>
          <p:nvPr/>
        </p:nvGrpSpPr>
        <p:grpSpPr>
          <a:xfrm>
            <a:off x="5017658" y="5070739"/>
            <a:ext cx="2576960" cy="990433"/>
            <a:chOff x="1870365" y="775855"/>
            <a:chExt cx="3463630" cy="17179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3D91F88E-9A3A-894F-B1DE-2B595142B1D5}"/>
                </a:ext>
              </a:extLst>
            </p:cNvPr>
            <p:cNvSpPr/>
            <p:nvPr/>
          </p:nvSpPr>
          <p:spPr>
            <a:xfrm>
              <a:off x="1870365" y="775855"/>
              <a:ext cx="3460172" cy="17179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Local government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01B4ED1-AEC0-6548-B98E-C7211EE6F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2036" y="1406236"/>
              <a:ext cx="1260763" cy="94557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B597C98-B843-F342-9AA8-BD44793DD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682" y="1253836"/>
              <a:ext cx="1097972" cy="1097972"/>
            </a:xfrm>
            <a:prstGeom prst="rect">
              <a:avLst/>
            </a:prstGeom>
          </p:spPr>
        </p:pic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3DEAFB4-6932-8040-A76B-12FFDF1B502C}"/>
                </a:ext>
              </a:extLst>
            </p:cNvPr>
            <p:cNvSpPr/>
            <p:nvPr/>
          </p:nvSpPr>
          <p:spPr>
            <a:xfrm>
              <a:off x="1870365" y="1253836"/>
              <a:ext cx="1700648" cy="12399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F99F47B8-3F9C-DB46-AA76-B0F10C266581}"/>
                </a:ext>
              </a:extLst>
            </p:cNvPr>
            <p:cNvSpPr/>
            <p:nvPr/>
          </p:nvSpPr>
          <p:spPr>
            <a:xfrm>
              <a:off x="3574471" y="1253836"/>
              <a:ext cx="1759524" cy="12399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361975-574E-A141-84A8-27B0B3F30C0C}"/>
              </a:ext>
            </a:extLst>
          </p:cNvPr>
          <p:cNvGrpSpPr/>
          <p:nvPr/>
        </p:nvGrpSpPr>
        <p:grpSpPr>
          <a:xfrm>
            <a:off x="2983075" y="2841910"/>
            <a:ext cx="2531215" cy="538599"/>
            <a:chOff x="4826822" y="2305650"/>
            <a:chExt cx="2531215" cy="538599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A39B1B4-1A55-8C48-87E1-BD8D9E755C5F}"/>
                </a:ext>
              </a:extLst>
            </p:cNvPr>
            <p:cNvSpPr/>
            <p:nvPr/>
          </p:nvSpPr>
          <p:spPr>
            <a:xfrm>
              <a:off x="4826822" y="2305650"/>
              <a:ext cx="1268590" cy="53859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&gt;€120,000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FF72492-B907-B741-B1D1-A83D92BA7154}"/>
                </a:ext>
              </a:extLst>
            </p:cNvPr>
            <p:cNvSpPr/>
            <p:nvPr/>
          </p:nvSpPr>
          <p:spPr>
            <a:xfrm>
              <a:off x="6110772" y="2305650"/>
              <a:ext cx="1247265" cy="53859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&gt;€5.4 </a:t>
              </a:r>
              <a:r>
                <a:rPr lang="en-US" sz="1400" dirty="0" err="1">
                  <a:solidFill>
                    <a:schemeClr val="tx1"/>
                  </a:solidFill>
                  <a:latin typeface="+mj-lt"/>
                </a:rPr>
                <a:t>mln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64D5628-A9CA-2B47-9373-323AB785E30F}"/>
              </a:ext>
            </a:extLst>
          </p:cNvPr>
          <p:cNvGrpSpPr/>
          <p:nvPr/>
        </p:nvGrpSpPr>
        <p:grpSpPr>
          <a:xfrm>
            <a:off x="4059026" y="4445834"/>
            <a:ext cx="2575673" cy="538599"/>
            <a:chOff x="4826822" y="2305650"/>
            <a:chExt cx="2531215" cy="538599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E69486DC-4CCA-3E41-9E84-0DAC6460D0D7}"/>
                </a:ext>
              </a:extLst>
            </p:cNvPr>
            <p:cNvSpPr/>
            <p:nvPr/>
          </p:nvSpPr>
          <p:spPr>
            <a:xfrm>
              <a:off x="4826822" y="2305650"/>
              <a:ext cx="1268590" cy="53859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&gt;€240,000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2A9FD6B4-41BC-6C46-84DE-1E93D89DC59B}"/>
                </a:ext>
              </a:extLst>
            </p:cNvPr>
            <p:cNvSpPr/>
            <p:nvPr/>
          </p:nvSpPr>
          <p:spPr>
            <a:xfrm>
              <a:off x="6110772" y="2305650"/>
              <a:ext cx="1247265" cy="53859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&gt;€18.3 </a:t>
              </a:r>
              <a:r>
                <a:rPr lang="en-US" sz="1400" dirty="0" err="1">
                  <a:solidFill>
                    <a:schemeClr val="tx1"/>
                  </a:solidFill>
                  <a:latin typeface="+mj-lt"/>
                </a:rPr>
                <a:t>mln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868463-CB29-6544-BD21-9AA7913DD9C7}"/>
              </a:ext>
            </a:extLst>
          </p:cNvPr>
          <p:cNvGrpSpPr/>
          <p:nvPr/>
        </p:nvGrpSpPr>
        <p:grpSpPr>
          <a:xfrm>
            <a:off x="4453416" y="391229"/>
            <a:ext cx="3630388" cy="1340159"/>
            <a:chOff x="2911414" y="383878"/>
            <a:chExt cx="3630388" cy="1340159"/>
          </a:xfrm>
        </p:grpSpPr>
        <p:sp>
          <p:nvSpPr>
            <p:cNvPr id="12" name="Oval Callout 11"/>
            <p:cNvSpPr/>
            <p:nvPr/>
          </p:nvSpPr>
          <p:spPr>
            <a:xfrm>
              <a:off x="2911414" y="759645"/>
              <a:ext cx="2570163" cy="964392"/>
            </a:xfrm>
            <a:prstGeom prst="wedgeEllipseCallout">
              <a:avLst>
                <a:gd name="adj1" fmla="val -52952"/>
                <a:gd name="adj2" fmla="val 5459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EPA!!!</a:t>
              </a:r>
            </a:p>
            <a:p>
              <a:pPr algn="ctr"/>
              <a:r>
                <a:rPr 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(Since Feb. 1, 2019)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0953C5-EDE5-DD43-9F88-FF23A7A61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47936" y="383878"/>
              <a:ext cx="1493866" cy="1089764"/>
            </a:xfrm>
            <a:prstGeom prst="rect">
              <a:avLst/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5AE7EF-5594-FF4A-892E-04233BB7D3C8}"/>
              </a:ext>
            </a:extLst>
          </p:cNvPr>
          <p:cNvSpPr/>
          <p:nvPr/>
        </p:nvSpPr>
        <p:spPr>
          <a:xfrm>
            <a:off x="5308689" y="1616335"/>
            <a:ext cx="3938860" cy="928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Ministries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National agencies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Government corporations (WTO Annex 3)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0E3595EB-5906-EB40-92FD-5776B3D6C0BC}"/>
              </a:ext>
            </a:extLst>
          </p:cNvPr>
          <p:cNvSpPr/>
          <p:nvPr/>
        </p:nvSpPr>
        <p:spPr>
          <a:xfrm>
            <a:off x="6415928" y="3180857"/>
            <a:ext cx="3938860" cy="928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47 Prefectures (and local offices)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Organizations under their jurisdiction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19 “Designated cities (Including Tokyo)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323BD2-83BA-3A49-9600-1B5BB267A716}"/>
              </a:ext>
            </a:extLst>
          </p:cNvPr>
          <p:cNvGrpSpPr/>
          <p:nvPr/>
        </p:nvGrpSpPr>
        <p:grpSpPr>
          <a:xfrm>
            <a:off x="5306127" y="1393543"/>
            <a:ext cx="4255396" cy="1159178"/>
            <a:chOff x="5858427" y="1500952"/>
            <a:chExt cx="4255396" cy="1159178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66B3CFBE-B5CF-2245-995B-9552A38F75B9}"/>
                </a:ext>
              </a:extLst>
            </p:cNvPr>
            <p:cNvSpPr/>
            <p:nvPr/>
          </p:nvSpPr>
          <p:spPr>
            <a:xfrm>
              <a:off x="5858427" y="1731301"/>
              <a:ext cx="3938860" cy="928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Ministries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National agencies 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Government corporations </a:t>
              </a: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(WTO Annex 3)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9B30A5-1985-D844-9CB9-C4E2B0949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30567" y="1500952"/>
              <a:ext cx="783256" cy="52217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1A7536-D2EB-3044-9329-79AB9A9ACA26}"/>
              </a:ext>
            </a:extLst>
          </p:cNvPr>
          <p:cNvGrpSpPr/>
          <p:nvPr/>
        </p:nvGrpSpPr>
        <p:grpSpPr>
          <a:xfrm>
            <a:off x="6351772" y="2750899"/>
            <a:ext cx="4197607" cy="1614065"/>
            <a:chOff x="6394857" y="2818167"/>
            <a:chExt cx="4197607" cy="1614065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671DB623-3033-D744-8AA9-8B96E8D84DB8}"/>
                </a:ext>
              </a:extLst>
            </p:cNvPr>
            <p:cNvSpPr/>
            <p:nvPr/>
          </p:nvSpPr>
          <p:spPr>
            <a:xfrm>
              <a:off x="6394857" y="3072772"/>
              <a:ext cx="3938860" cy="13594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47 Prefectures (and local offices)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Organizations under their jurisdiction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20 “Designated cities (Including Tokyo)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54 “Core Cities”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Procurement related to production, transport or distribution of electricity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74D3A6C-9601-2B46-9097-33C1B090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09208" y="2818167"/>
              <a:ext cx="783256" cy="522171"/>
            </a:xfrm>
            <a:prstGeom prst="rect">
              <a:avLst/>
            </a:prstGeom>
          </p:spPr>
        </p:pic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id="{325C6B5A-888D-0C27-EEC7-AF855E84F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2359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repeatCount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11331575" y="6476428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2711624" y="1700808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1873251" y="1357314"/>
            <a:ext cx="506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3167063" y="1357314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4151313" y="1357314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6962775" y="1357314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pic>
        <p:nvPicPr>
          <p:cNvPr id="20489" name="Picture 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83" y="6251797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76428"/>
            <a:ext cx="27432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22D5E2-00F3-4473-8B6F-577FD8399DB0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20492" name="Rectangle 6"/>
          <p:cNvSpPr>
            <a:spLocks/>
          </p:cNvSpPr>
          <p:nvPr/>
        </p:nvSpPr>
        <p:spPr bwMode="auto">
          <a:xfrm>
            <a:off x="5157788" y="1357314"/>
            <a:ext cx="5064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2049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79400" y="370292"/>
            <a:ext cx="8362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GB" b="1" dirty="0">
                <a:solidFill>
                  <a:srgbClr val="FFFFFF"/>
                </a:solidFill>
                <a:latin typeface="+mj-lt"/>
                <a:cs typeface="Asap"/>
              </a:rPr>
              <a:t>Types of tender procedures</a:t>
            </a:r>
          </a:p>
        </p:txBody>
      </p:sp>
      <p:sp>
        <p:nvSpPr>
          <p:cNvPr id="20" name="Ovaal 19"/>
          <p:cNvSpPr/>
          <p:nvPr/>
        </p:nvSpPr>
        <p:spPr>
          <a:xfrm>
            <a:off x="1513235" y="1730009"/>
            <a:ext cx="2160240" cy="2088232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j-lt"/>
              </a:rPr>
              <a:t>Open competitive procedures </a:t>
            </a:r>
          </a:p>
          <a:p>
            <a:pPr algn="ctr"/>
            <a:r>
              <a:rPr lang="en-GB" sz="2000" i="1" dirty="0">
                <a:solidFill>
                  <a:schemeClr val="bg1"/>
                </a:solidFill>
                <a:latin typeface="+mj-lt"/>
              </a:rPr>
              <a:t>(</a:t>
            </a:r>
            <a:r>
              <a:rPr lang="en-GB" sz="2000" i="1" dirty="0" err="1">
                <a:solidFill>
                  <a:schemeClr val="bg1"/>
                </a:solidFill>
                <a:latin typeface="+mj-lt"/>
              </a:rPr>
              <a:t>ippan</a:t>
            </a:r>
            <a:r>
              <a:rPr lang="en-GB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+mj-lt"/>
              </a:rPr>
              <a:t>kyōsō</a:t>
            </a:r>
            <a:r>
              <a:rPr lang="en-GB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+mj-lt"/>
              </a:rPr>
              <a:t>nyūsatsu</a:t>
            </a:r>
            <a:r>
              <a:rPr lang="en-GB" sz="2000" i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21" name="Ovaal 20"/>
          <p:cNvSpPr/>
          <p:nvPr/>
        </p:nvSpPr>
        <p:spPr>
          <a:xfrm>
            <a:off x="9448799" y="2699103"/>
            <a:ext cx="1219201" cy="1109301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solidFill>
                  <a:schemeClr val="bg1"/>
                </a:solidFill>
                <a:latin typeface="+mj-lt"/>
              </a:rPr>
              <a:t>Designated/</a:t>
            </a:r>
          </a:p>
          <a:p>
            <a:r>
              <a:rPr lang="en-GB" sz="800" dirty="0">
                <a:solidFill>
                  <a:schemeClr val="bg1"/>
                </a:solidFill>
                <a:latin typeface="+mj-lt"/>
              </a:rPr>
              <a:t>selective tender procedures</a:t>
            </a:r>
          </a:p>
          <a:p>
            <a:r>
              <a:rPr lang="en-GB" sz="800" i="1" dirty="0">
                <a:solidFill>
                  <a:schemeClr val="bg1"/>
                </a:solidFill>
                <a:latin typeface="+mj-lt"/>
              </a:rPr>
              <a:t>(</a:t>
            </a:r>
            <a:r>
              <a:rPr lang="en-GB" sz="800" i="1" dirty="0" err="1">
                <a:solidFill>
                  <a:schemeClr val="bg1"/>
                </a:solidFill>
                <a:latin typeface="+mj-lt"/>
              </a:rPr>
              <a:t>shimei</a:t>
            </a:r>
            <a:r>
              <a:rPr lang="en-GB" sz="800" i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GB" sz="800" i="1" dirty="0" err="1">
                <a:solidFill>
                  <a:schemeClr val="bg1"/>
                </a:solidFill>
                <a:latin typeface="+mj-lt"/>
              </a:rPr>
              <a:t>kyoso</a:t>
            </a:r>
            <a:r>
              <a:rPr lang="en-GB" sz="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800" i="1" dirty="0" err="1">
                <a:solidFill>
                  <a:schemeClr val="bg1"/>
                </a:solidFill>
                <a:latin typeface="+mj-lt"/>
              </a:rPr>
              <a:t>nyusatsu</a:t>
            </a:r>
            <a:r>
              <a:rPr lang="en-GB" sz="800" i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65405" y="1513426"/>
            <a:ext cx="2698352" cy="2301977"/>
            <a:chOff x="3779912" y="1487063"/>
            <a:chExt cx="2483532" cy="2301977"/>
          </a:xfrm>
          <a:solidFill>
            <a:schemeClr val="accent2"/>
          </a:solidFill>
        </p:grpSpPr>
        <p:sp>
          <p:nvSpPr>
            <p:cNvPr id="23" name="Ovaal 22"/>
            <p:cNvSpPr/>
            <p:nvPr/>
          </p:nvSpPr>
          <p:spPr>
            <a:xfrm>
              <a:off x="3779912" y="2204864"/>
              <a:ext cx="1656184" cy="15841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Single tender procedures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en-GB" sz="1400" i="1" dirty="0" err="1">
                  <a:solidFill>
                    <a:schemeClr val="bg1"/>
                  </a:solidFill>
                  <a:latin typeface="+mj-lt"/>
                </a:rPr>
                <a:t>zui</a:t>
              </a:r>
              <a:r>
                <a:rPr lang="en-GB" sz="1400" i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400" i="1" dirty="0" err="1">
                  <a:solidFill>
                    <a:schemeClr val="bg1"/>
                  </a:solidFill>
                  <a:latin typeface="+mj-lt"/>
                </a:rPr>
                <a:t>keiyaku</a:t>
              </a:r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)</a:t>
              </a:r>
            </a:p>
          </p:txBody>
        </p:sp>
        <p:sp>
          <p:nvSpPr>
            <p:cNvPr id="24" name="Wolkvormige toelichting 23"/>
            <p:cNvSpPr/>
            <p:nvPr/>
          </p:nvSpPr>
          <p:spPr>
            <a:xfrm>
              <a:off x="4535252" y="1487063"/>
              <a:ext cx="1728192" cy="936104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+mj-lt"/>
                </a:rPr>
                <a:t>Compatibility (ICT)</a:t>
              </a:r>
            </a:p>
          </p:txBody>
        </p:sp>
      </p:grpSp>
      <p:sp>
        <p:nvSpPr>
          <p:cNvPr id="25" name="Rechthoek 24"/>
          <p:cNvSpPr/>
          <p:nvPr/>
        </p:nvSpPr>
        <p:spPr>
          <a:xfrm>
            <a:off x="1560158" y="3822402"/>
            <a:ext cx="9107843" cy="50405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  <a:gs pos="81000">
                <a:schemeClr val="bg1"/>
              </a:gs>
              <a:gs pos="38000">
                <a:schemeClr val="tx2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dirty="0">
                <a:solidFill>
                  <a:schemeClr val="bg1"/>
                </a:solidFill>
                <a:latin typeface="+mj-lt"/>
              </a:rPr>
              <a:t>Common									</a:t>
            </a:r>
            <a:r>
              <a:rPr lang="en-GB" sz="1600" dirty="0">
                <a:solidFill>
                  <a:schemeClr val="accent1"/>
                </a:solidFill>
                <a:latin typeface="+mj-lt"/>
              </a:rPr>
              <a:t>Rare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191449" y="4900521"/>
            <a:ext cx="3680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latin typeface="+mj-lt"/>
                <a:cs typeface="Asap"/>
              </a:rPr>
              <a:t>Variations:</a:t>
            </a:r>
          </a:p>
          <a:p>
            <a:pPr marL="457200" indent="-457200" algn="l">
              <a:buFont typeface="Arial"/>
              <a:buChar char="•"/>
            </a:pPr>
            <a:r>
              <a:rPr lang="en-GB" sz="1400" dirty="0">
                <a:latin typeface="+mj-lt"/>
                <a:cs typeface="Asap"/>
              </a:rPr>
              <a:t>Public Offers (</a:t>
            </a:r>
            <a:r>
              <a:rPr lang="en-GB" sz="1400" i="1" dirty="0" err="1">
                <a:latin typeface="+mj-lt"/>
                <a:cs typeface="Asap"/>
              </a:rPr>
              <a:t>Koubo-kei</a:t>
            </a:r>
            <a:r>
              <a:rPr lang="en-GB" sz="1400" dirty="0">
                <a:latin typeface="+mj-lt"/>
                <a:cs typeface="Asap"/>
              </a:rPr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GB" sz="1400" dirty="0">
                <a:latin typeface="+mj-lt"/>
                <a:cs typeface="Asap"/>
              </a:rPr>
              <a:t>Plan competitions </a:t>
            </a:r>
            <a:r>
              <a:rPr lang="en-GB" sz="1400" i="1" dirty="0">
                <a:latin typeface="+mj-lt"/>
                <a:cs typeface="Asap"/>
              </a:rPr>
              <a:t>(</a:t>
            </a:r>
            <a:r>
              <a:rPr lang="en-GB" sz="1400" i="1" dirty="0" err="1">
                <a:latin typeface="+mj-lt"/>
                <a:cs typeface="Asap"/>
              </a:rPr>
              <a:t>propozaru-hōshiki</a:t>
            </a:r>
            <a:r>
              <a:rPr lang="en-GB" sz="1400" i="1" dirty="0">
                <a:latin typeface="+mj-lt"/>
                <a:cs typeface="Asap"/>
              </a:rPr>
              <a:t>)</a:t>
            </a:r>
            <a:endParaRPr lang="en-GB" sz="1400" dirty="0">
              <a:latin typeface="+mj-lt"/>
              <a:cs typeface="Asap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544272" y="4764656"/>
            <a:ext cx="2580241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+mj-lt"/>
              </a:rPr>
              <a:t>Small-amount procurement:</a:t>
            </a:r>
          </a:p>
          <a:p>
            <a:r>
              <a:rPr lang="en-GB" sz="1800" dirty="0">
                <a:latin typeface="+mj-lt"/>
              </a:rPr>
              <a:t>“Open counter” </a:t>
            </a:r>
          </a:p>
          <a:p>
            <a:r>
              <a:rPr lang="en-GB" sz="1800" dirty="0">
                <a:latin typeface="+mj-lt"/>
              </a:rPr>
              <a:t>(Invoice-based)</a:t>
            </a:r>
          </a:p>
        </p:txBody>
      </p:sp>
      <p:sp>
        <p:nvSpPr>
          <p:cNvPr id="27" name="Ovaal 20"/>
          <p:cNvSpPr/>
          <p:nvPr/>
        </p:nvSpPr>
        <p:spPr>
          <a:xfrm>
            <a:off x="3303550" y="1750999"/>
            <a:ext cx="2288394" cy="2088233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</a:rPr>
              <a:t>Designated/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+mj-lt"/>
              </a:rPr>
              <a:t>selective tender procedures (domestic)</a:t>
            </a:r>
          </a:p>
          <a:p>
            <a:r>
              <a:rPr lang="en-GB" sz="1600" i="1" dirty="0">
                <a:solidFill>
                  <a:schemeClr val="tx1"/>
                </a:solidFill>
              </a:rPr>
              <a:t>(</a:t>
            </a:r>
            <a:r>
              <a:rPr lang="en-GB" sz="1600" i="1" dirty="0" err="1">
                <a:solidFill>
                  <a:schemeClr val="tx1"/>
                </a:solidFill>
              </a:rPr>
              <a:t>shimei</a:t>
            </a:r>
            <a:r>
              <a:rPr lang="en-GB" sz="1600" i="1" dirty="0">
                <a:solidFill>
                  <a:schemeClr val="tx1"/>
                </a:solidFill>
              </a:rPr>
              <a:t>  </a:t>
            </a:r>
            <a:r>
              <a:rPr lang="en-GB" sz="1600" i="1" dirty="0" err="1">
                <a:solidFill>
                  <a:schemeClr val="tx1"/>
                </a:solidFill>
              </a:rPr>
              <a:t>kyoso</a:t>
            </a:r>
            <a:r>
              <a:rPr lang="en-GB" sz="1600" i="1" dirty="0">
                <a:solidFill>
                  <a:schemeClr val="tx1"/>
                </a:solidFill>
              </a:rPr>
              <a:t> </a:t>
            </a:r>
            <a:r>
              <a:rPr lang="en-GB" sz="1600" i="1" dirty="0" err="1">
                <a:solidFill>
                  <a:schemeClr val="tx1"/>
                </a:solidFill>
              </a:rPr>
              <a:t>nyusatsu</a:t>
            </a:r>
            <a:r>
              <a:rPr lang="en-GB" sz="1600" i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29FB814-4A6B-655B-962F-8B3BDE71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8161" y="6226855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340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/>
      <p:bldP spid="2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"/>
          <p:cNvSpPr>
            <a:spLocks noChangeShapeType="1"/>
          </p:cNvSpPr>
          <p:nvPr/>
        </p:nvSpPr>
        <p:spPr bwMode="auto">
          <a:xfrm>
            <a:off x="11331575" y="6517966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4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597774" y="6540693"/>
            <a:ext cx="373856" cy="254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238DEBC-F3AE-41D4-AD70-03B76C92FB32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b="1" dirty="0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pic>
        <p:nvPicPr>
          <p:cNvPr id="14349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23044" y="336190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b="1" dirty="0">
                <a:solidFill>
                  <a:schemeClr val="bg1"/>
                </a:solidFill>
                <a:latin typeface="+mj-lt"/>
              </a:rPr>
              <a:t>Finding tender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822" y="1817407"/>
            <a:ext cx="81510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b="1" dirty="0">
                <a:solidFill>
                  <a:srgbClr val="042A93"/>
                </a:solidFill>
                <a:latin typeface="+mj-lt"/>
              </a:rPr>
              <a:t>English-language notices (WTO/EPA):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2800" dirty="0">
                <a:latin typeface="+mj-lt"/>
                <a:hlinkClick r:id="rId4"/>
              </a:rPr>
              <a:t>Japan External Trade Organisation (JETRO)</a:t>
            </a:r>
            <a:endParaRPr lang="en-GB" sz="2800" dirty="0">
              <a:latin typeface="+mj-lt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GB" sz="2800" dirty="0">
                <a:latin typeface="+mj-lt"/>
                <a:hlinkClick r:id="rId5"/>
              </a:rPr>
              <a:t>EU-Japan Centre for Industrial Cooperation</a:t>
            </a:r>
            <a:endParaRPr lang="en-GB" sz="2800" dirty="0">
              <a:latin typeface="+mj-lt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GB" sz="2800" dirty="0" err="1">
                <a:latin typeface="+mj-lt"/>
                <a:hlinkClick r:id="rId6"/>
              </a:rPr>
              <a:t>Chotatsu</a:t>
            </a:r>
            <a:r>
              <a:rPr lang="en-GB" sz="2800" dirty="0">
                <a:latin typeface="+mj-lt"/>
                <a:hlinkClick r:id="rId6"/>
              </a:rPr>
              <a:t> portal </a:t>
            </a:r>
            <a:endParaRPr lang="en-GB" sz="2800" dirty="0">
              <a:latin typeface="+mj-lt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GB" sz="2800" dirty="0">
                <a:latin typeface="+mj-lt"/>
                <a:hlinkClick r:id="rId7"/>
              </a:rPr>
              <a:t>Government Gazette website</a:t>
            </a:r>
            <a:endParaRPr lang="en-GB" sz="2800" dirty="0">
              <a:latin typeface="+mj-lt"/>
            </a:endParaRPr>
          </a:p>
          <a:p>
            <a:pPr marL="457200" indent="-457200" algn="l">
              <a:buFont typeface="Arial" charset="0"/>
              <a:buChar char="•"/>
            </a:pPr>
            <a:endParaRPr lang="en-GB" sz="2800" dirty="0">
              <a:latin typeface="+mj-lt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GB" sz="2800" dirty="0">
                <a:latin typeface="+mj-lt"/>
                <a:hlinkClick r:id="rId8"/>
              </a:rPr>
              <a:t>Tokyo Metropolitan Government</a:t>
            </a:r>
            <a:endParaRPr lang="en-GB" sz="2800" dirty="0">
              <a:latin typeface="+mj-lt"/>
            </a:endParaRPr>
          </a:p>
          <a:p>
            <a:pPr marL="457200" indent="-457200" algn="l">
              <a:buFont typeface="Arial" charset="0"/>
              <a:buChar char="•"/>
            </a:pPr>
            <a:endParaRPr lang="en-GB" dirty="0">
              <a:latin typeface="+mj-lt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GB" dirty="0">
                <a:latin typeface="+mj-lt"/>
              </a:rPr>
              <a:t>Individual entities (NTT, Tokyo Metro)</a:t>
            </a:r>
            <a:endParaRPr lang="en-GB" sz="2800" dirty="0">
              <a:latin typeface="+mj-lt"/>
            </a:endParaRPr>
          </a:p>
          <a:p>
            <a:pPr algn="l"/>
            <a:endParaRPr lang="en-GB" sz="2000" b="1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7BE757F4-8DF7-B942-8696-50B4959A3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406" y="6390429"/>
            <a:ext cx="184016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042A93"/>
                </a:solidFill>
                <a:latin typeface="Myriad Pro" panose="020B0503030403020204" pitchFamily="34" charset="0"/>
                <a:ea typeface="Myriad Pro It" charset="0"/>
                <a:cs typeface="Myriad Pro It" charset="0"/>
                <a:sym typeface="Myriad Pro It" charset="0"/>
              </a:rPr>
              <a:t>eu-japan.eu</a:t>
            </a:r>
            <a:endParaRPr lang="en-US" altLang="en-US" sz="1600" dirty="0">
              <a:solidFill>
                <a:srgbClr val="042A93"/>
              </a:solidFill>
              <a:latin typeface="Gill Sans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635619-AD2C-AD93-AC84-C19E6DC15FB6}"/>
              </a:ext>
            </a:extLst>
          </p:cNvPr>
          <p:cNvGrpSpPr/>
          <p:nvPr/>
        </p:nvGrpSpPr>
        <p:grpSpPr>
          <a:xfrm>
            <a:off x="5857479" y="2138942"/>
            <a:ext cx="6114151" cy="4176216"/>
            <a:chOff x="5857479" y="2138942"/>
            <a:chExt cx="6114151" cy="41762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965C74-DA4D-5335-C414-023B7CD3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479" y="4725144"/>
              <a:ext cx="6064678" cy="159001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2C9615-12C4-D003-2A7A-2A650DD9B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005" y="2138942"/>
              <a:ext cx="4709625" cy="314938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84404B8-71E8-1A46-B74C-8E6B95D2365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880" y="1729650"/>
            <a:ext cx="4227151" cy="47000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935C72-20C9-B74C-AA3E-361096BAE8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0235" y="1569677"/>
            <a:ext cx="3671395" cy="47325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F2A851-C77A-A24A-8E65-CADCF1CF9FC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559" y="1650608"/>
            <a:ext cx="3712582" cy="43686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5F8AB3-4604-D04A-8AD6-425202633E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2035" y="1448949"/>
            <a:ext cx="4299596" cy="48432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5" name="Picture 1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6345430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9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815856" y="404665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 err="1">
                <a:solidFill>
                  <a:schemeClr val="bg1"/>
                </a:solidFill>
                <a:latin typeface="+mj-lt"/>
              </a:rPr>
              <a:t>Topic</a:t>
            </a:r>
            <a:r>
              <a:rPr lang="fr-BE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+mj-lt"/>
              </a:rPr>
              <a:t>Title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E3B40BA6-74B2-7D7F-9BD9-039F51FB0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BB92C1F0-14DC-A4E7-7E8C-4B7ADD9B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6AEEEA-70EE-2F13-0527-1D8F86939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26" y="1698651"/>
            <a:ext cx="1145049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042A93"/>
                </a:solidFill>
                <a:latin typeface="+mj-lt"/>
              </a:rPr>
              <a:t>Japanese language information</a:t>
            </a:r>
          </a:p>
          <a:p>
            <a:r>
              <a:rPr lang="en-GB" sz="2400" b="1" dirty="0">
                <a:latin typeface="+mj-lt"/>
              </a:rPr>
              <a:t>Government entity level</a:t>
            </a:r>
          </a:p>
          <a:p>
            <a:pPr lvl="1"/>
            <a:r>
              <a:rPr lang="en-GB" sz="2000" b="1" dirty="0">
                <a:latin typeface="+mj-lt"/>
              </a:rPr>
              <a:t>1000s of Webpages and/or Online tender portals</a:t>
            </a:r>
          </a:p>
          <a:p>
            <a:r>
              <a:rPr lang="en-GB" sz="2400" b="1" dirty="0">
                <a:latin typeface="+mj-lt"/>
              </a:rPr>
              <a:t>Department/Agency level</a:t>
            </a:r>
          </a:p>
          <a:p>
            <a:r>
              <a:rPr lang="en-GB" sz="2400" b="1" dirty="0">
                <a:latin typeface="+mj-lt"/>
              </a:rPr>
              <a:t>Public Joint platforms</a:t>
            </a:r>
          </a:p>
          <a:p>
            <a:pPr lvl="1"/>
            <a:r>
              <a:rPr lang="en-GB" sz="2000" b="1" dirty="0">
                <a:latin typeface="+mj-lt"/>
              </a:rPr>
              <a:t>Prefectures and municipalities</a:t>
            </a:r>
          </a:p>
          <a:p>
            <a:r>
              <a:rPr lang="en-GB" sz="2400" b="1" dirty="0">
                <a:latin typeface="+mj-lt"/>
              </a:rPr>
              <a:t>Commercial services</a:t>
            </a:r>
          </a:p>
          <a:p>
            <a:pPr lvl="1"/>
            <a:r>
              <a:rPr lang="en-GB" sz="2000" b="1" dirty="0">
                <a:latin typeface="+mj-lt"/>
              </a:rPr>
              <a:t>Meta sites gathering notices (</a:t>
            </a:r>
            <a:r>
              <a:rPr lang="en-GB" sz="2000" b="1" dirty="0">
                <a:latin typeface="+mj-lt"/>
                <a:hlinkClick r:id="rId4"/>
              </a:rPr>
              <a:t>NJSS</a:t>
            </a:r>
            <a:r>
              <a:rPr lang="en-GB" sz="2000" b="1" dirty="0">
                <a:latin typeface="+mj-lt"/>
              </a:rPr>
              <a:t>)</a:t>
            </a:r>
          </a:p>
          <a:p>
            <a:pPr lvl="1"/>
            <a:r>
              <a:rPr lang="en-GB" sz="2000" b="1" dirty="0">
                <a:latin typeface="+mj-lt"/>
              </a:rPr>
              <a:t>Sector-specific (</a:t>
            </a:r>
            <a:r>
              <a:rPr lang="en-GB" sz="2000" b="1" dirty="0">
                <a:latin typeface="+mj-lt"/>
                <a:hlinkClick r:id="rId5"/>
              </a:rPr>
              <a:t>Construction Daily</a:t>
            </a:r>
            <a:r>
              <a:rPr lang="en-GB" sz="2000" b="1" dirty="0">
                <a:latin typeface="+mj-lt"/>
              </a:rPr>
              <a:t>)</a:t>
            </a:r>
          </a:p>
          <a:p>
            <a:pPr lvl="1"/>
            <a:endParaRPr lang="en-GB" sz="2400" b="1" dirty="0">
              <a:solidFill>
                <a:srgbClr val="042A93"/>
              </a:solidFill>
              <a:latin typeface="+mj-lt"/>
            </a:endParaRPr>
          </a:p>
          <a:p>
            <a:pPr marL="457200" lvl="1" indent="0">
              <a:buNone/>
            </a:pPr>
            <a:endParaRPr lang="en-GB" b="1" dirty="0">
              <a:solidFill>
                <a:srgbClr val="042A93"/>
              </a:solidFill>
              <a:latin typeface="+mj-lt"/>
            </a:endParaRPr>
          </a:p>
          <a:p>
            <a:endParaRPr lang="en-GB" b="1" dirty="0">
              <a:solidFill>
                <a:srgbClr val="042A93"/>
              </a:solidFill>
              <a:latin typeface="+mj-lt"/>
            </a:endParaRPr>
          </a:p>
          <a:p>
            <a:pPr marL="0" indent="0">
              <a:buNone/>
            </a:pPr>
            <a:endParaRPr lang="en-GB" b="1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7D3FBE1-5F9F-05DF-3DA9-0381C337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935464" y="6507131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9F4A9FB-E9AE-F5CB-E27C-AED9F2E39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6395" y="1743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87ED5017-BC39-9C0C-A283-749C1379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56C8349-7A96-DAAD-D7E7-0A031601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41" y="420557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fr-BE" b="1" dirty="0">
                <a:solidFill>
                  <a:schemeClr val="bg1"/>
                </a:solidFill>
                <a:latin typeface="+mj-lt"/>
              </a:rPr>
              <a:t>Finding tender information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A05D810-CB89-AFBB-0211-FFD95EE44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079" y="2117166"/>
            <a:ext cx="5268384" cy="2925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D2D6D2-B45F-C8B2-91AE-E469F7F8C2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02" y="1468969"/>
            <a:ext cx="5771754" cy="47727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6CCA4D-77C4-B4B8-6795-7A33D400D8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18" y="1450158"/>
            <a:ext cx="5897287" cy="5128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1CD82F-7272-7807-2B5C-52AB8212C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59" y="1663837"/>
            <a:ext cx="5666138" cy="40727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3FED7E-37FB-C80A-C198-996BD97C55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59" y="1623346"/>
            <a:ext cx="5589537" cy="44130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EF0AAD-9249-7F9D-012B-3A6E0E53EF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98" y="2038562"/>
            <a:ext cx="4713237" cy="28956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8B1FF1-9536-A948-6931-9843DA7442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75" y="1717905"/>
            <a:ext cx="4833227" cy="416785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61D2567F-7234-41FD-96E3-308A2E1D0AC2}"/>
              </a:ext>
            </a:extLst>
          </p:cNvPr>
          <p:cNvSpPr>
            <a:spLocks/>
          </p:cNvSpPr>
          <p:nvPr/>
        </p:nvSpPr>
        <p:spPr bwMode="auto">
          <a:xfrm>
            <a:off x="5157789" y="1356983"/>
            <a:ext cx="506869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>
                <a:solidFill>
                  <a:srgbClr val="FFFFFF"/>
                </a:solidFill>
                <a:latin typeface="+mj-lt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97BB65E-79F7-9C6A-A363-E4522984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6395" y="1743"/>
            <a:ext cx="121920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41A5AA91-7DFD-63B2-CC84-5562834A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9" y="6272532"/>
            <a:ext cx="1571494" cy="4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b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42A93"/>
                </a:solidFill>
                <a:latin typeface="+mj-lt"/>
              </a:rPr>
              <a:t>eu-japan.eu</a:t>
            </a:r>
            <a:endParaRPr lang="en-US" altLang="en-US" sz="2000" dirty="0">
              <a:solidFill>
                <a:srgbClr val="042A93"/>
              </a:solidFill>
              <a:latin typeface="+mj-lt"/>
            </a:endParaRPr>
          </a:p>
        </p:txBody>
      </p:sp>
      <p:sp>
        <p:nvSpPr>
          <p:cNvPr id="2" name="Line 1">
            <a:extLst>
              <a:ext uri="{FF2B5EF4-FFF2-40B4-BE49-F238E27FC236}">
                <a16:creationId xmlns:a16="http://schemas.microsoft.com/office/drawing/2014/main" id="{DB956103-F93D-A719-7ED4-EDA4E749D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1575" y="6567170"/>
            <a:ext cx="860425" cy="0"/>
          </a:xfrm>
          <a:prstGeom prst="line">
            <a:avLst/>
          </a:prstGeom>
          <a:noFill/>
          <a:ln w="63500">
            <a:solidFill>
              <a:srgbClr val="1A3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>
              <a:latin typeface="+mj-lt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CC7CD2A1-C2D2-832B-7514-BA3395DE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242541" y="6272532"/>
            <a:ext cx="18542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6D7EB0-69B9-4F7D-82BF-C34DB30D9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7001" y="20300"/>
            <a:ext cx="7478603" cy="6252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414113-9EA6-4B81-B2AD-FD774F4A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60296" y="6529377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676F3DB-2A84-4223-93E1-50E9E9DC49C9}" type="slidenum">
              <a:rPr lang="en-US" altLang="en-US" sz="1200" b="1">
                <a:latin typeface="+mj-lt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b="1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30F40C-5267-FADB-3824-FC6F17BDCBEF}"/>
              </a:ext>
            </a:extLst>
          </p:cNvPr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>
              <a:solidFill>
                <a:srgbClr val="FFFFFF"/>
              </a:solidFill>
              <a:latin typeface="+mj-lt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267560D-483B-F66A-F4DE-8CA17781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73" y="343940"/>
            <a:ext cx="836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b="1" dirty="0">
                <a:solidFill>
                  <a:schemeClr val="bg1"/>
                </a:solidFill>
                <a:latin typeface="+mj-lt"/>
              </a:rPr>
              <a:t>Finding tender information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B05B50-B3A8-76A6-134D-66BBA6027EF3}"/>
              </a:ext>
            </a:extLst>
          </p:cNvPr>
          <p:cNvSpPr txBox="1"/>
          <p:nvPr/>
        </p:nvSpPr>
        <p:spPr>
          <a:xfrm>
            <a:off x="242541" y="1844824"/>
            <a:ext cx="42183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  <a:hlinkClick r:id="rId6"/>
              </a:rPr>
              <a:t>https://www.jetro.go.jp/en/database/procurement/</a:t>
            </a:r>
            <a:endParaRPr lang="en-US" sz="2400" dirty="0">
              <a:latin typeface="+mj-lt"/>
            </a:endParaRPr>
          </a:p>
          <a:p>
            <a:pPr algn="l"/>
            <a:endParaRPr lang="en-US" sz="2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WTO/EPA-regulated contract notices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National/Local government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Various types of notices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algn="l"/>
            <a:endParaRPr lang="en-GB" sz="2400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webinar-presentation" id="{96CA8DCB-0349-4242-93C2-838A0D5D193F}" vid="{FD8B0FEB-FFD3-4541-9E13-0DB2F6451FF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webinar-presentation" id="{96CA8DCB-0349-4242-93C2-838A0D5D193F}" vid="{CBADD8B4-4EF4-4540-8D5A-43BFBF05E5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- Center</Template>
  <TotalTime>4359</TotalTime>
  <Pages>0</Pages>
  <Words>1248</Words>
  <Characters>0</Characters>
  <Application>Microsoft Macintosh PowerPoint</Application>
  <PresentationFormat>Widescreen</PresentationFormat>
  <Lines>0</Lines>
  <Paragraphs>324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Myriad Pro</vt:lpstr>
      <vt:lpstr>Apple Color Emoji</vt:lpstr>
      <vt:lpstr>Arial</vt:lpstr>
      <vt:lpstr>Calibri</vt:lpstr>
      <vt:lpstr>Calibri Light</vt:lpstr>
      <vt:lpstr>Gill Sans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Griek</dc:creator>
  <cp:lastModifiedBy>L Griek</cp:lastModifiedBy>
  <cp:revision>24</cp:revision>
  <cp:lastPrinted>2022-12-13T08:04:49Z</cp:lastPrinted>
  <dcterms:created xsi:type="dcterms:W3CDTF">2022-11-29T13:44:51Z</dcterms:created>
  <dcterms:modified xsi:type="dcterms:W3CDTF">2023-01-19T05:06:38Z</dcterms:modified>
</cp:coreProperties>
</file>