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1" r:id="rId3"/>
    <p:sldId id="261" r:id="rId4"/>
    <p:sldId id="326" r:id="rId5"/>
    <p:sldId id="327" r:id="rId6"/>
    <p:sldId id="262" r:id="rId7"/>
    <p:sldId id="330" r:id="rId8"/>
    <p:sldId id="328" r:id="rId9"/>
    <p:sldId id="329" r:id="rId10"/>
    <p:sldId id="332" r:id="rId11"/>
    <p:sldId id="333" r:id="rId12"/>
    <p:sldId id="335" r:id="rId13"/>
    <p:sldId id="336" r:id="rId14"/>
    <p:sldId id="269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SXE0475KX16gi9SSw13sQ==" hashData="cGCXuV/BirFuOtKP1ZzlxbZd8V5V9/r3A4U+Dj2E4GlYCBhVCeiOWDACOY5YMPNYzDFMBnbZ+BVeaj/q6ZN6F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79310"/>
  </p:normalViewPr>
  <p:slideViewPr>
    <p:cSldViewPr snapToGrid="0">
      <p:cViewPr varScale="1">
        <p:scale>
          <a:sx n="86" d="100"/>
          <a:sy n="86" d="100"/>
        </p:scale>
        <p:origin x="2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17130-34D5-AC43-8EED-0119046C92F9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</dgm:pt>
    <dgm:pt modelId="{F1BCB526-71F0-0E45-B1D4-8DD1A6F3EBBF}">
      <dgm:prSet phldrT="[Text]" custT="1"/>
      <dgm:spPr/>
      <dgm:t>
        <a:bodyPr/>
        <a:lstStyle/>
        <a:p>
          <a:r>
            <a:rPr lang="en-US" sz="1600" dirty="0"/>
            <a:t>Tender notice – Invitation to tender</a:t>
          </a:r>
        </a:p>
      </dgm:t>
    </dgm:pt>
    <dgm:pt modelId="{552BF00A-ABA1-2C48-9213-B92CC92AADD9}" type="parTrans" cxnId="{4AD0CBB3-D8E4-8844-A731-1AD65BADE78A}">
      <dgm:prSet/>
      <dgm:spPr/>
      <dgm:t>
        <a:bodyPr/>
        <a:lstStyle/>
        <a:p>
          <a:endParaRPr lang="en-US" sz="4000"/>
        </a:p>
      </dgm:t>
    </dgm:pt>
    <dgm:pt modelId="{2A50F77B-938B-9E41-BF29-5E1D0FD7D50D}" type="sibTrans" cxnId="{4AD0CBB3-D8E4-8844-A731-1AD65BADE78A}">
      <dgm:prSet/>
      <dgm:spPr/>
      <dgm:t>
        <a:bodyPr/>
        <a:lstStyle/>
        <a:p>
          <a:endParaRPr lang="en-US" sz="4000"/>
        </a:p>
      </dgm:t>
    </dgm:pt>
    <dgm:pt modelId="{5E894A55-74A7-AA4E-B8B2-01649652580B}">
      <dgm:prSet phldrT="[Text]" custT="1"/>
      <dgm:spPr/>
      <dgm:t>
        <a:bodyPr/>
        <a:lstStyle/>
        <a:p>
          <a:r>
            <a:rPr lang="en-US" sz="1600" dirty="0"/>
            <a:t>Explanatory meeting</a:t>
          </a:r>
        </a:p>
      </dgm:t>
    </dgm:pt>
    <dgm:pt modelId="{BD91C6EC-20E6-674D-8474-05D966E3B3FC}" type="parTrans" cxnId="{D4EB92F8-E07D-954F-B4CC-32724685FC9C}">
      <dgm:prSet/>
      <dgm:spPr/>
      <dgm:t>
        <a:bodyPr/>
        <a:lstStyle/>
        <a:p>
          <a:endParaRPr lang="en-US" sz="4000"/>
        </a:p>
      </dgm:t>
    </dgm:pt>
    <dgm:pt modelId="{6C757645-6914-A048-8EC3-87CDBA547C57}" type="sibTrans" cxnId="{D4EB92F8-E07D-954F-B4CC-32724685FC9C}">
      <dgm:prSet/>
      <dgm:spPr/>
      <dgm:t>
        <a:bodyPr/>
        <a:lstStyle/>
        <a:p>
          <a:endParaRPr lang="en-US" sz="4000"/>
        </a:p>
      </dgm:t>
    </dgm:pt>
    <dgm:pt modelId="{3E2BEB91-5545-084B-A1AE-4AB1D2BD89AC}">
      <dgm:prSet custT="1"/>
      <dgm:spPr/>
      <dgm:t>
        <a:bodyPr/>
        <a:lstStyle/>
        <a:p>
          <a:r>
            <a:rPr lang="en-US" sz="1600" dirty="0"/>
            <a:t>Expression of interest</a:t>
          </a:r>
        </a:p>
      </dgm:t>
    </dgm:pt>
    <dgm:pt modelId="{D32CAF10-4EBB-1248-9B68-4C900B5438AF}" type="parTrans" cxnId="{DD176DDD-2FEA-4B43-896C-41AB4AC2BF3D}">
      <dgm:prSet/>
      <dgm:spPr/>
      <dgm:t>
        <a:bodyPr/>
        <a:lstStyle/>
        <a:p>
          <a:endParaRPr lang="en-US" sz="4000"/>
        </a:p>
      </dgm:t>
    </dgm:pt>
    <dgm:pt modelId="{73253895-1602-E241-A4B2-D4A113525062}" type="sibTrans" cxnId="{DD176DDD-2FEA-4B43-896C-41AB4AC2BF3D}">
      <dgm:prSet/>
      <dgm:spPr/>
      <dgm:t>
        <a:bodyPr/>
        <a:lstStyle/>
        <a:p>
          <a:endParaRPr lang="en-US" sz="4000"/>
        </a:p>
      </dgm:t>
    </dgm:pt>
    <dgm:pt modelId="{9D9948F1-EA1E-1343-830A-B30A2BF188D4}">
      <dgm:prSet custT="1"/>
      <dgm:spPr/>
      <dgm:t>
        <a:bodyPr/>
        <a:lstStyle/>
        <a:p>
          <a:r>
            <a:rPr lang="en-US" sz="1600" dirty="0"/>
            <a:t>Preparation and submission of bidding documents (Online)</a:t>
          </a:r>
        </a:p>
      </dgm:t>
    </dgm:pt>
    <dgm:pt modelId="{6C075255-B21A-E144-BF7B-525FF3C8F15F}" type="parTrans" cxnId="{F1945F32-B183-174D-9875-6E6805212916}">
      <dgm:prSet/>
      <dgm:spPr/>
      <dgm:t>
        <a:bodyPr/>
        <a:lstStyle/>
        <a:p>
          <a:endParaRPr lang="en-US" sz="4000"/>
        </a:p>
      </dgm:t>
    </dgm:pt>
    <dgm:pt modelId="{00EA7CC2-2C91-5A42-876F-0CEF6A9711E3}" type="sibTrans" cxnId="{F1945F32-B183-174D-9875-6E6805212916}">
      <dgm:prSet/>
      <dgm:spPr/>
      <dgm:t>
        <a:bodyPr/>
        <a:lstStyle/>
        <a:p>
          <a:endParaRPr lang="en-US" sz="4000"/>
        </a:p>
      </dgm:t>
    </dgm:pt>
    <dgm:pt modelId="{3E0DF3A5-F4C2-B043-8CE3-030E408C56E5}">
      <dgm:prSet custT="1"/>
      <dgm:spPr/>
      <dgm:t>
        <a:bodyPr/>
        <a:lstStyle/>
        <a:p>
          <a:r>
            <a:rPr lang="en-US" sz="1600" dirty="0"/>
            <a:t>Contracting</a:t>
          </a:r>
        </a:p>
      </dgm:t>
    </dgm:pt>
    <dgm:pt modelId="{CF9357F0-C7BA-4442-9ABE-2837ED636093}" type="parTrans" cxnId="{AB7CA5D8-F724-F54D-A409-6D792E4D1D65}">
      <dgm:prSet/>
      <dgm:spPr/>
      <dgm:t>
        <a:bodyPr/>
        <a:lstStyle/>
        <a:p>
          <a:endParaRPr lang="en-US" sz="4000"/>
        </a:p>
      </dgm:t>
    </dgm:pt>
    <dgm:pt modelId="{2668B609-19E4-5040-86AF-6BD95E8C3A63}" type="sibTrans" cxnId="{AB7CA5D8-F724-F54D-A409-6D792E4D1D65}">
      <dgm:prSet/>
      <dgm:spPr/>
      <dgm:t>
        <a:bodyPr/>
        <a:lstStyle/>
        <a:p>
          <a:endParaRPr lang="en-US" sz="4000"/>
        </a:p>
      </dgm:t>
    </dgm:pt>
    <dgm:pt modelId="{2622B810-3032-0D4F-A8F0-0A10AD16E6EC}">
      <dgm:prSet custT="1"/>
      <dgm:spPr/>
      <dgm:t>
        <a:bodyPr/>
        <a:lstStyle/>
        <a:p>
          <a:endParaRPr lang="en-GB"/>
        </a:p>
      </dgm:t>
    </dgm:pt>
    <dgm:pt modelId="{678EA2AE-8584-A64A-BB47-178979A9F3A4}" type="parTrans" cxnId="{943715BD-1659-044D-BCEA-B749FBB8219B}">
      <dgm:prSet/>
      <dgm:spPr/>
      <dgm:t>
        <a:bodyPr/>
        <a:lstStyle/>
        <a:p>
          <a:endParaRPr lang="en-US" sz="4000"/>
        </a:p>
      </dgm:t>
    </dgm:pt>
    <dgm:pt modelId="{F147BD40-91C0-9D4F-8323-F23F18EB3229}" type="sibTrans" cxnId="{943715BD-1659-044D-BCEA-B749FBB8219B}">
      <dgm:prSet/>
      <dgm:spPr/>
      <dgm:t>
        <a:bodyPr/>
        <a:lstStyle/>
        <a:p>
          <a:endParaRPr lang="en-US" sz="4000"/>
        </a:p>
      </dgm:t>
    </dgm:pt>
    <dgm:pt modelId="{255FAEE6-C93C-BE4D-BD9B-A295469F0A3C}">
      <dgm:prSet custT="1"/>
      <dgm:spPr/>
      <dgm:t>
        <a:bodyPr/>
        <a:lstStyle/>
        <a:p>
          <a:r>
            <a:rPr lang="en-US" sz="1600" dirty="0"/>
            <a:t>Opening of bids Announcement of bidding results</a:t>
          </a:r>
        </a:p>
      </dgm:t>
    </dgm:pt>
    <dgm:pt modelId="{A18F27A4-B807-0C48-9950-8CE617D85DE3}" type="sibTrans" cxnId="{06342F7C-0875-CE4E-A0FD-61DBEDDF62FF}">
      <dgm:prSet/>
      <dgm:spPr/>
      <dgm:t>
        <a:bodyPr/>
        <a:lstStyle/>
        <a:p>
          <a:endParaRPr lang="en-US" sz="4000"/>
        </a:p>
      </dgm:t>
    </dgm:pt>
    <dgm:pt modelId="{198288E4-6C29-B347-9776-0E6A09FDC45D}" type="parTrans" cxnId="{06342F7C-0875-CE4E-A0FD-61DBEDDF62FF}">
      <dgm:prSet/>
      <dgm:spPr/>
      <dgm:t>
        <a:bodyPr/>
        <a:lstStyle/>
        <a:p>
          <a:endParaRPr lang="en-US" sz="4000"/>
        </a:p>
      </dgm:t>
    </dgm:pt>
    <dgm:pt modelId="{1AC5FB89-E663-004D-8B4C-493C786728BD}">
      <dgm:prSet phldrT="[Text]" custT="1"/>
      <dgm:spPr/>
      <dgm:t>
        <a:bodyPr/>
        <a:lstStyle/>
        <a:p>
          <a:r>
            <a:rPr lang="en-US" sz="2000" b="0" dirty="0">
              <a:latin typeface="+mj-lt"/>
            </a:rPr>
            <a:t>Preparatory</a:t>
          </a:r>
          <a:r>
            <a:rPr lang="en-US" sz="2000" b="0" dirty="0"/>
            <a:t> phase</a:t>
          </a:r>
        </a:p>
      </dgm:t>
    </dgm:pt>
    <dgm:pt modelId="{85DB1FAF-CCD1-3047-A5C4-85C92E1F5E1A}" type="parTrans" cxnId="{E54A11B5-163C-4547-B16F-715DAC414A87}">
      <dgm:prSet/>
      <dgm:spPr/>
      <dgm:t>
        <a:bodyPr/>
        <a:lstStyle/>
        <a:p>
          <a:endParaRPr lang="en-GB"/>
        </a:p>
      </dgm:t>
    </dgm:pt>
    <dgm:pt modelId="{54CAFBB6-2777-F74F-B447-B334E63E8AD6}" type="sibTrans" cxnId="{E54A11B5-163C-4547-B16F-715DAC414A87}">
      <dgm:prSet/>
      <dgm:spPr/>
      <dgm:t>
        <a:bodyPr/>
        <a:lstStyle/>
        <a:p>
          <a:endParaRPr lang="en-GB"/>
        </a:p>
      </dgm:t>
    </dgm:pt>
    <dgm:pt modelId="{FB85AF87-7AE7-C547-9004-BE8C29EA5704}" type="pres">
      <dgm:prSet presAssocID="{7EC17130-34D5-AC43-8EED-0119046C92F9}" presName="Name0" presStyleCnt="0">
        <dgm:presLayoutVars>
          <dgm:chMax val="7"/>
          <dgm:chPref val="7"/>
          <dgm:dir/>
        </dgm:presLayoutVars>
      </dgm:prSet>
      <dgm:spPr/>
    </dgm:pt>
    <dgm:pt modelId="{C5332222-F16D-C049-854A-2A9083DBE821}" type="pres">
      <dgm:prSet presAssocID="{7EC17130-34D5-AC43-8EED-0119046C92F9}" presName="Name1" presStyleCnt="0"/>
      <dgm:spPr/>
    </dgm:pt>
    <dgm:pt modelId="{549A921D-7C8E-8145-92CA-17FAF39471AA}" type="pres">
      <dgm:prSet presAssocID="{7EC17130-34D5-AC43-8EED-0119046C92F9}" presName="cycle" presStyleCnt="0"/>
      <dgm:spPr/>
    </dgm:pt>
    <dgm:pt modelId="{3AEF511B-00E5-A242-B6F1-26291633B9A2}" type="pres">
      <dgm:prSet presAssocID="{7EC17130-34D5-AC43-8EED-0119046C92F9}" presName="srcNode" presStyleLbl="node1" presStyleIdx="0" presStyleCnt="7"/>
      <dgm:spPr/>
    </dgm:pt>
    <dgm:pt modelId="{A190FD70-E42B-1845-998A-6D9091A160FE}" type="pres">
      <dgm:prSet presAssocID="{7EC17130-34D5-AC43-8EED-0119046C92F9}" presName="conn" presStyleLbl="parChTrans1D2" presStyleIdx="0" presStyleCnt="1"/>
      <dgm:spPr/>
    </dgm:pt>
    <dgm:pt modelId="{C834C658-4E92-044F-8072-B7A6232E61B8}" type="pres">
      <dgm:prSet presAssocID="{7EC17130-34D5-AC43-8EED-0119046C92F9}" presName="extraNode" presStyleLbl="node1" presStyleIdx="0" presStyleCnt="7"/>
      <dgm:spPr/>
    </dgm:pt>
    <dgm:pt modelId="{F38D9CB4-5A87-D94C-8727-1A625C27391F}" type="pres">
      <dgm:prSet presAssocID="{7EC17130-34D5-AC43-8EED-0119046C92F9}" presName="dstNode" presStyleLbl="node1" presStyleIdx="0" presStyleCnt="7"/>
      <dgm:spPr/>
    </dgm:pt>
    <dgm:pt modelId="{146E33A4-2CD7-1D47-9BEE-0FDCC6CB32D0}" type="pres">
      <dgm:prSet presAssocID="{1AC5FB89-E663-004D-8B4C-493C786728BD}" presName="text_1" presStyleLbl="node1" presStyleIdx="0" presStyleCnt="7" custScaleY="168210">
        <dgm:presLayoutVars>
          <dgm:bulletEnabled val="1"/>
        </dgm:presLayoutVars>
      </dgm:prSet>
      <dgm:spPr/>
    </dgm:pt>
    <dgm:pt modelId="{99959CCB-E79C-F94C-9D59-12D98EE42C8C}" type="pres">
      <dgm:prSet presAssocID="{1AC5FB89-E663-004D-8B4C-493C786728BD}" presName="accent_1" presStyleCnt="0"/>
      <dgm:spPr/>
    </dgm:pt>
    <dgm:pt modelId="{C63B78A3-A143-574F-BC68-18E81E87491A}" type="pres">
      <dgm:prSet presAssocID="{1AC5FB89-E663-004D-8B4C-493C786728BD}" presName="accentRepeatNode" presStyleLbl="solidFgAcc1" presStyleIdx="0" presStyleCnt="7"/>
      <dgm:spPr/>
    </dgm:pt>
    <dgm:pt modelId="{DCEBEC46-3A98-AA49-9A71-027C6CA24A64}" type="pres">
      <dgm:prSet presAssocID="{F1BCB526-71F0-0E45-B1D4-8DD1A6F3EBBF}" presName="text_2" presStyleLbl="node1" presStyleIdx="1" presStyleCnt="7" custScaleY="108963">
        <dgm:presLayoutVars>
          <dgm:bulletEnabled val="1"/>
        </dgm:presLayoutVars>
      </dgm:prSet>
      <dgm:spPr/>
    </dgm:pt>
    <dgm:pt modelId="{CBD859C4-C8A7-6341-B14E-FC832633FE2D}" type="pres">
      <dgm:prSet presAssocID="{F1BCB526-71F0-0E45-B1D4-8DD1A6F3EBBF}" presName="accent_2" presStyleCnt="0"/>
      <dgm:spPr/>
    </dgm:pt>
    <dgm:pt modelId="{A71724CA-5FCF-4F42-A4CD-45AE330F0F92}" type="pres">
      <dgm:prSet presAssocID="{F1BCB526-71F0-0E45-B1D4-8DD1A6F3EBBF}" presName="accentRepeatNode" presStyleLbl="solidFgAcc1" presStyleIdx="1" presStyleCnt="7"/>
      <dgm:spPr/>
    </dgm:pt>
    <dgm:pt modelId="{55EE2B0E-4748-7146-9069-56E32FE68F08}" type="pres">
      <dgm:prSet presAssocID="{5E894A55-74A7-AA4E-B8B2-01649652580B}" presName="text_3" presStyleLbl="node1" presStyleIdx="2" presStyleCnt="7" custScaleY="133662">
        <dgm:presLayoutVars>
          <dgm:bulletEnabled val="1"/>
        </dgm:presLayoutVars>
      </dgm:prSet>
      <dgm:spPr/>
    </dgm:pt>
    <dgm:pt modelId="{B5BE7AE6-37CC-F24D-9B17-DA135C16C450}" type="pres">
      <dgm:prSet presAssocID="{5E894A55-74A7-AA4E-B8B2-01649652580B}" presName="accent_3" presStyleCnt="0"/>
      <dgm:spPr/>
    </dgm:pt>
    <dgm:pt modelId="{BA4E289E-9501-D24B-AD90-F4850DD0EEA5}" type="pres">
      <dgm:prSet presAssocID="{5E894A55-74A7-AA4E-B8B2-01649652580B}" presName="accentRepeatNode" presStyleLbl="solidFgAcc1" presStyleIdx="2" presStyleCnt="7"/>
      <dgm:spPr/>
    </dgm:pt>
    <dgm:pt modelId="{555ED0DA-42B7-2948-96F7-E2F1B3EF50CD}" type="pres">
      <dgm:prSet presAssocID="{3E2BEB91-5545-084B-A1AE-4AB1D2BD89AC}" presName="text_4" presStyleLbl="node1" presStyleIdx="3" presStyleCnt="7" custScaleY="134646">
        <dgm:presLayoutVars>
          <dgm:bulletEnabled val="1"/>
        </dgm:presLayoutVars>
      </dgm:prSet>
      <dgm:spPr/>
    </dgm:pt>
    <dgm:pt modelId="{F99B4999-3431-2940-8BF6-89B8705A2DD7}" type="pres">
      <dgm:prSet presAssocID="{3E2BEB91-5545-084B-A1AE-4AB1D2BD89AC}" presName="accent_4" presStyleCnt="0"/>
      <dgm:spPr/>
    </dgm:pt>
    <dgm:pt modelId="{E129CBBE-AF50-7849-8BAF-96C8B0642D4B}" type="pres">
      <dgm:prSet presAssocID="{3E2BEB91-5545-084B-A1AE-4AB1D2BD89AC}" presName="accentRepeatNode" presStyleLbl="solidFgAcc1" presStyleIdx="3" presStyleCnt="7"/>
      <dgm:spPr/>
    </dgm:pt>
    <dgm:pt modelId="{95DA3D33-D02B-BF44-917C-DD913BDD457C}" type="pres">
      <dgm:prSet presAssocID="{9D9948F1-EA1E-1343-830A-B30A2BF188D4}" presName="text_5" presStyleLbl="node1" presStyleIdx="4" presStyleCnt="7" custScaleY="131640">
        <dgm:presLayoutVars>
          <dgm:bulletEnabled val="1"/>
        </dgm:presLayoutVars>
      </dgm:prSet>
      <dgm:spPr/>
    </dgm:pt>
    <dgm:pt modelId="{632250D6-CF44-7344-9644-6FF58351F539}" type="pres">
      <dgm:prSet presAssocID="{9D9948F1-EA1E-1343-830A-B30A2BF188D4}" presName="accent_5" presStyleCnt="0"/>
      <dgm:spPr/>
    </dgm:pt>
    <dgm:pt modelId="{8FE3E795-CC28-894D-827B-DE8F24BDE996}" type="pres">
      <dgm:prSet presAssocID="{9D9948F1-EA1E-1343-830A-B30A2BF188D4}" presName="accentRepeatNode" presStyleLbl="solidFgAcc1" presStyleIdx="4" presStyleCnt="7"/>
      <dgm:spPr/>
    </dgm:pt>
    <dgm:pt modelId="{948F6456-8E4F-554B-8A8D-CCA02A74A558}" type="pres">
      <dgm:prSet presAssocID="{255FAEE6-C93C-BE4D-BD9B-A295469F0A3C}" presName="text_6" presStyleLbl="node1" presStyleIdx="5" presStyleCnt="7" custScaleY="116447">
        <dgm:presLayoutVars>
          <dgm:bulletEnabled val="1"/>
        </dgm:presLayoutVars>
      </dgm:prSet>
      <dgm:spPr/>
    </dgm:pt>
    <dgm:pt modelId="{5C5B2E04-DBD8-B14B-B033-30767F2F8BFA}" type="pres">
      <dgm:prSet presAssocID="{255FAEE6-C93C-BE4D-BD9B-A295469F0A3C}" presName="accent_6" presStyleCnt="0"/>
      <dgm:spPr/>
    </dgm:pt>
    <dgm:pt modelId="{54D2A318-3994-DC44-AB3F-0F472E9F793A}" type="pres">
      <dgm:prSet presAssocID="{255FAEE6-C93C-BE4D-BD9B-A295469F0A3C}" presName="accentRepeatNode" presStyleLbl="solidFgAcc1" presStyleIdx="5" presStyleCnt="7"/>
      <dgm:spPr/>
    </dgm:pt>
    <dgm:pt modelId="{428EB0DD-714E-BA4A-B3AF-43FCB8F36BAC}" type="pres">
      <dgm:prSet presAssocID="{3E0DF3A5-F4C2-B043-8CE3-030E408C56E5}" presName="text_7" presStyleLbl="node1" presStyleIdx="6" presStyleCnt="7">
        <dgm:presLayoutVars>
          <dgm:bulletEnabled val="1"/>
        </dgm:presLayoutVars>
      </dgm:prSet>
      <dgm:spPr/>
    </dgm:pt>
    <dgm:pt modelId="{2D2844B1-0B40-6849-9D52-7B1842B0C178}" type="pres">
      <dgm:prSet presAssocID="{3E0DF3A5-F4C2-B043-8CE3-030E408C56E5}" presName="accent_7" presStyleCnt="0"/>
      <dgm:spPr/>
    </dgm:pt>
    <dgm:pt modelId="{72031A6F-1B0E-4D40-814A-4FF9B303F6A4}" type="pres">
      <dgm:prSet presAssocID="{3E0DF3A5-F4C2-B043-8CE3-030E408C56E5}" presName="accentRepeatNode" presStyleLbl="solidFgAcc1" presStyleIdx="6" presStyleCnt="7"/>
      <dgm:spPr/>
    </dgm:pt>
  </dgm:ptLst>
  <dgm:cxnLst>
    <dgm:cxn modelId="{94AEC026-0A74-CD48-9801-AC23FFAA9AC9}" type="presOf" srcId="{54CAFBB6-2777-F74F-B447-B334E63E8AD6}" destId="{A190FD70-E42B-1845-998A-6D9091A160FE}" srcOrd="0" destOrd="0" presId="urn:microsoft.com/office/officeart/2008/layout/VerticalCurvedList"/>
    <dgm:cxn modelId="{07E3FC2C-4CD0-AC41-9847-AD073802C630}" type="presOf" srcId="{9D9948F1-EA1E-1343-830A-B30A2BF188D4}" destId="{95DA3D33-D02B-BF44-917C-DD913BDD457C}" srcOrd="0" destOrd="0" presId="urn:microsoft.com/office/officeart/2008/layout/VerticalCurvedList"/>
    <dgm:cxn modelId="{F1945F32-B183-174D-9875-6E6805212916}" srcId="{7EC17130-34D5-AC43-8EED-0119046C92F9}" destId="{9D9948F1-EA1E-1343-830A-B30A2BF188D4}" srcOrd="4" destOrd="0" parTransId="{6C075255-B21A-E144-BF7B-525FF3C8F15F}" sibTransId="{00EA7CC2-2C91-5A42-876F-0CEF6A9711E3}"/>
    <dgm:cxn modelId="{67898132-1726-0640-A898-318D85E43267}" type="presOf" srcId="{7EC17130-34D5-AC43-8EED-0119046C92F9}" destId="{FB85AF87-7AE7-C547-9004-BE8C29EA5704}" srcOrd="0" destOrd="0" presId="urn:microsoft.com/office/officeart/2008/layout/VerticalCurvedList"/>
    <dgm:cxn modelId="{B88B384C-C2D1-F44A-B59F-0649515130DC}" type="presOf" srcId="{5E894A55-74A7-AA4E-B8B2-01649652580B}" destId="{55EE2B0E-4748-7146-9069-56E32FE68F08}" srcOrd="0" destOrd="0" presId="urn:microsoft.com/office/officeart/2008/layout/VerticalCurvedList"/>
    <dgm:cxn modelId="{944E205D-896B-5E44-BF07-E15EC957FD18}" type="presOf" srcId="{F1BCB526-71F0-0E45-B1D4-8DD1A6F3EBBF}" destId="{DCEBEC46-3A98-AA49-9A71-027C6CA24A64}" srcOrd="0" destOrd="0" presId="urn:microsoft.com/office/officeart/2008/layout/VerticalCurvedList"/>
    <dgm:cxn modelId="{06342F7C-0875-CE4E-A0FD-61DBEDDF62FF}" srcId="{7EC17130-34D5-AC43-8EED-0119046C92F9}" destId="{255FAEE6-C93C-BE4D-BD9B-A295469F0A3C}" srcOrd="5" destOrd="0" parTransId="{198288E4-6C29-B347-9776-0E6A09FDC45D}" sibTransId="{A18F27A4-B807-0C48-9950-8CE617D85DE3}"/>
    <dgm:cxn modelId="{5B44C69A-DC14-DA4A-9ECE-E2003C1C3C1D}" type="presOf" srcId="{3E2BEB91-5545-084B-A1AE-4AB1D2BD89AC}" destId="{555ED0DA-42B7-2948-96F7-E2F1B3EF50CD}" srcOrd="0" destOrd="0" presId="urn:microsoft.com/office/officeart/2008/layout/VerticalCurvedList"/>
    <dgm:cxn modelId="{DB11E3AA-0C6D-5D43-B3E7-6D78F7275F08}" type="presOf" srcId="{255FAEE6-C93C-BE4D-BD9B-A295469F0A3C}" destId="{948F6456-8E4F-554B-8A8D-CCA02A74A558}" srcOrd="0" destOrd="0" presId="urn:microsoft.com/office/officeart/2008/layout/VerticalCurvedList"/>
    <dgm:cxn modelId="{4AD0CBB3-D8E4-8844-A731-1AD65BADE78A}" srcId="{7EC17130-34D5-AC43-8EED-0119046C92F9}" destId="{F1BCB526-71F0-0E45-B1D4-8DD1A6F3EBBF}" srcOrd="1" destOrd="0" parTransId="{552BF00A-ABA1-2C48-9213-B92CC92AADD9}" sibTransId="{2A50F77B-938B-9E41-BF29-5E1D0FD7D50D}"/>
    <dgm:cxn modelId="{E54A11B5-163C-4547-B16F-715DAC414A87}" srcId="{7EC17130-34D5-AC43-8EED-0119046C92F9}" destId="{1AC5FB89-E663-004D-8B4C-493C786728BD}" srcOrd="0" destOrd="0" parTransId="{85DB1FAF-CCD1-3047-A5C4-85C92E1F5E1A}" sibTransId="{54CAFBB6-2777-F74F-B447-B334E63E8AD6}"/>
    <dgm:cxn modelId="{943715BD-1659-044D-BCEA-B749FBB8219B}" srcId="{7EC17130-34D5-AC43-8EED-0119046C92F9}" destId="{2622B810-3032-0D4F-A8F0-0A10AD16E6EC}" srcOrd="7" destOrd="0" parTransId="{678EA2AE-8584-A64A-BB47-178979A9F3A4}" sibTransId="{F147BD40-91C0-9D4F-8323-F23F18EB3229}"/>
    <dgm:cxn modelId="{2ECBD8C6-04D0-8046-9313-3F6C03A6DE7F}" type="presOf" srcId="{3E0DF3A5-F4C2-B043-8CE3-030E408C56E5}" destId="{428EB0DD-714E-BA4A-B3AF-43FCB8F36BAC}" srcOrd="0" destOrd="0" presId="urn:microsoft.com/office/officeart/2008/layout/VerticalCurvedList"/>
    <dgm:cxn modelId="{E9865FCB-B010-E344-8B96-D1E204014C46}" type="presOf" srcId="{1AC5FB89-E663-004D-8B4C-493C786728BD}" destId="{146E33A4-2CD7-1D47-9BEE-0FDCC6CB32D0}" srcOrd="0" destOrd="0" presId="urn:microsoft.com/office/officeart/2008/layout/VerticalCurvedList"/>
    <dgm:cxn modelId="{AB7CA5D8-F724-F54D-A409-6D792E4D1D65}" srcId="{7EC17130-34D5-AC43-8EED-0119046C92F9}" destId="{3E0DF3A5-F4C2-B043-8CE3-030E408C56E5}" srcOrd="6" destOrd="0" parTransId="{CF9357F0-C7BA-4442-9ABE-2837ED636093}" sibTransId="{2668B609-19E4-5040-86AF-6BD95E8C3A63}"/>
    <dgm:cxn modelId="{DD176DDD-2FEA-4B43-896C-41AB4AC2BF3D}" srcId="{7EC17130-34D5-AC43-8EED-0119046C92F9}" destId="{3E2BEB91-5545-084B-A1AE-4AB1D2BD89AC}" srcOrd="3" destOrd="0" parTransId="{D32CAF10-4EBB-1248-9B68-4C900B5438AF}" sibTransId="{73253895-1602-E241-A4B2-D4A113525062}"/>
    <dgm:cxn modelId="{D4EB92F8-E07D-954F-B4CC-32724685FC9C}" srcId="{7EC17130-34D5-AC43-8EED-0119046C92F9}" destId="{5E894A55-74A7-AA4E-B8B2-01649652580B}" srcOrd="2" destOrd="0" parTransId="{BD91C6EC-20E6-674D-8474-05D966E3B3FC}" sibTransId="{6C757645-6914-A048-8EC3-87CDBA547C57}"/>
    <dgm:cxn modelId="{3C43C41C-0B67-0244-BEF0-6994312BB1F0}" type="presParOf" srcId="{FB85AF87-7AE7-C547-9004-BE8C29EA5704}" destId="{C5332222-F16D-C049-854A-2A9083DBE821}" srcOrd="0" destOrd="0" presId="urn:microsoft.com/office/officeart/2008/layout/VerticalCurvedList"/>
    <dgm:cxn modelId="{0634DF89-BEA1-0243-8D18-705A39BA047E}" type="presParOf" srcId="{C5332222-F16D-C049-854A-2A9083DBE821}" destId="{549A921D-7C8E-8145-92CA-17FAF39471AA}" srcOrd="0" destOrd="0" presId="urn:microsoft.com/office/officeart/2008/layout/VerticalCurvedList"/>
    <dgm:cxn modelId="{A84815FD-DEFA-4643-B476-CCDC05AD672D}" type="presParOf" srcId="{549A921D-7C8E-8145-92CA-17FAF39471AA}" destId="{3AEF511B-00E5-A242-B6F1-26291633B9A2}" srcOrd="0" destOrd="0" presId="urn:microsoft.com/office/officeart/2008/layout/VerticalCurvedList"/>
    <dgm:cxn modelId="{67328F6D-DCF7-8049-88F3-41A51BDBB9B1}" type="presParOf" srcId="{549A921D-7C8E-8145-92CA-17FAF39471AA}" destId="{A190FD70-E42B-1845-998A-6D9091A160FE}" srcOrd="1" destOrd="0" presId="urn:microsoft.com/office/officeart/2008/layout/VerticalCurvedList"/>
    <dgm:cxn modelId="{A3FE5A9A-F885-A244-ACA3-C66F09CBD784}" type="presParOf" srcId="{549A921D-7C8E-8145-92CA-17FAF39471AA}" destId="{C834C658-4E92-044F-8072-B7A6232E61B8}" srcOrd="2" destOrd="0" presId="urn:microsoft.com/office/officeart/2008/layout/VerticalCurvedList"/>
    <dgm:cxn modelId="{0F3C0719-25A8-1A49-9D7E-18185EDFF64F}" type="presParOf" srcId="{549A921D-7C8E-8145-92CA-17FAF39471AA}" destId="{F38D9CB4-5A87-D94C-8727-1A625C27391F}" srcOrd="3" destOrd="0" presId="urn:microsoft.com/office/officeart/2008/layout/VerticalCurvedList"/>
    <dgm:cxn modelId="{0940AE3F-3EB9-C34B-BB05-15AAE9F39BE9}" type="presParOf" srcId="{C5332222-F16D-C049-854A-2A9083DBE821}" destId="{146E33A4-2CD7-1D47-9BEE-0FDCC6CB32D0}" srcOrd="1" destOrd="0" presId="urn:microsoft.com/office/officeart/2008/layout/VerticalCurvedList"/>
    <dgm:cxn modelId="{4BB307D7-6795-F04A-94D8-6E032C1CD751}" type="presParOf" srcId="{C5332222-F16D-C049-854A-2A9083DBE821}" destId="{99959CCB-E79C-F94C-9D59-12D98EE42C8C}" srcOrd="2" destOrd="0" presId="urn:microsoft.com/office/officeart/2008/layout/VerticalCurvedList"/>
    <dgm:cxn modelId="{BA74956B-846A-E84C-93AF-674ACBF404BD}" type="presParOf" srcId="{99959CCB-E79C-F94C-9D59-12D98EE42C8C}" destId="{C63B78A3-A143-574F-BC68-18E81E87491A}" srcOrd="0" destOrd="0" presId="urn:microsoft.com/office/officeart/2008/layout/VerticalCurvedList"/>
    <dgm:cxn modelId="{13F6C8A7-EEE0-544D-AE6E-DA7988131E9C}" type="presParOf" srcId="{C5332222-F16D-C049-854A-2A9083DBE821}" destId="{DCEBEC46-3A98-AA49-9A71-027C6CA24A64}" srcOrd="3" destOrd="0" presId="urn:microsoft.com/office/officeart/2008/layout/VerticalCurvedList"/>
    <dgm:cxn modelId="{59D8B02A-B639-8D4F-91E4-5E21419C4950}" type="presParOf" srcId="{C5332222-F16D-C049-854A-2A9083DBE821}" destId="{CBD859C4-C8A7-6341-B14E-FC832633FE2D}" srcOrd="4" destOrd="0" presId="urn:microsoft.com/office/officeart/2008/layout/VerticalCurvedList"/>
    <dgm:cxn modelId="{F98CE664-77D5-6A4D-B35E-D812B4C6CA1E}" type="presParOf" srcId="{CBD859C4-C8A7-6341-B14E-FC832633FE2D}" destId="{A71724CA-5FCF-4F42-A4CD-45AE330F0F92}" srcOrd="0" destOrd="0" presId="urn:microsoft.com/office/officeart/2008/layout/VerticalCurvedList"/>
    <dgm:cxn modelId="{5E62493D-5025-C249-8D61-36A4E6647CBF}" type="presParOf" srcId="{C5332222-F16D-C049-854A-2A9083DBE821}" destId="{55EE2B0E-4748-7146-9069-56E32FE68F08}" srcOrd="5" destOrd="0" presId="urn:microsoft.com/office/officeart/2008/layout/VerticalCurvedList"/>
    <dgm:cxn modelId="{FED10169-B434-E746-BAC6-02DA28580F17}" type="presParOf" srcId="{C5332222-F16D-C049-854A-2A9083DBE821}" destId="{B5BE7AE6-37CC-F24D-9B17-DA135C16C450}" srcOrd="6" destOrd="0" presId="urn:microsoft.com/office/officeart/2008/layout/VerticalCurvedList"/>
    <dgm:cxn modelId="{BD5A4227-597A-FE4E-95DC-03E2CB90EE41}" type="presParOf" srcId="{B5BE7AE6-37CC-F24D-9B17-DA135C16C450}" destId="{BA4E289E-9501-D24B-AD90-F4850DD0EEA5}" srcOrd="0" destOrd="0" presId="urn:microsoft.com/office/officeart/2008/layout/VerticalCurvedList"/>
    <dgm:cxn modelId="{EDF8D0A6-55A0-2545-848F-C3966C90C9E9}" type="presParOf" srcId="{C5332222-F16D-C049-854A-2A9083DBE821}" destId="{555ED0DA-42B7-2948-96F7-E2F1B3EF50CD}" srcOrd="7" destOrd="0" presId="urn:microsoft.com/office/officeart/2008/layout/VerticalCurvedList"/>
    <dgm:cxn modelId="{E0C2EEAF-6382-3746-8047-0241B0B375E5}" type="presParOf" srcId="{C5332222-F16D-C049-854A-2A9083DBE821}" destId="{F99B4999-3431-2940-8BF6-89B8705A2DD7}" srcOrd="8" destOrd="0" presId="urn:microsoft.com/office/officeart/2008/layout/VerticalCurvedList"/>
    <dgm:cxn modelId="{E2BFD4E1-E0C0-4C44-9872-EC3E49304B54}" type="presParOf" srcId="{F99B4999-3431-2940-8BF6-89B8705A2DD7}" destId="{E129CBBE-AF50-7849-8BAF-96C8B0642D4B}" srcOrd="0" destOrd="0" presId="urn:microsoft.com/office/officeart/2008/layout/VerticalCurvedList"/>
    <dgm:cxn modelId="{F0E96361-EB7B-0646-9523-F58479228C2D}" type="presParOf" srcId="{C5332222-F16D-C049-854A-2A9083DBE821}" destId="{95DA3D33-D02B-BF44-917C-DD913BDD457C}" srcOrd="9" destOrd="0" presId="urn:microsoft.com/office/officeart/2008/layout/VerticalCurvedList"/>
    <dgm:cxn modelId="{7BD71592-88CE-A14B-82CB-641798E5DAB2}" type="presParOf" srcId="{C5332222-F16D-C049-854A-2A9083DBE821}" destId="{632250D6-CF44-7344-9644-6FF58351F539}" srcOrd="10" destOrd="0" presId="urn:microsoft.com/office/officeart/2008/layout/VerticalCurvedList"/>
    <dgm:cxn modelId="{55EF693A-4E9A-954F-BF2A-54209A355C96}" type="presParOf" srcId="{632250D6-CF44-7344-9644-6FF58351F539}" destId="{8FE3E795-CC28-894D-827B-DE8F24BDE996}" srcOrd="0" destOrd="0" presId="urn:microsoft.com/office/officeart/2008/layout/VerticalCurvedList"/>
    <dgm:cxn modelId="{D3B5CC1D-8D5D-4147-A9F1-DD16315C964D}" type="presParOf" srcId="{C5332222-F16D-C049-854A-2A9083DBE821}" destId="{948F6456-8E4F-554B-8A8D-CCA02A74A558}" srcOrd="11" destOrd="0" presId="urn:microsoft.com/office/officeart/2008/layout/VerticalCurvedList"/>
    <dgm:cxn modelId="{7E427CD5-512A-1946-A91E-CE16FFD23EF5}" type="presParOf" srcId="{C5332222-F16D-C049-854A-2A9083DBE821}" destId="{5C5B2E04-DBD8-B14B-B033-30767F2F8BFA}" srcOrd="12" destOrd="0" presId="urn:microsoft.com/office/officeart/2008/layout/VerticalCurvedList"/>
    <dgm:cxn modelId="{E3009F16-6656-2041-8CE1-380BBD3D677A}" type="presParOf" srcId="{5C5B2E04-DBD8-B14B-B033-30767F2F8BFA}" destId="{54D2A318-3994-DC44-AB3F-0F472E9F793A}" srcOrd="0" destOrd="0" presId="urn:microsoft.com/office/officeart/2008/layout/VerticalCurvedList"/>
    <dgm:cxn modelId="{7A5FE611-1EE7-1D4C-8957-5FF466AB23E6}" type="presParOf" srcId="{C5332222-F16D-C049-854A-2A9083DBE821}" destId="{428EB0DD-714E-BA4A-B3AF-43FCB8F36BAC}" srcOrd="13" destOrd="0" presId="urn:microsoft.com/office/officeart/2008/layout/VerticalCurvedList"/>
    <dgm:cxn modelId="{E22F0FA6-1E0F-AB4C-BFBA-BA45B5BDA927}" type="presParOf" srcId="{C5332222-F16D-C049-854A-2A9083DBE821}" destId="{2D2844B1-0B40-6849-9D52-7B1842B0C178}" srcOrd="14" destOrd="0" presId="urn:microsoft.com/office/officeart/2008/layout/VerticalCurvedList"/>
    <dgm:cxn modelId="{0E6313AC-4B4E-5F49-86C3-BF781ED6A02D}" type="presParOf" srcId="{2D2844B1-0B40-6849-9D52-7B1842B0C178}" destId="{72031A6F-1B0E-4D40-814A-4FF9B303F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0FD70-E42B-1845-998A-6D9091A160FE}">
      <dsp:nvSpPr>
        <dsp:cNvPr id="0" name=""/>
        <dsp:cNvSpPr/>
      </dsp:nvSpPr>
      <dsp:spPr>
        <a:xfrm>
          <a:off x="-6128839" y="-919246"/>
          <a:ext cx="7300751" cy="730075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E33A4-2CD7-1D47-9BEE-0FDCC6CB32D0}">
      <dsp:nvSpPr>
        <dsp:cNvPr id="0" name=""/>
        <dsp:cNvSpPr/>
      </dsp:nvSpPr>
      <dsp:spPr>
        <a:xfrm>
          <a:off x="380498" y="97554"/>
          <a:ext cx="11081486" cy="8291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Preparatory</a:t>
          </a:r>
          <a:r>
            <a:rPr lang="en-US" sz="2000" b="0" kern="1200" dirty="0"/>
            <a:t> phase</a:t>
          </a:r>
        </a:p>
      </dsp:txBody>
      <dsp:txXfrm>
        <a:off x="380498" y="97554"/>
        <a:ext cx="11081486" cy="829173"/>
      </dsp:txXfrm>
    </dsp:sp>
    <dsp:sp modelId="{C63B78A3-A143-574F-BC68-18E81E87491A}">
      <dsp:nvSpPr>
        <dsp:cNvPr id="0" name=""/>
        <dsp:cNvSpPr/>
      </dsp:nvSpPr>
      <dsp:spPr>
        <a:xfrm>
          <a:off x="72411" y="204054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BEC46-3A98-AA49-9A71-027C6CA24A64}">
      <dsp:nvSpPr>
        <dsp:cNvPr id="0" name=""/>
        <dsp:cNvSpPr/>
      </dsp:nvSpPr>
      <dsp:spPr>
        <a:xfrm>
          <a:off x="826899" y="983424"/>
          <a:ext cx="10635085" cy="5371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Tender notice – Invitation to tender</a:t>
          </a:r>
        </a:p>
      </dsp:txBody>
      <dsp:txXfrm>
        <a:off x="826899" y="983424"/>
        <a:ext cx="10635085" cy="537121"/>
      </dsp:txXfrm>
    </dsp:sp>
    <dsp:sp modelId="{A71724CA-5FCF-4F42-A4CD-45AE330F0F92}">
      <dsp:nvSpPr>
        <dsp:cNvPr id="0" name=""/>
        <dsp:cNvSpPr/>
      </dsp:nvSpPr>
      <dsp:spPr>
        <a:xfrm>
          <a:off x="518812" y="943897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2B0E-4748-7146-9069-56E32FE68F08}">
      <dsp:nvSpPr>
        <dsp:cNvPr id="0" name=""/>
        <dsp:cNvSpPr/>
      </dsp:nvSpPr>
      <dsp:spPr>
        <a:xfrm>
          <a:off x="1071525" y="1661849"/>
          <a:ext cx="10390459" cy="6588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Explanatory meeting</a:t>
          </a:r>
        </a:p>
      </dsp:txBody>
      <dsp:txXfrm>
        <a:off x="1071525" y="1661849"/>
        <a:ext cx="10390459" cy="658872"/>
      </dsp:txXfrm>
    </dsp:sp>
    <dsp:sp modelId="{BA4E289E-9501-D24B-AD90-F4850DD0EEA5}">
      <dsp:nvSpPr>
        <dsp:cNvPr id="0" name=""/>
        <dsp:cNvSpPr/>
      </dsp:nvSpPr>
      <dsp:spPr>
        <a:xfrm>
          <a:off x="763437" y="1683198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ED0DA-42B7-2948-96F7-E2F1B3EF50CD}">
      <dsp:nvSpPr>
        <dsp:cNvPr id="0" name=""/>
        <dsp:cNvSpPr/>
      </dsp:nvSpPr>
      <dsp:spPr>
        <a:xfrm>
          <a:off x="1149631" y="2399267"/>
          <a:ext cx="10312352" cy="663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Expression of interest</a:t>
          </a:r>
        </a:p>
      </dsp:txBody>
      <dsp:txXfrm>
        <a:off x="1149631" y="2399267"/>
        <a:ext cx="10312352" cy="663723"/>
      </dsp:txXfrm>
    </dsp:sp>
    <dsp:sp modelId="{E129CBBE-AF50-7849-8BAF-96C8B0642D4B}">
      <dsp:nvSpPr>
        <dsp:cNvPr id="0" name=""/>
        <dsp:cNvSpPr/>
      </dsp:nvSpPr>
      <dsp:spPr>
        <a:xfrm>
          <a:off x="841544" y="2423041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A3D33-D02B-BF44-917C-DD913BDD457C}">
      <dsp:nvSpPr>
        <dsp:cNvPr id="0" name=""/>
        <dsp:cNvSpPr/>
      </dsp:nvSpPr>
      <dsp:spPr>
        <a:xfrm>
          <a:off x="1071525" y="3146519"/>
          <a:ext cx="10390459" cy="648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Preparation and submission of bidding documents (Online)</a:t>
          </a:r>
        </a:p>
      </dsp:txBody>
      <dsp:txXfrm>
        <a:off x="1071525" y="3146519"/>
        <a:ext cx="10390459" cy="648905"/>
      </dsp:txXfrm>
    </dsp:sp>
    <dsp:sp modelId="{8FE3E795-CC28-894D-827B-DE8F24BDE996}">
      <dsp:nvSpPr>
        <dsp:cNvPr id="0" name=""/>
        <dsp:cNvSpPr/>
      </dsp:nvSpPr>
      <dsp:spPr>
        <a:xfrm>
          <a:off x="763437" y="3162885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F6456-8E4F-554B-8A8D-CCA02A74A558}">
      <dsp:nvSpPr>
        <dsp:cNvPr id="0" name=""/>
        <dsp:cNvSpPr/>
      </dsp:nvSpPr>
      <dsp:spPr>
        <a:xfrm>
          <a:off x="826899" y="3923266"/>
          <a:ext cx="10635085" cy="5740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Opening of bids Announcement of bidding results</a:t>
          </a:r>
        </a:p>
      </dsp:txBody>
      <dsp:txXfrm>
        <a:off x="826899" y="3923266"/>
        <a:ext cx="10635085" cy="574013"/>
      </dsp:txXfrm>
    </dsp:sp>
    <dsp:sp modelId="{54D2A318-3994-DC44-AB3F-0F472E9F793A}">
      <dsp:nvSpPr>
        <dsp:cNvPr id="0" name=""/>
        <dsp:cNvSpPr/>
      </dsp:nvSpPr>
      <dsp:spPr>
        <a:xfrm>
          <a:off x="518812" y="3902186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EB0DD-714E-BA4A-B3AF-43FCB8F36BAC}">
      <dsp:nvSpPr>
        <dsp:cNvPr id="0" name=""/>
        <dsp:cNvSpPr/>
      </dsp:nvSpPr>
      <dsp:spPr>
        <a:xfrm>
          <a:off x="380498" y="4703646"/>
          <a:ext cx="11081486" cy="492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Contracting</a:t>
          </a:r>
        </a:p>
      </dsp:txBody>
      <dsp:txXfrm>
        <a:off x="380498" y="4703646"/>
        <a:ext cx="11081486" cy="492939"/>
      </dsp:txXfrm>
    </dsp:sp>
    <dsp:sp modelId="{72031A6F-1B0E-4D40-814A-4FF9B303F6A4}">
      <dsp:nvSpPr>
        <dsp:cNvPr id="0" name=""/>
        <dsp:cNvSpPr/>
      </dsp:nvSpPr>
      <dsp:spPr>
        <a:xfrm>
          <a:off x="72411" y="4642029"/>
          <a:ext cx="616174" cy="616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E90A-80CF-A449-9AA0-E0738A373D4B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5CBC-2BA2-334D-887A-F867CA7CC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65E64D-0A58-454E-8936-E647378A81FE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5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7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7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0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2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0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92300" y="107950"/>
            <a:ext cx="2887663" cy="1624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2930" y="1876806"/>
            <a:ext cx="5637181" cy="699897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400" baseline="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5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3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2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5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0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BAC1-9CEB-3E65-00BF-68F96712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529C9-D2EF-CD42-919A-53E139988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75CDF-F4F1-25E4-88AB-82830ECA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5AECB-B6BE-41CB-EF8F-ACDCC4AC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596A-D5D9-162C-25F7-6A342E9B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50A9-AEF1-B9BE-4804-25AF0AA9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C69D6-1DA4-FA94-E315-43F4C7EA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A333-F774-2E0B-A771-D94BD5BB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D652-A4FE-7842-5D56-DFB686D4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5EE5-D10E-21D9-5E77-50896B40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BFA4F-F290-BBC2-AE72-1827D4D8A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0D61-D7F8-F41A-DEA4-CE5C76FA9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1E4C-CE82-9578-E17A-A5D5CF84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BDFD-8C32-6A47-4793-04AEF66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6DF4-D4DE-7A3E-A6C6-C2966E30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8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3108-6AFA-888D-0519-F3ABCB1D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4162-17F3-5198-1F28-22063FBA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2F62-A590-DCD6-B9D2-725087BC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0361C-2877-EF15-31B1-2C2B1FBD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99D8-6F39-4C6E-91A2-D0E8AA35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8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46F1-2305-FE95-F2E0-16CB1D4A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B3BD-2DD1-14A3-C9D8-1F29CB4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2D91-52F6-3B97-A5F5-765C8557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A0DCF-6FCF-43F2-F9C3-8080C8E6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F1D1-0FB6-D61B-9F66-A011E005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689-3920-1B09-1271-298FFCD9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80E0F-87C0-5D36-494B-E1F0E3C9D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134C-81F1-DB3F-8F09-732214AFC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77AB4-1EE2-568D-D1A3-FCC174CC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737AA-9011-5523-440E-DA2365D1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67F2-1590-2599-CB05-393324C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775A-1006-5B2D-2C20-DB1265EF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261FA-2990-687A-3F2D-FB077D08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5848C-6A1B-AED6-CDD2-41B4EDBE8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0235B-6D50-2C74-24CE-D78183380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0F3AC-8523-2799-8E46-66B786BE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69757-24C6-53C6-0C1D-29ABF211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1F9C6-7BC8-C862-C8ED-B23E77F6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2DAF8-3F54-34C4-DA0A-F30BBDE6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4A9B-AC24-3731-C079-18C679E2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FC1BF-6FB3-A445-6B5D-AB7FC009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A1313-4776-1B00-5AE1-2E9E82D2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5B424-87CD-E0F6-D714-55ACD640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AECDE-2CC7-AD7F-0F11-FFF9A27D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A614F-2A24-546E-8482-94F0C2C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F4CEC-CD0C-42E4-D2EC-9DDA00E0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5A8F-4A63-B1E1-2510-1F79CEC4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C0ED-B58F-5366-B432-F10117D9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0ABF4-953F-3B29-3365-A17CB8799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A6227-9D6C-1081-5D5D-F63F57B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EE580-413E-3BB0-9F73-1BDD2332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ABF97-1571-1B52-CDF6-C42F3BC4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39C1-985E-60CC-751F-3F6F4E1E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D1B2D-1310-A598-EDF1-E8B99E816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8AD48-E5CA-668A-E6E3-2887B8A7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FCE4F-A229-9504-781F-8F5CBCA3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4E27-68E6-508B-9081-F1FEC992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20F56-51FA-AABE-07A1-CD0E3B79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1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66BD1-BE18-910B-8514-977A057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FA86-E4A6-9AAB-1345-6B2ED651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DAF46-B865-E8DA-8927-CB5A0BCAE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E5F5-56BC-6141-8F31-4321B9B8BF5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D976-0FE4-A488-8601-1742920C7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05874-1C77-3BB1-550E-4A1E26105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7D2D-54BF-F441-AED4-B9B26CE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3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www.mlit.go.jp/sogoseisaku/1_6_hf_000035.htm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sc.go.jp/app/jis/general/GnrInternationalStandardConsistency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www.meti.go.jp/english/policy/economy/consumer/pse/index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yckle.griek@eu-Japan.or.j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-japan.eu/government-procurement/ask-expert-government-procur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>
              <a:latin typeface="+mj-lt"/>
            </a:endParaRP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GB" altLang="en-US" sz="2400" b="1" dirty="0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5000" b="1" dirty="0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GB" altLang="en-US" sz="1200" b="1" smtClean="0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3324" name="Rectangle 6"/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3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1964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bg1"/>
                </a:solidFill>
                <a:latin typeface="+mj-lt"/>
              </a:rPr>
              <a:t>Government procurement in Japan</a:t>
            </a:r>
          </a:p>
        </p:txBody>
      </p:sp>
      <p:sp>
        <p:nvSpPr>
          <p:cNvPr id="13327" name="TextBox 3"/>
          <p:cNvSpPr txBox="1">
            <a:spLocks noChangeArrowheads="1"/>
          </p:cNvSpPr>
          <p:nvPr/>
        </p:nvSpPr>
        <p:spPr bwMode="auto">
          <a:xfrm>
            <a:off x="198007" y="1595519"/>
            <a:ext cx="10426432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Government procurement in Japan</a:t>
            </a:r>
          </a:p>
          <a:p>
            <a:pPr algn="ctr" eaLnBrk="1" hangingPunct="1"/>
            <a:r>
              <a:rPr lang="en-GB" sz="4800" b="1" dirty="0">
                <a:solidFill>
                  <a:srgbClr val="042A93"/>
                </a:solidFill>
                <a:latin typeface="+mj-lt"/>
              </a:rPr>
              <a:t>Session 2: </a:t>
            </a:r>
          </a:p>
          <a:p>
            <a:pPr algn="ctr" eaLnBrk="1" hangingPunct="1"/>
            <a:r>
              <a:rPr lang="en-GB" sz="4000" b="1" dirty="0">
                <a:solidFill>
                  <a:srgbClr val="042A93"/>
                </a:solidFill>
                <a:latin typeface="+mj-lt"/>
              </a:rPr>
              <a:t>Tender procedures, eligibility &amp; assessment, standards and legal issues</a:t>
            </a:r>
            <a:endParaRPr lang="en-GB" b="1" dirty="0">
              <a:solidFill>
                <a:srgbClr val="042A93"/>
              </a:solidFill>
              <a:latin typeface="+mj-lt"/>
            </a:endParaRPr>
          </a:p>
          <a:p>
            <a:pPr algn="ctr" eaLnBrk="1" hangingPunct="1"/>
            <a:endParaRPr lang="en-GB" sz="3600" b="1" i="1" dirty="0">
              <a:solidFill>
                <a:srgbClr val="042A93"/>
              </a:solidFill>
              <a:latin typeface="+mj-lt"/>
            </a:endParaRPr>
          </a:p>
          <a:p>
            <a:pPr algn="ctr" eaLnBrk="1" hangingPunct="1"/>
            <a:r>
              <a:rPr lang="en-GB" sz="3600" b="1" i="1" dirty="0">
                <a:solidFill>
                  <a:srgbClr val="042A93"/>
                </a:solidFill>
                <a:latin typeface="+mj-lt"/>
              </a:rPr>
              <a:t>Lyckle Griek</a:t>
            </a:r>
          </a:p>
          <a:p>
            <a:pPr algn="ctr" eaLnBrk="1" hangingPunct="1"/>
            <a:r>
              <a:rPr lang="en-GB" sz="3600" b="1" i="1" dirty="0">
                <a:solidFill>
                  <a:srgbClr val="042A93"/>
                </a:solidFill>
                <a:latin typeface="+mj-lt"/>
              </a:rPr>
              <a:t>Japan Tax &amp; Public Procurement Helpdesk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EA231D9-6F6E-C1BD-36A8-30F457B7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GB" altLang="en-US" sz="2000" dirty="0">
              <a:solidFill>
                <a:srgbClr val="042A93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DE85C-9C77-9319-89BC-32A8C0CB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92" y="6106346"/>
            <a:ext cx="2482131" cy="662194"/>
          </a:xfrm>
          <a:prstGeom prst="rect">
            <a:avLst/>
          </a:prstGeom>
        </p:spPr>
      </p:pic>
      <p:pic>
        <p:nvPicPr>
          <p:cNvPr id="6" name="Picture 5" descr="Lyckle Griek - Japan Tax &amp; Public Procurement Helpdesk Project Manager -  EU-Japan Centre for Industrial Cooperation | LinkedIn">
            <a:extLst>
              <a:ext uri="{FF2B5EF4-FFF2-40B4-BE49-F238E27FC236}">
                <a16:creationId xmlns:a16="http://schemas.microsoft.com/office/drawing/2014/main" id="{7225116B-120B-0959-579E-CC4012D38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92" y="1898698"/>
            <a:ext cx="1306195" cy="13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B40A7-518D-03B4-8DBA-5FC374770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-1587" y="-11255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Eligibility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requirements</a:t>
            </a:r>
            <a:endParaRPr lang="en-GB" b="1" dirty="0">
              <a:solidFill>
                <a:schemeClr val="bg1"/>
              </a:solidFill>
              <a:latin typeface="+mj-lt"/>
            </a:endParaRPr>
          </a:p>
          <a:p>
            <a:pPr algn="l" eaLnBrk="1" hangingPunct="1"/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BDF5C-01FB-07B3-7F32-5A80F24FA2B7}"/>
              </a:ext>
            </a:extLst>
          </p:cNvPr>
          <p:cNvSpPr txBox="1"/>
          <p:nvPr/>
        </p:nvSpPr>
        <p:spPr>
          <a:xfrm>
            <a:off x="580706" y="1658319"/>
            <a:ext cx="105385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Public works’ construction &amp; services</a:t>
            </a:r>
          </a:p>
          <a:p>
            <a:endParaRPr lang="en-GB" dirty="0"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u="sng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Two-step procedure: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Keishin business evaluation</a:t>
            </a:r>
          </a:p>
          <a:p>
            <a:pPr lvl="2">
              <a:defRPr/>
            </a:pPr>
            <a:r>
              <a:rPr lang="en-GB" sz="2000" dirty="0">
                <a:latin typeface="+mj-lt"/>
              </a:rPr>
              <a:t>External evaluation by third party organization</a:t>
            </a:r>
          </a:p>
          <a:p>
            <a:pPr lvl="2">
              <a:defRPr/>
            </a:pPr>
            <a:endParaRPr lang="en-GB" sz="2000" dirty="0">
              <a:latin typeface="+mj-l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Qualification at individual entity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endParaRPr lang="en-US" sz="2000" i="1" dirty="0"/>
          </a:p>
          <a:p>
            <a:pPr lvl="1">
              <a:defRPr/>
            </a:pPr>
            <a:r>
              <a:rPr lang="en-US" sz="2000" i="1" dirty="0"/>
              <a:t>Validity is 1 year and 7 months, in practice renewal needs to take place annually in order not to lose the qualification, if done too late you end up with gaps in your eligibility.</a:t>
            </a:r>
          </a:p>
          <a:p>
            <a:pPr lvl="1">
              <a:defRPr/>
            </a:pPr>
            <a:endParaRPr lang="en-US" sz="2000" i="1" dirty="0"/>
          </a:p>
          <a:p>
            <a:pPr marL="628650" lvl="1" indent="-285750"/>
            <a:r>
              <a:rPr lang="en-US" i="1" dirty="0"/>
              <a:t>Some info in English at MLIT</a:t>
            </a:r>
          </a:p>
          <a:p>
            <a:pPr marL="342900" lvl="1" indent="0">
              <a:buNone/>
            </a:pPr>
            <a:r>
              <a:rPr lang="en-US" sz="1600" i="1" dirty="0">
                <a:hlinkClick r:id="rId5"/>
              </a:rPr>
              <a:t>https://www.mlit.go.jp/sogoseisaku/1_6_hf_000035.html</a:t>
            </a:r>
            <a:r>
              <a:rPr lang="en-US" sz="1600" i="1" dirty="0"/>
              <a:t> </a:t>
            </a: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49F7-7D9D-4905-20DB-774432F5E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5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-1587" y="-11255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Standards,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certificates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licenses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BDF5C-01FB-07B3-7F32-5A80F24FA2B7}"/>
              </a:ext>
            </a:extLst>
          </p:cNvPr>
          <p:cNvSpPr txBox="1"/>
          <p:nvPr/>
        </p:nvSpPr>
        <p:spPr>
          <a:xfrm>
            <a:off x="565208" y="1720840"/>
            <a:ext cx="104463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Licenses &amp; certificates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Will depend on the type of lighting and their usage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When conducting technical or installation activities in Japan: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Qualifications of foreign technician/supervisors need to be approved by MLIT</a:t>
            </a:r>
          </a:p>
          <a:p>
            <a:pPr lvl="2">
              <a:defRPr/>
            </a:pPr>
            <a:endParaRPr lang="en-GB" sz="2000" b="1" i="1" dirty="0">
              <a:latin typeface="+mj-lt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Japan Industrial Standards (JIS)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Voluntary standards but often required in government tenders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Lighting: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JIS C7 XXX </a:t>
            </a:r>
            <a:r>
              <a:rPr lang="en-GB" sz="2000" dirty="0">
                <a:latin typeface="+mj-lt"/>
              </a:rPr>
              <a:t>(bulbs, lamps etc.)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C8</a:t>
            </a:r>
            <a:r>
              <a:rPr lang="ja-JP" altLang="en-US" sz="2000" b="1">
                <a:solidFill>
                  <a:srgbClr val="C00000"/>
                </a:solidFill>
                <a:latin typeface="+mj-lt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XXX </a:t>
            </a:r>
            <a:r>
              <a:rPr lang="en-GB" sz="2000" dirty="0">
                <a:latin typeface="+mj-lt"/>
              </a:rPr>
              <a:t>(LED, safety)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+mj-lt"/>
              </a:rPr>
              <a:t>Harmonization rates: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38% (IDT) identical with international standards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59% (MOD) modified from international standards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3% (NEQ) not identical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u="sng" dirty="0">
                <a:latin typeface="+mj-lt"/>
              </a:rPr>
              <a:t>JIS Marking</a:t>
            </a:r>
            <a:r>
              <a:rPr lang="en-GB" sz="2000" dirty="0">
                <a:latin typeface="+mj-lt"/>
              </a:rPr>
              <a:t>: through Certified Accreditation Body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j-l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49F7-7D9D-4905-20DB-774432F5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40D658BE-BC82-2C80-49DA-1E8B6CE4E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151" y="3358832"/>
            <a:ext cx="3084052" cy="2734395"/>
          </a:xfrm>
          <a:prstGeom prst="rect">
            <a:avLst/>
          </a:prstGeom>
        </p:spPr>
      </p:pic>
      <p:pic>
        <p:nvPicPr>
          <p:cNvPr id="2052" name="Picture 4" descr="Japanese Industrial Standards - Wikipedia">
            <a:extLst>
              <a:ext uri="{FF2B5EF4-FFF2-40B4-BE49-F238E27FC236}">
                <a16:creationId xmlns:a16="http://schemas.microsoft.com/office/drawing/2014/main" id="{9F6F0D58-2257-1B0B-4FB7-6763919E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38" y="3077906"/>
            <a:ext cx="550191" cy="55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0CAA07B-A517-C5E0-F5E8-1ACD16AA7C20}"/>
              </a:ext>
            </a:extLst>
          </p:cNvPr>
          <p:cNvGrpSpPr/>
          <p:nvPr/>
        </p:nvGrpSpPr>
        <p:grpSpPr>
          <a:xfrm>
            <a:off x="6907224" y="-37614"/>
            <a:ext cx="5202627" cy="6759409"/>
            <a:chOff x="6843911" y="-66510"/>
            <a:chExt cx="5202627" cy="67594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555E70-CFF8-29A9-E429-1BB06498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843911" y="-66510"/>
              <a:ext cx="5202627" cy="675940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Left Bracket 8">
              <a:extLst>
                <a:ext uri="{FF2B5EF4-FFF2-40B4-BE49-F238E27FC236}">
                  <a16:creationId xmlns:a16="http://schemas.microsoft.com/office/drawing/2014/main" id="{728E7D27-4497-E597-2B3C-7E1A715EF787}"/>
                </a:ext>
              </a:extLst>
            </p:cNvPr>
            <p:cNvSpPr/>
            <p:nvPr/>
          </p:nvSpPr>
          <p:spPr>
            <a:xfrm>
              <a:off x="7415939" y="2404008"/>
              <a:ext cx="61993" cy="3471325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C659EB-D28A-C301-7F82-8B3B6230FC94}"/>
                </a:ext>
              </a:extLst>
            </p:cNvPr>
            <p:cNvSpPr txBox="1"/>
            <p:nvPr/>
          </p:nvSpPr>
          <p:spPr>
            <a:xfrm>
              <a:off x="7051729" y="105597"/>
              <a:ext cx="48977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Specifications for lease of High ceiling LED lighting for indoor gymnasiums at 5 Elementary Schools in Nagoya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444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-1587" y="-11255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BDF5C-01FB-07B3-7F32-5A80F24FA2B7}"/>
              </a:ext>
            </a:extLst>
          </p:cNvPr>
          <p:cNvSpPr txBox="1"/>
          <p:nvPr/>
        </p:nvSpPr>
        <p:spPr>
          <a:xfrm>
            <a:off x="-148037" y="1443784"/>
            <a:ext cx="105385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i="1" dirty="0"/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PSE standards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i="1" dirty="0">
                <a:latin typeface="+mj-lt"/>
              </a:rPr>
              <a:t>Electrical Appliance and Material Safety Act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Category A: Specified appliances (</a:t>
            </a:r>
            <a:r>
              <a:rPr lang="en-GB" sz="2000" dirty="0" err="1">
                <a:latin typeface="+mj-lt"/>
              </a:rPr>
              <a:t>f.i</a:t>
            </a:r>
            <a:r>
              <a:rPr lang="en-GB" sz="2000" dirty="0">
                <a:latin typeface="+mj-lt"/>
              </a:rPr>
              <a:t>. lamp holders)</a:t>
            </a:r>
          </a:p>
          <a:p>
            <a:pPr lvl="3">
              <a:defRPr/>
            </a:pPr>
            <a:endParaRPr lang="en-GB" sz="2000" dirty="0"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Category B: Non-Specified Electrical Appliances and Materials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Companies are obliged to notify METI before starting their business in Japan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Conformity assessment can be undertaken with organizations such as </a:t>
            </a:r>
            <a:r>
              <a:rPr lang="en-GB" sz="2000" dirty="0" err="1">
                <a:latin typeface="+mj-lt"/>
              </a:rPr>
              <a:t>Tüv</a:t>
            </a:r>
            <a:r>
              <a:rPr lang="en-GB" sz="2000" dirty="0">
                <a:latin typeface="+mj-lt"/>
              </a:rPr>
              <a:t> and others</a:t>
            </a:r>
          </a:p>
          <a:p>
            <a:pPr lvl="1">
              <a:defRPr/>
            </a:pPr>
            <a:endParaRPr lang="en-GB" sz="2000" dirty="0">
              <a:latin typeface="+mj-lt"/>
            </a:endParaRPr>
          </a:p>
          <a:p>
            <a:pPr lvl="1" algn="ctr">
              <a:defRPr/>
            </a:pPr>
            <a:r>
              <a:rPr lang="en-GB" sz="2000" dirty="0">
                <a:latin typeface="+mj-lt"/>
                <a:hlinkClick r:id="rId5"/>
              </a:rPr>
              <a:t>https://www.meti.go.jp/english/policy/economy/consumer/pse/index.html</a:t>
            </a:r>
            <a:r>
              <a:rPr lang="en-GB" sz="2000" dirty="0">
                <a:latin typeface="+mj-lt"/>
              </a:rPr>
              <a:t> </a:t>
            </a: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49F7-7D9D-4905-20DB-774432F5E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  <p:pic>
        <p:nvPicPr>
          <p:cNvPr id="3080" name="Picture 8" descr="Diamond PSE">
            <a:extLst>
              <a:ext uri="{FF2B5EF4-FFF2-40B4-BE49-F238E27FC236}">
                <a16:creationId xmlns:a16="http://schemas.microsoft.com/office/drawing/2014/main" id="{79DFA2BF-D849-4404-CDBF-B6E080A1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8" y="3016119"/>
            <a:ext cx="523371" cy="4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SEマーク（特定以外の電気用品）">
            <a:extLst>
              <a:ext uri="{FF2B5EF4-FFF2-40B4-BE49-F238E27FC236}">
                <a16:creationId xmlns:a16="http://schemas.microsoft.com/office/drawing/2014/main" id="{A953DD8A-3EA8-F398-DE54-07E33A18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2" y="3541040"/>
            <a:ext cx="590442" cy="4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93C69D28-9C4A-883C-1F70-B88292D9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Standards,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certificates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licenses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CA90E3-89A5-0033-A4B4-1F92E1502DF3}"/>
              </a:ext>
            </a:extLst>
          </p:cNvPr>
          <p:cNvGrpSpPr/>
          <p:nvPr/>
        </p:nvGrpSpPr>
        <p:grpSpPr>
          <a:xfrm>
            <a:off x="6843911" y="-66510"/>
            <a:ext cx="5202627" cy="6759409"/>
            <a:chOff x="6843911" y="-66510"/>
            <a:chExt cx="5202627" cy="67594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6C27C1-25B0-FE65-E566-AE11742E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843911" y="-66510"/>
              <a:ext cx="5202627" cy="675940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571E54B1-C8CB-3784-5804-A4E57E903FE9}"/>
                </a:ext>
              </a:extLst>
            </p:cNvPr>
            <p:cNvSpPr/>
            <p:nvPr/>
          </p:nvSpPr>
          <p:spPr>
            <a:xfrm>
              <a:off x="7260956" y="5998035"/>
              <a:ext cx="138945" cy="439408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5912A2-88A2-9A9D-19FA-2A8CB622B391}"/>
                </a:ext>
              </a:extLst>
            </p:cNvPr>
            <p:cNvSpPr txBox="1"/>
            <p:nvPr/>
          </p:nvSpPr>
          <p:spPr>
            <a:xfrm>
              <a:off x="7051729" y="105597"/>
              <a:ext cx="48977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Specifications for lease of High ceiling LED lighting for indoor gymnasiums at 5 Elementary Schools in Nagoya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967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657" y="2492896"/>
            <a:ext cx="63827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Question and Answer session</a:t>
            </a:r>
            <a:endParaRPr lang="fr-BE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06991BC6-A76C-9A51-839E-A2DB199C6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5E197CB8-562C-5DA7-1348-4E60CF4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BD70D0-5925-86D9-5AAC-6E4EF9C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076B68-EF9D-E994-C5FB-070322EA1114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0FB5F5-9A48-E841-70D0-E866917ED26F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7F99AC-B61C-3660-4650-E625E603D0F1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3B5C47A-9F49-D00B-358C-93CB15C29FE3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E90A224-09D4-EE37-0B5A-403506B24A88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A746AC8-4403-9F70-3F92-5B7A0784DBD3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51623D-2277-8A15-6B45-978EDFA4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98620862-1DB7-3C8C-40E6-0817822D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76C9101-E008-04DB-1890-F4386991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Tender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procedures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etc.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356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2133600"/>
            <a:ext cx="95050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Expert contact</a:t>
            </a:r>
          </a:p>
          <a:p>
            <a:pPr algn="ctr" eaLnBrk="1" hangingPunct="1"/>
            <a:endParaRPr lang="en-GB" sz="3200" b="1" dirty="0">
              <a:solidFill>
                <a:srgbClr val="042A93"/>
              </a:solidFill>
              <a:latin typeface="+mj-lt"/>
              <a:hlinkClick r:id="rId3"/>
            </a:endParaRPr>
          </a:p>
          <a:p>
            <a:pPr algn="ctr" eaLnBrk="1" hangingPunct="1"/>
            <a:r>
              <a:rPr lang="en-GB" sz="3200" b="1" dirty="0">
                <a:solidFill>
                  <a:srgbClr val="042A93"/>
                </a:solidFill>
                <a:latin typeface="+mj-lt"/>
                <a:hlinkClick r:id="rId3"/>
              </a:rPr>
              <a:t>lyckle.griek@eu-japan.or.jp</a:t>
            </a:r>
            <a:endParaRPr lang="en-GB" sz="3200" b="1" dirty="0">
              <a:solidFill>
                <a:srgbClr val="042A93"/>
              </a:solidFill>
              <a:latin typeface="+mj-lt"/>
            </a:endParaRPr>
          </a:p>
          <a:p>
            <a:pPr algn="ctr" eaLnBrk="1" hangingPunct="1"/>
            <a:endParaRPr lang="en-GB" sz="4000" b="1" dirty="0">
              <a:solidFill>
                <a:srgbClr val="042A93"/>
              </a:solidFill>
              <a:latin typeface="+mj-lt"/>
            </a:endParaRPr>
          </a:p>
          <a:p>
            <a:pPr algn="ctr" eaLnBrk="1" hangingPunct="1"/>
            <a:r>
              <a:rPr lang="en-GB" sz="2000" b="1" dirty="0">
                <a:solidFill>
                  <a:srgbClr val="042A93"/>
                </a:solidFill>
                <a:latin typeface="+mj-lt"/>
                <a:hlinkClick r:id="rId4"/>
              </a:rPr>
              <a:t>https://www.eu-japan.eu/government-procurement/ask-expert-government-procurement</a:t>
            </a:r>
            <a:r>
              <a:rPr lang="en-GB" sz="2000" b="1" dirty="0">
                <a:solidFill>
                  <a:srgbClr val="042A93"/>
                </a:solidFill>
                <a:latin typeface="+mj-lt"/>
              </a:rPr>
              <a:t> </a:t>
            </a:r>
          </a:p>
          <a:p>
            <a:pPr algn="ctr" eaLnBrk="1" hangingPunct="1"/>
            <a:endParaRPr lang="fr-BE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091" y="6072908"/>
            <a:ext cx="72420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>
                <a:latin typeface="+mj-lt"/>
              </a:rPr>
              <a:t>The opinions expressed in this Webinar are those of the expert(s) only, and may not necessarily represent the views of the EU-Japan Centre for Industrial Cooperation or of the EU or Japanese Authorities. </a:t>
            </a:r>
          </a:p>
          <a:p>
            <a:pPr algn="l"/>
            <a:r>
              <a:rPr lang="en-GB" sz="1050" dirty="0">
                <a:latin typeface="+mj-lt"/>
              </a:rPr>
              <a:t>No warranty is given for their accuracy or completeness.</a:t>
            </a:r>
          </a:p>
        </p:txBody>
      </p:sp>
      <p:sp>
        <p:nvSpPr>
          <p:cNvPr id="13" name="Line 1">
            <a:extLst>
              <a:ext uri="{FF2B5EF4-FFF2-40B4-BE49-F238E27FC236}">
                <a16:creationId xmlns:a16="http://schemas.microsoft.com/office/drawing/2014/main" id="{0E54D8A0-CE43-4C0E-D92E-78AC23604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53517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212EDBA-DE6D-14B7-0F61-7D22A483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0903778-4522-E347-B1B2-7C1ABE9A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24592" y="6565898"/>
            <a:ext cx="524867" cy="292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866409A-0AF0-1A84-9564-B7826CFF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E53B5F0-C668-092F-EEFE-5C26AB0E9E29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50A2528-4D7F-BA2A-6B22-3335CD4E8259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EAF50C1-A2CF-0C1B-D8B1-00C89EE3E7DC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85DD121-944E-7E08-40CB-BF735556436C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742AEC3A-9331-5B24-F9A4-BC8A0C24050B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30B54E9-A7D0-6B2B-5599-37F318A19DAC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30AC11DF-70AE-1C1A-B3F4-F5F81916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36C38FC-74FC-086F-0BCF-34C597DC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Tender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procedures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etc.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9250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657" y="2492896"/>
            <a:ext cx="63827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Question and Answer</a:t>
            </a:r>
            <a:endParaRPr lang="fr-BE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06991BC6-A76C-9A51-839E-A2DB199C6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5E197CB8-562C-5DA7-1348-4E60CF4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BD70D0-5925-86D9-5AAC-6E4EF9C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076B68-EF9D-E994-C5FB-070322EA1114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0FB5F5-9A48-E841-70D0-E866917ED26F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7F99AC-B61C-3660-4650-E625E603D0F1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3B5C47A-9F49-D00B-358C-93CB15C29FE3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E90A224-09D4-EE37-0B5A-403506B24A88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A746AC8-4403-9F70-3F92-5B7A0784DBD3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51623D-2277-8A15-6B45-978EDFA4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98620862-1DB7-3C8C-40E6-0817822D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4EEA282-FD11-1241-C453-A7804F834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GP in Japan: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1F3167-C56E-A40E-EEB1-2B3EA8E16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62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52400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412" y="1623027"/>
            <a:ext cx="112401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Today’s Module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A ‘standard’ tender procedure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Types of assessment and evaluation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Eligibility requirements (Supplier qualification)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Some legal issues and technical standards</a:t>
            </a: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Tender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procedures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etc.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2115B-94C1-C92F-23F8-BB3A72FE4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>
            <a:off x="11297652" y="6484729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1873251" y="1357314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316706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415131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4344" name="Rectangle 7"/>
          <p:cNvSpPr>
            <a:spLocks/>
          </p:cNvSpPr>
          <p:nvPr/>
        </p:nvSpPr>
        <p:spPr bwMode="auto">
          <a:xfrm>
            <a:off x="6962775" y="1357314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4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508685" y="6628984"/>
            <a:ext cx="683315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38DEBC-F3AE-41D4-AD70-03B76C92FB32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4348" name="Rectangle 6"/>
          <p:cNvSpPr>
            <a:spLocks/>
          </p:cNvSpPr>
          <p:nvPr/>
        </p:nvSpPr>
        <p:spPr bwMode="auto">
          <a:xfrm>
            <a:off x="5157788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3044" y="198360"/>
            <a:ext cx="836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i="1" dirty="0">
                <a:solidFill>
                  <a:schemeClr val="bg1"/>
                </a:solidFill>
                <a:latin typeface="+mj-lt"/>
              </a:rPr>
              <a:t>A ‘standard’ tender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626D-FA25-4B48-8B3A-E186D4B7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3" y="1392239"/>
            <a:ext cx="1513597" cy="505387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5459152"/>
              </p:ext>
            </p:extLst>
          </p:nvPr>
        </p:nvGraphicFramePr>
        <p:xfrm>
          <a:off x="156159" y="1238668"/>
          <a:ext cx="11534396" cy="542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Parallelogram 5">
            <a:extLst>
              <a:ext uri="{FF2B5EF4-FFF2-40B4-BE49-F238E27FC236}">
                <a16:creationId xmlns:a16="http://schemas.microsoft.com/office/drawing/2014/main" id="{72B417A4-A138-19D8-0CC8-A2CD2B9ECFDB}"/>
              </a:ext>
            </a:extLst>
          </p:cNvPr>
          <p:cNvSpPr/>
          <p:nvPr/>
        </p:nvSpPr>
        <p:spPr>
          <a:xfrm rot="10800000" flipV="1">
            <a:off x="3885904" y="1333915"/>
            <a:ext cx="8381875" cy="2616788"/>
          </a:xfrm>
          <a:prstGeom prst="parallelogram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Securing a budget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Project team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Internal gathering of market information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Prior information notice (public gathering of market information)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drafting of specifications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Request for comments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765AC68-1F8B-1B5F-283F-D64B42B72931}"/>
              </a:ext>
            </a:extLst>
          </p:cNvPr>
          <p:cNvSpPr/>
          <p:nvPr/>
        </p:nvSpPr>
        <p:spPr>
          <a:xfrm rot="10800000" flipV="1">
            <a:off x="4609711" y="2221221"/>
            <a:ext cx="7670802" cy="1109929"/>
          </a:xfrm>
          <a:prstGeom prst="parallelogram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WTO/EPA -&gt; Publication on </a:t>
            </a:r>
            <a:r>
              <a:rPr lang="en-US" sz="1600" dirty="0" err="1">
                <a:solidFill>
                  <a:schemeClr val="bg1"/>
                </a:solidFill>
              </a:rPr>
              <a:t>Gazette|JETRO|own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portal|websites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Domestic: </a:t>
            </a:r>
            <a:r>
              <a:rPr lang="en-US" sz="1600" dirty="0" err="1">
                <a:solidFill>
                  <a:schemeClr val="bg1"/>
                </a:solidFill>
              </a:rPr>
              <a:t>Chotatsu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Portal|own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portal|websites</a:t>
            </a:r>
            <a:endParaRPr lang="en-US" sz="16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Publication of specifications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E8BD895-00DB-5A94-A7CA-53B8FB41A694}"/>
              </a:ext>
            </a:extLst>
          </p:cNvPr>
          <p:cNvSpPr/>
          <p:nvPr/>
        </p:nvSpPr>
        <p:spPr>
          <a:xfrm rot="10800000" flipV="1">
            <a:off x="4750593" y="2896025"/>
            <a:ext cx="7670802" cy="1109929"/>
          </a:xfrm>
          <a:prstGeom prst="parallelogram">
            <a:avLst/>
          </a:prstGeom>
          <a:gradFill rotWithShape="0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If held, within 2-3 weeks (not common in case of construction)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Online/physical meeting (sometimes required)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88461E9-A869-F561-02CE-A57CC04F6D2F}"/>
              </a:ext>
            </a:extLst>
          </p:cNvPr>
          <p:cNvSpPr/>
          <p:nvPr/>
        </p:nvSpPr>
        <p:spPr>
          <a:xfrm rot="10800000" flipV="1">
            <a:off x="4776061" y="3647885"/>
            <a:ext cx="7670802" cy="1481457"/>
          </a:xfrm>
          <a:prstGeom prst="parallelogram">
            <a:avLst/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3-4 weeks after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Submission of Supplier Qualification documents, licenses and certificates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Also technical documents and past achievements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CE6A83F-2896-ED41-02FD-BB53F7CAB82D}"/>
              </a:ext>
            </a:extLst>
          </p:cNvPr>
          <p:cNvSpPr/>
          <p:nvPr/>
        </p:nvSpPr>
        <p:spPr>
          <a:xfrm rot="10800000" flipV="1">
            <a:off x="6470469" y="4399747"/>
            <a:ext cx="5950926" cy="1365325"/>
          </a:xfrm>
          <a:prstGeom prst="parallelogram">
            <a:avLst/>
          </a:prstGeom>
          <a:gradFill rotWithShape="0">
            <a:gsLst>
              <a:gs pos="0">
                <a:srgbClr val="70AD47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If not expression of interest, then same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Project-structure, breakdown of subcontractors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Bidding document 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33C4DCE-474A-F59D-3578-EFC2618E1134}"/>
              </a:ext>
            </a:extLst>
          </p:cNvPr>
          <p:cNvSpPr/>
          <p:nvPr/>
        </p:nvSpPr>
        <p:spPr>
          <a:xfrm rot="10800000" flipV="1">
            <a:off x="4776061" y="5163661"/>
            <a:ext cx="7670802" cy="1109929"/>
          </a:xfrm>
          <a:prstGeom prst="parallelogram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Online announcement or bidding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Same price, repeat with new bids (sometimes lottery)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Alternative: “Dutch auction” </a:t>
            </a:r>
            <a:r>
              <a:rPr lang="en-US" sz="1600" i="1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serisage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hōshiki</a:t>
            </a:r>
            <a:r>
              <a:rPr lang="en-US" sz="1600" i="1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8A65EBD-3A91-2732-CFBF-7DE91CEA0AFA}"/>
              </a:ext>
            </a:extLst>
          </p:cNvPr>
          <p:cNvSpPr/>
          <p:nvPr/>
        </p:nvSpPr>
        <p:spPr>
          <a:xfrm rot="10800000" flipH="1" flipV="1">
            <a:off x="4776061" y="5129342"/>
            <a:ext cx="7670802" cy="1302283"/>
          </a:xfrm>
          <a:prstGeom prst="parallelogram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391271" tIns="40640" rIns="40640" bIns="40640" numCol="1" spcCol="127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Conclusion of final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Price-negotiation etc. not possible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Strict adherence to conditions and deadlines agreed upon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Delivery/Execution of the contract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8D2B9-033A-318A-9419-EBC2AACE2D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6816" y="3647885"/>
            <a:ext cx="645874" cy="6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90FD70-E42B-1845-998A-6D9091A16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B78A3-A143-574F-BC68-18E81E874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E33A4-2CD7-1D47-9BEE-0FDCC6CB3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724CA-5FCF-4F42-A4CD-45AE330F0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BEC46-3A98-AA49-9A71-027C6CA2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E289E-9501-D24B-AD90-F4850DD0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E2B0E-4748-7146-9069-56E32FE68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9CBBE-AF50-7849-8BAF-96C8B064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ED0DA-42B7-2948-96F7-E2F1B3EF5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3E795-CC28-894D-827B-DE8F24BDE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A3D33-D02B-BF44-917C-DD913BDD4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2A318-3994-DC44-AB3F-0F472E9F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F6456-8E4F-554B-8A8D-CCA02A74A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031A6F-1B0E-4D40-814A-4FF9B303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EB0DD-714E-BA4A-B3AF-43FCB8F36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1" animBg="1"/>
      <p:bldP spid="3" grpId="1" animBg="1"/>
      <p:bldP spid="5" grpId="1" animBg="1"/>
      <p:bldP spid="7" grpId="1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39A4A-F640-04E2-10F4-04FD8A57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Lowest Price </a:t>
            </a:r>
            <a:r>
              <a:rPr lang="en-GB" i="1" dirty="0"/>
              <a:t>(</a:t>
            </a:r>
            <a:r>
              <a:rPr lang="en-GB" i="1" dirty="0" err="1"/>
              <a:t>saitei</a:t>
            </a:r>
            <a:r>
              <a:rPr lang="en-GB" i="1" dirty="0"/>
              <a:t> </a:t>
            </a:r>
            <a:r>
              <a:rPr lang="en-GB" i="1" dirty="0" err="1"/>
              <a:t>kakaku</a:t>
            </a:r>
            <a:r>
              <a:rPr lang="en-GB" i="1" dirty="0"/>
              <a:t>)</a:t>
            </a:r>
            <a:endParaRPr lang="en-GB" dirty="0"/>
          </a:p>
          <a:p>
            <a:pPr lvl="1"/>
            <a:r>
              <a:rPr lang="en-GB" dirty="0"/>
              <a:t>Still the most common, but bound to rules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Overall Greatest Value </a:t>
            </a:r>
            <a:r>
              <a:rPr lang="en-GB" i="1" dirty="0"/>
              <a:t>(</a:t>
            </a:r>
            <a:r>
              <a:rPr lang="en-GB" i="1" dirty="0" err="1"/>
              <a:t>sōgō</a:t>
            </a:r>
            <a:r>
              <a:rPr lang="en-GB" i="1" dirty="0"/>
              <a:t> </a:t>
            </a:r>
            <a:r>
              <a:rPr lang="en-GB" i="1" dirty="0" err="1"/>
              <a:t>hyōka</a:t>
            </a:r>
            <a:r>
              <a:rPr lang="en-GB" i="1" dirty="0"/>
              <a:t> </a:t>
            </a:r>
            <a:r>
              <a:rPr lang="en-GB" i="1" dirty="0" err="1"/>
              <a:t>hōshiki</a:t>
            </a:r>
            <a:r>
              <a:rPr lang="en-GB" i="1" dirty="0"/>
              <a:t>)</a:t>
            </a:r>
          </a:p>
          <a:p>
            <a:pPr lvl="1"/>
            <a:r>
              <a:rPr lang="en-GB" dirty="0"/>
              <a:t>Assessment of (technical proposal) </a:t>
            </a:r>
            <a:r>
              <a:rPr lang="en-GB" dirty="0" err="1"/>
              <a:t>i.c.w</a:t>
            </a:r>
            <a:r>
              <a:rPr lang="en-GB" dirty="0"/>
              <a:t>. price</a:t>
            </a:r>
          </a:p>
          <a:p>
            <a:pPr lvl="1"/>
            <a:r>
              <a:rPr lang="en-GB" dirty="0"/>
              <a:t>Rare in procurement of goods</a:t>
            </a:r>
          </a:p>
          <a:p>
            <a:pPr lvl="1"/>
            <a:r>
              <a:rPr lang="en-GB" dirty="0"/>
              <a:t>Growing usage in service provision (IT)</a:t>
            </a:r>
          </a:p>
          <a:p>
            <a:pPr lvl="1"/>
            <a:r>
              <a:rPr lang="en-GB" dirty="0"/>
              <a:t>Common in public works contract</a:t>
            </a:r>
          </a:p>
          <a:p>
            <a:pPr lvl="1"/>
            <a:endParaRPr lang="en-GB" i="1" dirty="0"/>
          </a:p>
          <a:p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-1587" y="0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Type of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Assessment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7DDAC-80E2-9BDA-3ABB-C7442290E024}"/>
              </a:ext>
            </a:extLst>
          </p:cNvPr>
          <p:cNvSpPr txBox="1"/>
          <p:nvPr/>
        </p:nvSpPr>
        <p:spPr>
          <a:xfrm>
            <a:off x="7535986" y="1654175"/>
            <a:ext cx="4413006" cy="258532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Projected price</a:t>
            </a:r>
            <a:r>
              <a:rPr lang="en-GB" dirty="0"/>
              <a:t> </a:t>
            </a:r>
            <a:r>
              <a:rPr lang="en-GB" i="1" dirty="0"/>
              <a:t>(</a:t>
            </a:r>
            <a:r>
              <a:rPr lang="en-GB" i="1" dirty="0" err="1"/>
              <a:t>yotei</a:t>
            </a:r>
            <a:r>
              <a:rPr lang="en-GB" i="1" dirty="0"/>
              <a:t> </a:t>
            </a:r>
            <a:r>
              <a:rPr lang="en-GB" i="1" dirty="0" err="1"/>
              <a:t>kakaku</a:t>
            </a:r>
            <a:r>
              <a:rPr lang="en-GB" i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Maximum price estimated by government entity (not-disclosed)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Minimum limit price </a:t>
            </a:r>
            <a:r>
              <a:rPr lang="en-GB" i="1" dirty="0"/>
              <a:t>(</a:t>
            </a:r>
            <a:r>
              <a:rPr lang="en-GB" i="1" dirty="0" err="1"/>
              <a:t>saitei</a:t>
            </a:r>
            <a:r>
              <a:rPr lang="en-GB" i="1" dirty="0"/>
              <a:t> </a:t>
            </a:r>
            <a:r>
              <a:rPr lang="en-GB" i="1" dirty="0" err="1"/>
              <a:t>seigen</a:t>
            </a:r>
            <a:r>
              <a:rPr lang="en-GB" i="1" dirty="0"/>
              <a:t> </a:t>
            </a:r>
            <a:r>
              <a:rPr lang="en-GB" i="1" dirty="0" err="1"/>
              <a:t>kakaku</a:t>
            </a:r>
            <a:r>
              <a:rPr lang="en-GB" i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To prevent ‘dumping’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Also not disclosed</a:t>
            </a:r>
          </a:p>
          <a:p>
            <a:pPr lvl="1"/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93306-60B9-5FAA-B8B8-870B380DF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7201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60980-8BD3-C5DC-DEF2-2C734EE2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Japanese government requires suppliers to qualify </a:t>
            </a:r>
            <a:r>
              <a:rPr lang="en-GB" i="1" u="sng" dirty="0"/>
              <a:t>in advance</a:t>
            </a:r>
            <a:r>
              <a:rPr lang="en-GB" dirty="0"/>
              <a:t> i.e. become a registered supplier</a:t>
            </a:r>
          </a:p>
          <a:p>
            <a:pPr marL="0" indent="0">
              <a:buNone/>
            </a:pPr>
            <a:endParaRPr lang="en-GB" i="1" u="sng" dirty="0"/>
          </a:p>
          <a:p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3447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Eligibility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requirements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4EECD8F-05A8-8564-4CF1-4CDA59A28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90405"/>
              </p:ext>
            </p:extLst>
          </p:nvPr>
        </p:nvGraphicFramePr>
        <p:xfrm>
          <a:off x="968643" y="2625979"/>
          <a:ext cx="9973161" cy="29652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2720">
                  <a:extLst>
                    <a:ext uri="{9D8B030D-6E8A-4147-A177-3AD203B41FA5}">
                      <a16:colId xmlns:a16="http://schemas.microsoft.com/office/drawing/2014/main" val="3301981510"/>
                    </a:ext>
                  </a:extLst>
                </a:gridCol>
                <a:gridCol w="3432874">
                  <a:extLst>
                    <a:ext uri="{9D8B030D-6E8A-4147-A177-3AD203B41FA5}">
                      <a16:colId xmlns:a16="http://schemas.microsoft.com/office/drawing/2014/main" val="1975308506"/>
                    </a:ext>
                  </a:extLst>
                </a:gridCol>
                <a:gridCol w="3967567">
                  <a:extLst>
                    <a:ext uri="{9D8B030D-6E8A-4147-A177-3AD203B41FA5}">
                      <a16:colId xmlns:a16="http://schemas.microsoft.com/office/drawing/2014/main" val="3083021825"/>
                    </a:ext>
                  </a:extLst>
                </a:gridCol>
              </a:tblGrid>
              <a:tr h="345401"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Goods &amp;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Public works’ construction &amp;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1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Central government</a:t>
                      </a:r>
                    </a:p>
                    <a:p>
                      <a:r>
                        <a:rPr lang="en-GB" sz="1600" i="1" dirty="0">
                          <a:latin typeface="+mj-lt"/>
                        </a:rPr>
                        <a:t>(Ministries &amp; their agencies)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Common system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+mj-lt"/>
                        </a:rPr>
                        <a:t>       </a:t>
                      </a:r>
                      <a:r>
                        <a:rPr lang="en-GB" sz="1600" b="1" i="1" dirty="0">
                          <a:solidFill>
                            <a:schemeClr val="accent1"/>
                          </a:solidFill>
                          <a:latin typeface="+mj-lt"/>
                        </a:rPr>
                        <a:t>(Single Supplier qualifications)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Two-step procedure: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chemeClr val="accent1"/>
                          </a:solidFill>
                          <a:latin typeface="+mj-lt"/>
                        </a:rPr>
                        <a:t>Keishin business evaluation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GB" sz="1600" i="1" dirty="0">
                          <a:latin typeface="+mj-lt"/>
                        </a:rPr>
                        <a:t>Qualification at individual entity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330292"/>
                  </a:ext>
                </a:extLst>
              </a:tr>
              <a:tr h="68749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WTO Annex 3 </a:t>
                      </a:r>
                    </a:p>
                    <a:p>
                      <a:r>
                        <a:rPr lang="en-GB" sz="1600" i="1" dirty="0">
                          <a:latin typeface="+mj-lt"/>
                        </a:rPr>
                        <a:t>(national organizations)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Common system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GB" sz="1600" b="1" i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(Single Supplier qualifications)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Own supplier registry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27370"/>
                  </a:ext>
                </a:extLst>
              </a:tr>
              <a:tr h="72374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Sub-central government</a:t>
                      </a:r>
                    </a:p>
                    <a:p>
                      <a:r>
                        <a:rPr lang="en-GB" sz="1600" i="1" dirty="0">
                          <a:latin typeface="+mj-lt"/>
                        </a:rPr>
                        <a:t>(Prefectures &amp; designated cities, core cities)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Own supplier registry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87360"/>
                  </a:ext>
                </a:extLst>
              </a:tr>
              <a:tr h="374493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Local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Own supplier registry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123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63DC6F3-DEFF-2085-61EC-F88C5CB3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73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tape | Packaging2Buy | packing tape | red adhesive tape | UK">
            <a:extLst>
              <a:ext uri="{FF2B5EF4-FFF2-40B4-BE49-F238E27FC236}">
                <a16:creationId xmlns:a16="http://schemas.microsoft.com/office/drawing/2014/main" id="{4A8A0D56-6BE4-EC50-64CA-6C6AFD7A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20" y="1665656"/>
            <a:ext cx="728295" cy="5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60980-8BD3-C5DC-DEF2-2C734EE2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u="sng" dirty="0"/>
          </a:p>
          <a:p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3447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Eligibility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requirements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CABC6-6A20-BFB0-0711-3B61B6FF6064}"/>
              </a:ext>
            </a:extLst>
          </p:cNvPr>
          <p:cNvSpPr txBox="1"/>
          <p:nvPr/>
        </p:nvSpPr>
        <p:spPr>
          <a:xfrm>
            <a:off x="741927" y="1689101"/>
            <a:ext cx="106118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Goods &amp; services qualification</a:t>
            </a:r>
          </a:p>
          <a:p>
            <a:endParaRPr lang="en-GB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+mj-lt"/>
              </a:rPr>
              <a:t> </a:t>
            </a:r>
            <a:r>
              <a:rPr lang="en-GB" sz="1800" b="1" i="1" dirty="0">
                <a:solidFill>
                  <a:schemeClr val="accent1"/>
                </a:solidFill>
                <a:latin typeface="+mj-lt"/>
              </a:rPr>
              <a:t>Single Supplier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tx1"/>
                </a:solidFill>
                <a:latin typeface="+mj-lt"/>
              </a:rPr>
              <a:t>Validity: 3 years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tx1"/>
                </a:solidFill>
                <a:latin typeface="+mj-lt"/>
              </a:rPr>
              <a:t>Submission of company and financial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tx1"/>
                </a:solidFill>
                <a:latin typeface="+mj-lt"/>
              </a:rPr>
              <a:t>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chemeClr val="tx1"/>
                </a:solidFill>
                <a:latin typeface="+mj-lt"/>
              </a:rPr>
              <a:t>Possible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i="0" dirty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i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Other supplier registry procedures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8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Validity: 2-years maximum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Submission of company and financial information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8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Free</a:t>
            </a:r>
          </a:p>
          <a:p>
            <a:pPr marL="28575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Not always possible online</a:t>
            </a:r>
            <a:r>
              <a:rPr lang="en-GB" sz="18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i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i="0" u="sng" dirty="0">
                <a:solidFill>
                  <a:schemeClr val="accent2"/>
                </a:solidFill>
                <a:latin typeface="+mj-lt"/>
              </a:rPr>
              <a:t>Will result in a point-score and classification</a:t>
            </a: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2A28DEA6-D799-83F4-0C73-CD9A4AD29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10666"/>
              </p:ext>
            </p:extLst>
          </p:nvPr>
        </p:nvGraphicFramePr>
        <p:xfrm>
          <a:off x="5060197" y="1805418"/>
          <a:ext cx="6591796" cy="231019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{5940675A-B579-460E-94D1-54222C63F5DA}</a:tableStyleId>
              </a:tblPr>
              <a:tblGrid>
                <a:gridCol w="784295">
                  <a:extLst>
                    <a:ext uri="{9D8B030D-6E8A-4147-A177-3AD203B41FA5}">
                      <a16:colId xmlns:a16="http://schemas.microsoft.com/office/drawing/2014/main" val="1128985291"/>
                    </a:ext>
                  </a:extLst>
                </a:gridCol>
                <a:gridCol w="659254">
                  <a:extLst>
                    <a:ext uri="{9D8B030D-6E8A-4147-A177-3AD203B41FA5}">
                      <a16:colId xmlns:a16="http://schemas.microsoft.com/office/drawing/2014/main" val="3788318734"/>
                    </a:ext>
                  </a:extLst>
                </a:gridCol>
                <a:gridCol w="2333249">
                  <a:extLst>
                    <a:ext uri="{9D8B030D-6E8A-4147-A177-3AD203B41FA5}">
                      <a16:colId xmlns:a16="http://schemas.microsoft.com/office/drawing/2014/main" val="620440322"/>
                    </a:ext>
                  </a:extLst>
                </a:gridCol>
                <a:gridCol w="2814998">
                  <a:extLst>
                    <a:ext uri="{9D8B030D-6E8A-4147-A177-3AD203B41FA5}">
                      <a16:colId xmlns:a16="http://schemas.microsoft.com/office/drawing/2014/main" val="818257501"/>
                    </a:ext>
                  </a:extLst>
                </a:gridCol>
              </a:tblGrid>
              <a:tr h="354752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Points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Rank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Projected  contract value range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4541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Goods manufacturing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Goods &amp; services provision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3829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&gt;90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&gt; ¥30m (€214,000)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&gt; ¥30m (€214,000)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47399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80-90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&gt;¥20m-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¥</a:t>
                      </a:r>
                      <a:r>
                        <a:rPr lang="en-GB" dirty="0">
                          <a:latin typeface="+mj-lt"/>
                        </a:rPr>
                        <a:t>30m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j-lt"/>
                        </a:rPr>
                        <a:t>&gt;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¥15m-¥30m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04465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55-80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&gt;¥4m-¥20m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&gt;¥3m-¥15m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73450"/>
                  </a:ext>
                </a:extLst>
              </a:tr>
              <a:tr h="481398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&lt;55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&lt;¥4m (€28,500)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&lt;¥3m (21,500)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53750"/>
                  </a:ext>
                </a:extLst>
              </a:tr>
            </a:tbl>
          </a:graphicData>
        </a:graphic>
      </p:graphicFrame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ABD047E-A983-78F6-F28E-054040ED4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7778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00533-C9D9-97CF-1B24-09A480AADE64}"/>
              </a:ext>
            </a:extLst>
          </p:cNvPr>
          <p:cNvGrpSpPr/>
          <p:nvPr/>
        </p:nvGrpSpPr>
        <p:grpSpPr>
          <a:xfrm>
            <a:off x="3768866" y="69339"/>
            <a:ext cx="8339617" cy="6430646"/>
            <a:chOff x="3768866" y="69339"/>
            <a:chExt cx="8339617" cy="6430646"/>
          </a:xfrm>
        </p:grpSpPr>
        <p:pic>
          <p:nvPicPr>
            <p:cNvPr id="9" name="Content Placeholder 15">
              <a:extLst>
                <a:ext uri="{FF2B5EF4-FFF2-40B4-BE49-F238E27FC236}">
                  <a16:creationId xmlns:a16="http://schemas.microsoft.com/office/drawing/2014/main" id="{95133E00-0FBC-5360-65E0-0981F9BF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866" y="69339"/>
              <a:ext cx="8339617" cy="643064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BEEC9C4-AC4B-3E80-B5D1-3611F68D6A83}"/>
                </a:ext>
              </a:extLst>
            </p:cNvPr>
            <p:cNvSpPr/>
            <p:nvPr/>
          </p:nvSpPr>
          <p:spPr>
            <a:xfrm>
              <a:off x="5060197" y="4765730"/>
              <a:ext cx="6701590" cy="457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EFE315-C1F3-CC3A-86FE-E0647D529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C834A3-015A-30BE-105C-79FE15DD5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786" y="1474786"/>
            <a:ext cx="7772400" cy="4695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7BF4A-E93A-EEDA-561D-2752EC1D6E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748" y="1802559"/>
            <a:ext cx="7772400" cy="41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36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-1587" y="-11255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Eligibility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requirements</a:t>
            </a:r>
            <a:endParaRPr lang="en-GB" b="1" dirty="0">
              <a:solidFill>
                <a:schemeClr val="bg1"/>
              </a:solidFill>
              <a:latin typeface="+mj-lt"/>
            </a:endParaRPr>
          </a:p>
          <a:p>
            <a:pPr algn="l" eaLnBrk="1" hangingPunct="1"/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BDF5C-01FB-07B3-7F32-5A80F24FA2B7}"/>
              </a:ext>
            </a:extLst>
          </p:cNvPr>
          <p:cNvSpPr txBox="1"/>
          <p:nvPr/>
        </p:nvSpPr>
        <p:spPr>
          <a:xfrm>
            <a:off x="580706" y="1658319"/>
            <a:ext cx="105385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Public works’ construction &amp; services</a:t>
            </a:r>
          </a:p>
          <a:p>
            <a:endParaRPr lang="en-GB" dirty="0"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u="sng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Two-step procedure: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Keishin business evaluation</a:t>
            </a:r>
          </a:p>
          <a:p>
            <a:pPr lvl="2">
              <a:defRPr/>
            </a:pPr>
            <a:r>
              <a:rPr lang="en-GB" sz="2000" dirty="0">
                <a:latin typeface="+mj-lt"/>
              </a:rPr>
              <a:t>External evaluation by third party organization</a:t>
            </a:r>
          </a:p>
          <a:p>
            <a:pPr lvl="2">
              <a:defRPr/>
            </a:pPr>
            <a:endParaRPr lang="en-GB" sz="2000" dirty="0">
              <a:latin typeface="+mj-l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+mj-lt"/>
              </a:rPr>
              <a:t>Qualification at individual entity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endParaRPr lang="en-US" sz="2000" i="1" dirty="0"/>
          </a:p>
          <a:p>
            <a:pPr lvl="1">
              <a:defRPr/>
            </a:pPr>
            <a:r>
              <a:rPr lang="en-US" sz="2000" i="1" dirty="0"/>
              <a:t>Validity is 1 year and 7 months, in practice renewal needs to take place annually in order not to lose the qualification, if done too late you end up with gaps in your eligibility.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i="1" dirty="0">
              <a:solidFill>
                <a:schemeClr val="accent1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49F7-7D9D-4905-20DB-774432F5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6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30739" y="6565899"/>
            <a:ext cx="41872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2: Tender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procedures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etc.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293D5-26EA-6BCA-36AA-EA8B7F82E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41" y="6360540"/>
            <a:ext cx="1085794" cy="299809"/>
          </a:xfrm>
          <a:prstGeom prst="rect">
            <a:avLst/>
          </a:prstGeom>
        </p:spPr>
      </p:pic>
      <p:sp>
        <p:nvSpPr>
          <p:cNvPr id="11" name="Scheidingslijn 1">
            <a:extLst>
              <a:ext uri="{FF2B5EF4-FFF2-40B4-BE49-F238E27FC236}">
                <a16:creationId xmlns:a16="http://schemas.microsoft.com/office/drawing/2014/main" id="{9CF30AE4-EE9B-9B21-4ECA-73DD02AA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02" y="1598521"/>
            <a:ext cx="1135062" cy="698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1F497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Construction company</a:t>
            </a:r>
            <a:endParaRPr kumimoji="0" lang="en-GB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Scheidingslijn 2">
            <a:extLst>
              <a:ext uri="{FF2B5EF4-FFF2-40B4-BE49-F238E27FC236}">
                <a16:creationId xmlns:a16="http://schemas.microsoft.com/office/drawing/2014/main" id="{5F5924A5-D868-E2F7-8C77-C6534AB2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177" y="1600109"/>
            <a:ext cx="1135062" cy="698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1F497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Construction </a:t>
            </a:r>
            <a:endParaRPr kumimoji="0" lang="en-GB" altLang="en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Scheidingslijn 3">
            <a:extLst>
              <a:ext uri="{FF2B5EF4-FFF2-40B4-BE49-F238E27FC236}">
                <a16:creationId xmlns:a16="http://schemas.microsoft.com/office/drawing/2014/main" id="{EF312F47-222A-B92B-B7D3-DD81A02D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137" y="1584234"/>
            <a:ext cx="1470025" cy="6985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1F497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Participate in public works tenders?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7" name="Gebogen verbindingslijn 4">
            <a:extLst>
              <a:ext uri="{FF2B5EF4-FFF2-40B4-BE49-F238E27FC236}">
                <a16:creationId xmlns:a16="http://schemas.microsoft.com/office/drawing/2014/main" id="{7D6623DD-21A4-AA32-4D83-C6ACC43C38FF}"/>
              </a:ext>
            </a:extLst>
          </p:cNvPr>
          <p:cNvCxnSpPr/>
          <p:nvPr/>
        </p:nvCxnSpPr>
        <p:spPr>
          <a:xfrm>
            <a:off x="2479537" y="1958090"/>
            <a:ext cx="675640" cy="0"/>
          </a:xfrm>
          <a:prstGeom prst="bentConnector3">
            <a:avLst/>
          </a:prstGeom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Gebogen verbindingslijn 9">
            <a:extLst>
              <a:ext uri="{FF2B5EF4-FFF2-40B4-BE49-F238E27FC236}">
                <a16:creationId xmlns:a16="http://schemas.microsoft.com/office/drawing/2014/main" id="{EA4BD9A9-292D-D29B-599E-8B0724EF162B}"/>
              </a:ext>
            </a:extLst>
          </p:cNvPr>
          <p:cNvCxnSpPr/>
          <p:nvPr/>
        </p:nvCxnSpPr>
        <p:spPr>
          <a:xfrm>
            <a:off x="6527373" y="1933484"/>
            <a:ext cx="374650" cy="0"/>
          </a:xfrm>
          <a:prstGeom prst="bentConnector3">
            <a:avLst/>
          </a:prstGeom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4A772F-80CF-4A14-015B-6E21A9F2B9B8}"/>
              </a:ext>
            </a:extLst>
          </p:cNvPr>
          <p:cNvGrpSpPr/>
          <p:nvPr/>
        </p:nvGrpSpPr>
        <p:grpSpPr>
          <a:xfrm>
            <a:off x="1662927" y="2312059"/>
            <a:ext cx="482600" cy="469150"/>
            <a:chOff x="3553720" y="2476547"/>
            <a:chExt cx="482600" cy="469150"/>
          </a:xfrm>
        </p:grpSpPr>
        <p:cxnSp>
          <p:nvCxnSpPr>
            <p:cNvPr id="18" name="Gebogen verbindingslijn 6">
              <a:extLst>
                <a:ext uri="{FF2B5EF4-FFF2-40B4-BE49-F238E27FC236}">
                  <a16:creationId xmlns:a16="http://schemas.microsoft.com/office/drawing/2014/main" id="{6819F183-C7B4-634C-FCF8-C1716B05A6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611900" y="2590074"/>
              <a:ext cx="227057" cy="3"/>
            </a:xfrm>
            <a:prstGeom prst="bentConnector3">
              <a:avLst>
                <a:gd name="adj1" fmla="val 50000"/>
              </a:avLst>
            </a:prstGeom>
            <a:ln w="539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kstvak 11">
              <a:extLst>
                <a:ext uri="{FF2B5EF4-FFF2-40B4-BE49-F238E27FC236}">
                  <a16:creationId xmlns:a16="http://schemas.microsoft.com/office/drawing/2014/main" id="{4BE08048-680C-9DD9-05CA-449F2E753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720" y="2658359"/>
              <a:ext cx="4826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kumimoji="0" lang="en-GB" altLang="en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2" name="Tekstvak 12">
            <a:extLst>
              <a:ext uri="{FF2B5EF4-FFF2-40B4-BE49-F238E27FC236}">
                <a16:creationId xmlns:a16="http://schemas.microsoft.com/office/drawing/2014/main" id="{53AAE47A-9BCF-2CD0-1221-8B6D66BE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014" y="1646146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A94987-44B3-5CDA-7BE5-F8F424B994A9}"/>
              </a:ext>
            </a:extLst>
          </p:cNvPr>
          <p:cNvGrpSpPr/>
          <p:nvPr/>
        </p:nvGrpSpPr>
        <p:grpSpPr>
          <a:xfrm>
            <a:off x="3466327" y="2344942"/>
            <a:ext cx="482600" cy="396579"/>
            <a:chOff x="5357120" y="2509430"/>
            <a:chExt cx="482600" cy="396579"/>
          </a:xfrm>
        </p:grpSpPr>
        <p:cxnSp>
          <p:nvCxnSpPr>
            <p:cNvPr id="19" name="Gebogen verbindingslijn 8">
              <a:extLst>
                <a:ext uri="{FF2B5EF4-FFF2-40B4-BE49-F238E27FC236}">
                  <a16:creationId xmlns:a16="http://schemas.microsoft.com/office/drawing/2014/main" id="{85706442-A464-A217-2C3B-DB0B726EF4A3}"/>
                </a:ext>
              </a:extLst>
            </p:cNvPr>
            <p:cNvCxnSpPr/>
            <p:nvPr/>
          </p:nvCxnSpPr>
          <p:spPr>
            <a:xfrm rot="16200000" flipH="1">
              <a:off x="5443280" y="2590075"/>
              <a:ext cx="161290" cy="0"/>
            </a:xfrm>
            <a:prstGeom prst="bentConnector3">
              <a:avLst>
                <a:gd name="adj1" fmla="val 50000"/>
              </a:avLst>
            </a:prstGeom>
            <a:ln w="539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Tekstvak 14">
              <a:extLst>
                <a:ext uri="{FF2B5EF4-FFF2-40B4-BE49-F238E27FC236}">
                  <a16:creationId xmlns:a16="http://schemas.microsoft.com/office/drawing/2014/main" id="{DE52D72E-B6F9-CE05-C33C-5EBFAC8FC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120" y="2618672"/>
              <a:ext cx="48260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kumimoji="0" lang="en-GB" altLang="en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5" name="Tekstvak 15">
            <a:extLst>
              <a:ext uri="{FF2B5EF4-FFF2-40B4-BE49-F238E27FC236}">
                <a16:creationId xmlns:a16="http://schemas.microsoft.com/office/drawing/2014/main" id="{2E7AD383-7CDE-797F-A59E-B554939C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52" y="1814421"/>
            <a:ext cx="482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GB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C9E39D-79D6-9B98-24E9-464B4143AB6E}"/>
              </a:ext>
            </a:extLst>
          </p:cNvPr>
          <p:cNvGrpSpPr/>
          <p:nvPr/>
        </p:nvGrpSpPr>
        <p:grpSpPr>
          <a:xfrm>
            <a:off x="5436414" y="2359251"/>
            <a:ext cx="457200" cy="382270"/>
            <a:chOff x="7327207" y="2523739"/>
            <a:chExt cx="457200" cy="382270"/>
          </a:xfrm>
        </p:grpSpPr>
        <p:sp>
          <p:nvSpPr>
            <p:cNvPr id="23" name="Tekstvak 13">
              <a:extLst>
                <a:ext uri="{FF2B5EF4-FFF2-40B4-BE49-F238E27FC236}">
                  <a16:creationId xmlns:a16="http://schemas.microsoft.com/office/drawing/2014/main" id="{2AFC753F-BF6F-497D-AD64-2B4D7E3CF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7207" y="2559934"/>
              <a:ext cx="4572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kumimoji="0" lang="en-GB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6" name="Gebogen verbindingslijn 16">
              <a:extLst>
                <a:ext uri="{FF2B5EF4-FFF2-40B4-BE49-F238E27FC236}">
                  <a16:creationId xmlns:a16="http://schemas.microsoft.com/office/drawing/2014/main" id="{D6DECC0D-04BC-E116-02FE-B0D0102AF55F}"/>
                </a:ext>
              </a:extLst>
            </p:cNvPr>
            <p:cNvCxnSpPr/>
            <p:nvPr/>
          </p:nvCxnSpPr>
          <p:spPr>
            <a:xfrm>
              <a:off x="7690745" y="2523739"/>
              <a:ext cx="0" cy="382270"/>
            </a:xfrm>
            <a:prstGeom prst="bentConnector3">
              <a:avLst/>
            </a:prstGeom>
            <a:ln w="539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7" name="Rechthoek 18">
            <a:extLst>
              <a:ext uri="{FF2B5EF4-FFF2-40B4-BE49-F238E27FC236}">
                <a16:creationId xmlns:a16="http://schemas.microsoft.com/office/drawing/2014/main" id="{4199165E-FF12-4BD1-1C14-48795386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889" y="2770096"/>
            <a:ext cx="4070350" cy="2921000"/>
          </a:xfrm>
          <a:prstGeom prst="rect">
            <a:avLst/>
          </a:prstGeom>
          <a:solidFill>
            <a:srgbClr val="DBE5F1"/>
          </a:solidFill>
          <a:ln w="9525">
            <a:solidFill>
              <a:srgbClr val="4579B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Business evaluation</a:t>
            </a:r>
            <a:endParaRPr kumimoji="0" lang="en-GB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Kaart 19">
            <a:extLst>
              <a:ext uri="{FF2B5EF4-FFF2-40B4-BE49-F238E27FC236}">
                <a16:creationId xmlns:a16="http://schemas.microsoft.com/office/drawing/2014/main" id="{A296E52E-092A-0A2C-81FA-C41AB786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2" y="3135221"/>
            <a:ext cx="1109662" cy="1752600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“Business circumstances analysis”</a:t>
            </a:r>
            <a:endParaRPr kumimoji="0" lang="en-GB" altLang="en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 organisation (Y-score)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Kaart 20">
            <a:extLst>
              <a:ext uri="{FF2B5EF4-FFF2-40B4-BE49-F238E27FC236}">
                <a16:creationId xmlns:a16="http://schemas.microsoft.com/office/drawing/2014/main" id="{70375A64-B9B0-BF72-A2C4-0944A9B64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664" y="3135221"/>
            <a:ext cx="1109663" cy="1752600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“Assessment of business scale aspects”</a:t>
            </a:r>
            <a:endParaRPr kumimoji="0" lang="en-GB" altLang="en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MLIT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0" name="Rechte verbindingslijn met pijl 21">
            <a:extLst>
              <a:ext uri="{FF2B5EF4-FFF2-40B4-BE49-F238E27FC236}">
                <a16:creationId xmlns:a16="http://schemas.microsoft.com/office/drawing/2014/main" id="{EFFE214C-CEA9-95F7-2324-C0FD73CDB4AE}"/>
              </a:ext>
            </a:extLst>
          </p:cNvPr>
          <p:cNvCxnSpPr>
            <a:cxnSpLocks/>
          </p:cNvCxnSpPr>
          <p:nvPr/>
        </p:nvCxnSpPr>
        <p:spPr>
          <a:xfrm flipH="1">
            <a:off x="5498327" y="3991578"/>
            <a:ext cx="301625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Kaart 22">
            <a:extLst>
              <a:ext uri="{FF2B5EF4-FFF2-40B4-BE49-F238E27FC236}">
                <a16:creationId xmlns:a16="http://schemas.microsoft.com/office/drawing/2014/main" id="{A5563517-06E1-1820-FA79-37329A78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077" y="3135221"/>
            <a:ext cx="1109662" cy="1752600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“Overall rating”</a:t>
            </a:r>
            <a:endParaRPr kumimoji="0" lang="en-GB" altLang="en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NL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NL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N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MLIT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Kaart 24">
            <a:extLst>
              <a:ext uri="{FF2B5EF4-FFF2-40B4-BE49-F238E27FC236}">
                <a16:creationId xmlns:a16="http://schemas.microsoft.com/office/drawing/2014/main" id="{1266708F-9017-3753-DD5C-AFA4025C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89" y="3138396"/>
            <a:ext cx="1190625" cy="2552700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“Rating &amp; Classification”</a:t>
            </a:r>
            <a:endParaRPr kumimoji="0" lang="en-GB" altLang="en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NL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N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Procuring entity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3" name="Rechte verbindingslijn met pijl 26">
            <a:extLst>
              <a:ext uri="{FF2B5EF4-FFF2-40B4-BE49-F238E27FC236}">
                <a16:creationId xmlns:a16="http://schemas.microsoft.com/office/drawing/2014/main" id="{13D13FBC-DACD-84F1-EB99-2CA3414894B2}"/>
              </a:ext>
            </a:extLst>
          </p:cNvPr>
          <p:cNvCxnSpPr/>
          <p:nvPr/>
        </p:nvCxnSpPr>
        <p:spPr>
          <a:xfrm flipH="1">
            <a:off x="4087039" y="3986349"/>
            <a:ext cx="301625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27">
            <a:extLst>
              <a:ext uri="{FF2B5EF4-FFF2-40B4-BE49-F238E27FC236}">
                <a16:creationId xmlns:a16="http://schemas.microsoft.com/office/drawing/2014/main" id="{FE6885A2-CB00-F3FD-7786-16249AB074E4}"/>
              </a:ext>
            </a:extLst>
          </p:cNvPr>
          <p:cNvCxnSpPr/>
          <p:nvPr/>
        </p:nvCxnSpPr>
        <p:spPr>
          <a:xfrm flipH="1">
            <a:off x="2533223" y="3986081"/>
            <a:ext cx="391160" cy="0"/>
          </a:xfrm>
          <a:prstGeom prst="straightConnector1">
            <a:avLst/>
          </a:prstGeom>
          <a:ln w="349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93C64E-80D6-E7CA-C9E5-1A49B8BE3656}"/>
              </a:ext>
            </a:extLst>
          </p:cNvPr>
          <p:cNvGrpSpPr/>
          <p:nvPr/>
        </p:nvGrpSpPr>
        <p:grpSpPr>
          <a:xfrm>
            <a:off x="3074214" y="4887821"/>
            <a:ext cx="3843338" cy="711200"/>
            <a:chOff x="4965007" y="5052309"/>
            <a:chExt cx="3843338" cy="711200"/>
          </a:xfrm>
        </p:grpSpPr>
        <p:sp>
          <p:nvSpPr>
            <p:cNvPr id="35" name="Rechthoek 28">
              <a:extLst>
                <a:ext uri="{FF2B5EF4-FFF2-40B4-BE49-F238E27FC236}">
                  <a16:creationId xmlns:a16="http://schemas.microsoft.com/office/drawing/2014/main" id="{4B8AF641-8964-A685-258E-F2CC69B96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07" y="5255509"/>
              <a:ext cx="3843338" cy="5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4579B8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NL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(P) = 0.25 * (X1) + 0.15 * (X2) + 0.20 * (Y) + 0.25 * (Z) + 0.15 * (W)</a:t>
              </a:r>
              <a:r>
                <a:rPr kumimoji="0" lang="en-US" altLang="en-NL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36" name="Rechte verbindingslijn 30">
              <a:extLst>
                <a:ext uri="{FF2B5EF4-FFF2-40B4-BE49-F238E27FC236}">
                  <a16:creationId xmlns:a16="http://schemas.microsoft.com/office/drawing/2014/main" id="{37120038-4BD5-BF29-94BD-13953FED866A}"/>
                </a:ext>
              </a:extLst>
            </p:cNvPr>
            <p:cNvCxnSpPr/>
            <p:nvPr/>
          </p:nvCxnSpPr>
          <p:spPr>
            <a:xfrm flipH="1">
              <a:off x="4978342" y="5052309"/>
              <a:ext cx="1313815" cy="2025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1">
              <a:extLst>
                <a:ext uri="{FF2B5EF4-FFF2-40B4-BE49-F238E27FC236}">
                  <a16:creationId xmlns:a16="http://schemas.microsoft.com/office/drawing/2014/main" id="{76242CCC-2BB0-EEDA-A0C7-1453CB5437C6}"/>
                </a:ext>
              </a:extLst>
            </p:cNvPr>
            <p:cNvCxnSpPr/>
            <p:nvPr/>
          </p:nvCxnSpPr>
          <p:spPr>
            <a:xfrm>
              <a:off x="8792816" y="5052309"/>
              <a:ext cx="0" cy="2025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hoek 32">
            <a:extLst>
              <a:ext uri="{FF2B5EF4-FFF2-40B4-BE49-F238E27FC236}">
                <a16:creationId xmlns:a16="http://schemas.microsoft.com/office/drawing/2014/main" id="{D1B135E1-4286-3D36-DD6B-CDD21783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889" y="5691096"/>
            <a:ext cx="4070350" cy="322263"/>
          </a:xfrm>
          <a:prstGeom prst="rect">
            <a:avLst/>
          </a:prstGeom>
          <a:noFill/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“Objective score”</a:t>
            </a:r>
          </a:p>
        </p:txBody>
      </p:sp>
      <p:sp>
        <p:nvSpPr>
          <p:cNvPr id="39" name="Rechthoek 33">
            <a:extLst>
              <a:ext uri="{FF2B5EF4-FFF2-40B4-BE49-F238E27FC236}">
                <a16:creationId xmlns:a16="http://schemas.microsoft.com/office/drawing/2014/main" id="{2E9137F8-5A83-DA26-B88F-46AD46D6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89" y="5711734"/>
            <a:ext cx="1192213" cy="322262"/>
          </a:xfrm>
          <a:prstGeom prst="rect">
            <a:avLst/>
          </a:prstGeom>
          <a:noFill/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05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“Subjective score”</a:t>
            </a:r>
            <a:endParaRPr kumimoji="0" lang="en-GB" altLang="en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0" name="Gebogen verbindingslijn 4">
            <a:extLst>
              <a:ext uri="{FF2B5EF4-FFF2-40B4-BE49-F238E27FC236}">
                <a16:creationId xmlns:a16="http://schemas.microsoft.com/office/drawing/2014/main" id="{55DFB334-EC08-23B4-BF46-02B6D005C756}"/>
              </a:ext>
            </a:extLst>
          </p:cNvPr>
          <p:cNvCxnSpPr/>
          <p:nvPr/>
        </p:nvCxnSpPr>
        <p:spPr>
          <a:xfrm>
            <a:off x="4290239" y="1958090"/>
            <a:ext cx="675640" cy="0"/>
          </a:xfrm>
          <a:prstGeom prst="bentConnector3">
            <a:avLst>
              <a:gd name="adj1" fmla="val 48735"/>
            </a:avLst>
          </a:prstGeom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kstvak 12">
            <a:extLst>
              <a:ext uri="{FF2B5EF4-FFF2-40B4-BE49-F238E27FC236}">
                <a16:creationId xmlns:a16="http://schemas.microsoft.com/office/drawing/2014/main" id="{46EAD0E0-2C6E-7150-0700-71E70E83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128" y="1613706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GB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188EFAA-8AB6-1B6E-25B9-C608A29E1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564" y="1443449"/>
            <a:ext cx="5002610" cy="52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07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2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  <p:bldP spid="38" grpId="0" animBg="1"/>
      <p:bldP spid="39" grpId="0" animBg="1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1249</Words>
  <Application>Microsoft Macintosh PowerPoint</Application>
  <PresentationFormat>Widescreen</PresentationFormat>
  <Paragraphs>284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Myriad Pro</vt:lpstr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Griek</dc:creator>
  <cp:lastModifiedBy>L Griek</cp:lastModifiedBy>
  <cp:revision>22</cp:revision>
  <dcterms:created xsi:type="dcterms:W3CDTF">2022-12-08T15:30:07Z</dcterms:created>
  <dcterms:modified xsi:type="dcterms:W3CDTF">2023-01-19T05:06:00Z</dcterms:modified>
</cp:coreProperties>
</file>