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0" r:id="rId2"/>
    <p:sldId id="271" r:id="rId3"/>
    <p:sldId id="261" r:id="rId4"/>
    <p:sldId id="272" r:id="rId5"/>
    <p:sldId id="273" r:id="rId6"/>
    <p:sldId id="318" r:id="rId7"/>
    <p:sldId id="336" r:id="rId8"/>
    <p:sldId id="333" r:id="rId9"/>
    <p:sldId id="337" r:id="rId10"/>
    <p:sldId id="338" r:id="rId11"/>
    <p:sldId id="274" r:id="rId12"/>
    <p:sldId id="275" r:id="rId13"/>
    <p:sldId id="276" r:id="rId14"/>
    <p:sldId id="277" r:id="rId15"/>
    <p:sldId id="326" r:id="rId16"/>
    <p:sldId id="342" r:id="rId17"/>
    <p:sldId id="269" r:id="rId1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uLUcZGtu1W4Z9vDJDdYUA==" hashData="nqwc3E15gKsd2JZesfrfxf5p24Ih8iOnyDYkekdDAs2ocq2VZAAZeJod/WxpK/F3yVa1roBlObnyQHuWZW4SI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4"/>
    <p:restoredTop sz="84708"/>
  </p:normalViewPr>
  <p:slideViewPr>
    <p:cSldViewPr snapToGrid="0">
      <p:cViewPr varScale="1">
        <p:scale>
          <a:sx n="92" d="100"/>
          <a:sy n="92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C17130-34D5-AC43-8EED-0119046C92F9}" type="doc">
      <dgm:prSet loTypeId="urn:microsoft.com/office/officeart/2008/layout/VerticalCurvedList" loCatId="" qsTypeId="urn:microsoft.com/office/officeart/2005/8/quickstyle/simple4" qsCatId="simple" csTypeId="urn:microsoft.com/office/officeart/2005/8/colors/colorful1" csCatId="colorful" phldr="1"/>
      <dgm:spPr/>
    </dgm:pt>
    <dgm:pt modelId="{F1BCB526-71F0-0E45-B1D4-8DD1A6F3EBBF}">
      <dgm:prSet phldrT="[Text]" custT="1"/>
      <dgm:spPr/>
      <dgm:t>
        <a:bodyPr/>
        <a:lstStyle/>
        <a:p>
          <a:r>
            <a:rPr lang="en-US" sz="1600" dirty="0"/>
            <a:t>Tender notice – Invitation to tender</a:t>
          </a:r>
        </a:p>
      </dgm:t>
    </dgm:pt>
    <dgm:pt modelId="{552BF00A-ABA1-2C48-9213-B92CC92AADD9}" type="parTrans" cxnId="{4AD0CBB3-D8E4-8844-A731-1AD65BADE78A}">
      <dgm:prSet/>
      <dgm:spPr/>
      <dgm:t>
        <a:bodyPr/>
        <a:lstStyle/>
        <a:p>
          <a:endParaRPr lang="en-US" sz="4000"/>
        </a:p>
      </dgm:t>
    </dgm:pt>
    <dgm:pt modelId="{2A50F77B-938B-9E41-BF29-5E1D0FD7D50D}" type="sibTrans" cxnId="{4AD0CBB3-D8E4-8844-A731-1AD65BADE78A}">
      <dgm:prSet/>
      <dgm:spPr/>
      <dgm:t>
        <a:bodyPr/>
        <a:lstStyle/>
        <a:p>
          <a:endParaRPr lang="en-US" sz="4000"/>
        </a:p>
      </dgm:t>
    </dgm:pt>
    <dgm:pt modelId="{5E894A55-74A7-AA4E-B8B2-01649652580B}">
      <dgm:prSet phldrT="[Text]" custT="1"/>
      <dgm:spPr/>
      <dgm:t>
        <a:bodyPr/>
        <a:lstStyle/>
        <a:p>
          <a:r>
            <a:rPr lang="en-US" sz="1600" dirty="0"/>
            <a:t>Explanatory meeting</a:t>
          </a:r>
        </a:p>
      </dgm:t>
    </dgm:pt>
    <dgm:pt modelId="{BD91C6EC-20E6-674D-8474-05D966E3B3FC}" type="parTrans" cxnId="{D4EB92F8-E07D-954F-B4CC-32724685FC9C}">
      <dgm:prSet/>
      <dgm:spPr/>
      <dgm:t>
        <a:bodyPr/>
        <a:lstStyle/>
        <a:p>
          <a:endParaRPr lang="en-US" sz="4000"/>
        </a:p>
      </dgm:t>
    </dgm:pt>
    <dgm:pt modelId="{6C757645-6914-A048-8EC3-87CDBA547C57}" type="sibTrans" cxnId="{D4EB92F8-E07D-954F-B4CC-32724685FC9C}">
      <dgm:prSet/>
      <dgm:spPr/>
      <dgm:t>
        <a:bodyPr/>
        <a:lstStyle/>
        <a:p>
          <a:endParaRPr lang="en-US" sz="4000"/>
        </a:p>
      </dgm:t>
    </dgm:pt>
    <dgm:pt modelId="{3E2BEB91-5545-084B-A1AE-4AB1D2BD89AC}">
      <dgm:prSet custT="1"/>
      <dgm:spPr/>
      <dgm:t>
        <a:bodyPr/>
        <a:lstStyle/>
        <a:p>
          <a:r>
            <a:rPr lang="en-US" sz="1600" dirty="0"/>
            <a:t>Expression of interest</a:t>
          </a:r>
        </a:p>
      </dgm:t>
    </dgm:pt>
    <dgm:pt modelId="{D32CAF10-4EBB-1248-9B68-4C900B5438AF}" type="parTrans" cxnId="{DD176DDD-2FEA-4B43-896C-41AB4AC2BF3D}">
      <dgm:prSet/>
      <dgm:spPr/>
      <dgm:t>
        <a:bodyPr/>
        <a:lstStyle/>
        <a:p>
          <a:endParaRPr lang="en-US" sz="4000"/>
        </a:p>
      </dgm:t>
    </dgm:pt>
    <dgm:pt modelId="{73253895-1602-E241-A4B2-D4A113525062}" type="sibTrans" cxnId="{DD176DDD-2FEA-4B43-896C-41AB4AC2BF3D}">
      <dgm:prSet/>
      <dgm:spPr/>
      <dgm:t>
        <a:bodyPr/>
        <a:lstStyle/>
        <a:p>
          <a:endParaRPr lang="en-US" sz="4000"/>
        </a:p>
      </dgm:t>
    </dgm:pt>
    <dgm:pt modelId="{9D9948F1-EA1E-1343-830A-B30A2BF188D4}">
      <dgm:prSet custT="1"/>
      <dgm:spPr/>
      <dgm:t>
        <a:bodyPr/>
        <a:lstStyle/>
        <a:p>
          <a:r>
            <a:rPr lang="en-US" sz="1600" dirty="0"/>
            <a:t>Preparation and submission of bidding documents (Online)</a:t>
          </a:r>
        </a:p>
      </dgm:t>
    </dgm:pt>
    <dgm:pt modelId="{6C075255-B21A-E144-BF7B-525FF3C8F15F}" type="parTrans" cxnId="{F1945F32-B183-174D-9875-6E6805212916}">
      <dgm:prSet/>
      <dgm:spPr/>
      <dgm:t>
        <a:bodyPr/>
        <a:lstStyle/>
        <a:p>
          <a:endParaRPr lang="en-US" sz="4000"/>
        </a:p>
      </dgm:t>
    </dgm:pt>
    <dgm:pt modelId="{00EA7CC2-2C91-5A42-876F-0CEF6A9711E3}" type="sibTrans" cxnId="{F1945F32-B183-174D-9875-6E6805212916}">
      <dgm:prSet/>
      <dgm:spPr/>
      <dgm:t>
        <a:bodyPr/>
        <a:lstStyle/>
        <a:p>
          <a:endParaRPr lang="en-US" sz="4000"/>
        </a:p>
      </dgm:t>
    </dgm:pt>
    <dgm:pt modelId="{3E0DF3A5-F4C2-B043-8CE3-030E408C56E5}">
      <dgm:prSet custT="1"/>
      <dgm:spPr/>
      <dgm:t>
        <a:bodyPr/>
        <a:lstStyle/>
        <a:p>
          <a:r>
            <a:rPr lang="en-US" sz="1600" dirty="0"/>
            <a:t>Contracting</a:t>
          </a:r>
        </a:p>
      </dgm:t>
    </dgm:pt>
    <dgm:pt modelId="{CF9357F0-C7BA-4442-9ABE-2837ED636093}" type="parTrans" cxnId="{AB7CA5D8-F724-F54D-A409-6D792E4D1D65}">
      <dgm:prSet/>
      <dgm:spPr/>
      <dgm:t>
        <a:bodyPr/>
        <a:lstStyle/>
        <a:p>
          <a:endParaRPr lang="en-US" sz="4000"/>
        </a:p>
      </dgm:t>
    </dgm:pt>
    <dgm:pt modelId="{2668B609-19E4-5040-86AF-6BD95E8C3A63}" type="sibTrans" cxnId="{AB7CA5D8-F724-F54D-A409-6D792E4D1D65}">
      <dgm:prSet/>
      <dgm:spPr/>
      <dgm:t>
        <a:bodyPr/>
        <a:lstStyle/>
        <a:p>
          <a:endParaRPr lang="en-US" sz="4000"/>
        </a:p>
      </dgm:t>
    </dgm:pt>
    <dgm:pt modelId="{2622B810-3032-0D4F-A8F0-0A10AD16E6EC}">
      <dgm:prSet custT="1"/>
      <dgm:spPr/>
      <dgm:t>
        <a:bodyPr/>
        <a:lstStyle/>
        <a:p>
          <a:endParaRPr lang="en-GB"/>
        </a:p>
      </dgm:t>
    </dgm:pt>
    <dgm:pt modelId="{678EA2AE-8584-A64A-BB47-178979A9F3A4}" type="parTrans" cxnId="{943715BD-1659-044D-BCEA-B749FBB8219B}">
      <dgm:prSet/>
      <dgm:spPr/>
      <dgm:t>
        <a:bodyPr/>
        <a:lstStyle/>
        <a:p>
          <a:endParaRPr lang="en-US" sz="4000"/>
        </a:p>
      </dgm:t>
    </dgm:pt>
    <dgm:pt modelId="{F147BD40-91C0-9D4F-8323-F23F18EB3229}" type="sibTrans" cxnId="{943715BD-1659-044D-BCEA-B749FBB8219B}">
      <dgm:prSet/>
      <dgm:spPr/>
      <dgm:t>
        <a:bodyPr/>
        <a:lstStyle/>
        <a:p>
          <a:endParaRPr lang="en-US" sz="4000"/>
        </a:p>
      </dgm:t>
    </dgm:pt>
    <dgm:pt modelId="{255FAEE6-C93C-BE4D-BD9B-A295469F0A3C}">
      <dgm:prSet custT="1"/>
      <dgm:spPr/>
      <dgm:t>
        <a:bodyPr/>
        <a:lstStyle/>
        <a:p>
          <a:r>
            <a:rPr lang="en-US" sz="1600" dirty="0"/>
            <a:t>Opening of bids Announcement of bidding results</a:t>
          </a:r>
        </a:p>
      </dgm:t>
    </dgm:pt>
    <dgm:pt modelId="{A18F27A4-B807-0C48-9950-8CE617D85DE3}" type="sibTrans" cxnId="{06342F7C-0875-CE4E-A0FD-61DBEDDF62FF}">
      <dgm:prSet/>
      <dgm:spPr/>
      <dgm:t>
        <a:bodyPr/>
        <a:lstStyle/>
        <a:p>
          <a:endParaRPr lang="en-US" sz="4000"/>
        </a:p>
      </dgm:t>
    </dgm:pt>
    <dgm:pt modelId="{198288E4-6C29-B347-9776-0E6A09FDC45D}" type="parTrans" cxnId="{06342F7C-0875-CE4E-A0FD-61DBEDDF62FF}">
      <dgm:prSet/>
      <dgm:spPr/>
      <dgm:t>
        <a:bodyPr/>
        <a:lstStyle/>
        <a:p>
          <a:endParaRPr lang="en-US" sz="4000"/>
        </a:p>
      </dgm:t>
    </dgm:pt>
    <dgm:pt modelId="{1AC5FB89-E663-004D-8B4C-493C786728BD}">
      <dgm:prSet phldrT="[Text]" custT="1"/>
      <dgm:spPr/>
      <dgm:t>
        <a:bodyPr/>
        <a:lstStyle/>
        <a:p>
          <a:r>
            <a:rPr lang="en-US" sz="2000" b="0" dirty="0">
              <a:latin typeface="+mj-lt"/>
            </a:rPr>
            <a:t>Preparatory</a:t>
          </a:r>
          <a:r>
            <a:rPr lang="en-US" sz="2000" b="0" dirty="0"/>
            <a:t> phase</a:t>
          </a:r>
        </a:p>
      </dgm:t>
    </dgm:pt>
    <dgm:pt modelId="{85DB1FAF-CCD1-3047-A5C4-85C92E1F5E1A}" type="parTrans" cxnId="{E54A11B5-163C-4547-B16F-715DAC414A87}">
      <dgm:prSet/>
      <dgm:spPr/>
      <dgm:t>
        <a:bodyPr/>
        <a:lstStyle/>
        <a:p>
          <a:endParaRPr lang="en-GB"/>
        </a:p>
      </dgm:t>
    </dgm:pt>
    <dgm:pt modelId="{54CAFBB6-2777-F74F-B447-B334E63E8AD6}" type="sibTrans" cxnId="{E54A11B5-163C-4547-B16F-715DAC414A87}">
      <dgm:prSet/>
      <dgm:spPr/>
      <dgm:t>
        <a:bodyPr/>
        <a:lstStyle/>
        <a:p>
          <a:endParaRPr lang="en-GB"/>
        </a:p>
      </dgm:t>
    </dgm:pt>
    <dgm:pt modelId="{FB85AF87-7AE7-C547-9004-BE8C29EA5704}" type="pres">
      <dgm:prSet presAssocID="{7EC17130-34D5-AC43-8EED-0119046C92F9}" presName="Name0" presStyleCnt="0">
        <dgm:presLayoutVars>
          <dgm:chMax val="7"/>
          <dgm:chPref val="7"/>
          <dgm:dir/>
        </dgm:presLayoutVars>
      </dgm:prSet>
      <dgm:spPr/>
    </dgm:pt>
    <dgm:pt modelId="{C5332222-F16D-C049-854A-2A9083DBE821}" type="pres">
      <dgm:prSet presAssocID="{7EC17130-34D5-AC43-8EED-0119046C92F9}" presName="Name1" presStyleCnt="0"/>
      <dgm:spPr/>
    </dgm:pt>
    <dgm:pt modelId="{549A921D-7C8E-8145-92CA-17FAF39471AA}" type="pres">
      <dgm:prSet presAssocID="{7EC17130-34D5-AC43-8EED-0119046C92F9}" presName="cycle" presStyleCnt="0"/>
      <dgm:spPr/>
    </dgm:pt>
    <dgm:pt modelId="{3AEF511B-00E5-A242-B6F1-26291633B9A2}" type="pres">
      <dgm:prSet presAssocID="{7EC17130-34D5-AC43-8EED-0119046C92F9}" presName="srcNode" presStyleLbl="node1" presStyleIdx="0" presStyleCnt="7"/>
      <dgm:spPr/>
    </dgm:pt>
    <dgm:pt modelId="{A190FD70-E42B-1845-998A-6D9091A160FE}" type="pres">
      <dgm:prSet presAssocID="{7EC17130-34D5-AC43-8EED-0119046C92F9}" presName="conn" presStyleLbl="parChTrans1D2" presStyleIdx="0" presStyleCnt="1"/>
      <dgm:spPr/>
    </dgm:pt>
    <dgm:pt modelId="{C834C658-4E92-044F-8072-B7A6232E61B8}" type="pres">
      <dgm:prSet presAssocID="{7EC17130-34D5-AC43-8EED-0119046C92F9}" presName="extraNode" presStyleLbl="node1" presStyleIdx="0" presStyleCnt="7"/>
      <dgm:spPr/>
    </dgm:pt>
    <dgm:pt modelId="{F38D9CB4-5A87-D94C-8727-1A625C27391F}" type="pres">
      <dgm:prSet presAssocID="{7EC17130-34D5-AC43-8EED-0119046C92F9}" presName="dstNode" presStyleLbl="node1" presStyleIdx="0" presStyleCnt="7"/>
      <dgm:spPr/>
    </dgm:pt>
    <dgm:pt modelId="{146E33A4-2CD7-1D47-9BEE-0FDCC6CB32D0}" type="pres">
      <dgm:prSet presAssocID="{1AC5FB89-E663-004D-8B4C-493C786728BD}" presName="text_1" presStyleLbl="node1" presStyleIdx="0" presStyleCnt="7" custScaleY="168210">
        <dgm:presLayoutVars>
          <dgm:bulletEnabled val="1"/>
        </dgm:presLayoutVars>
      </dgm:prSet>
      <dgm:spPr/>
    </dgm:pt>
    <dgm:pt modelId="{99959CCB-E79C-F94C-9D59-12D98EE42C8C}" type="pres">
      <dgm:prSet presAssocID="{1AC5FB89-E663-004D-8B4C-493C786728BD}" presName="accent_1" presStyleCnt="0"/>
      <dgm:spPr/>
    </dgm:pt>
    <dgm:pt modelId="{C63B78A3-A143-574F-BC68-18E81E87491A}" type="pres">
      <dgm:prSet presAssocID="{1AC5FB89-E663-004D-8B4C-493C786728BD}" presName="accentRepeatNode" presStyleLbl="solidFgAcc1" presStyleIdx="0" presStyleCnt="7"/>
      <dgm:spPr/>
    </dgm:pt>
    <dgm:pt modelId="{DCEBEC46-3A98-AA49-9A71-027C6CA24A64}" type="pres">
      <dgm:prSet presAssocID="{F1BCB526-71F0-0E45-B1D4-8DD1A6F3EBBF}" presName="text_2" presStyleLbl="node1" presStyleIdx="1" presStyleCnt="7" custScaleY="108963">
        <dgm:presLayoutVars>
          <dgm:bulletEnabled val="1"/>
        </dgm:presLayoutVars>
      </dgm:prSet>
      <dgm:spPr/>
    </dgm:pt>
    <dgm:pt modelId="{CBD859C4-C8A7-6341-B14E-FC832633FE2D}" type="pres">
      <dgm:prSet presAssocID="{F1BCB526-71F0-0E45-B1D4-8DD1A6F3EBBF}" presName="accent_2" presStyleCnt="0"/>
      <dgm:spPr/>
    </dgm:pt>
    <dgm:pt modelId="{A71724CA-5FCF-4F42-A4CD-45AE330F0F92}" type="pres">
      <dgm:prSet presAssocID="{F1BCB526-71F0-0E45-B1D4-8DD1A6F3EBBF}" presName="accentRepeatNode" presStyleLbl="solidFgAcc1" presStyleIdx="1" presStyleCnt="7"/>
      <dgm:spPr/>
    </dgm:pt>
    <dgm:pt modelId="{55EE2B0E-4748-7146-9069-56E32FE68F08}" type="pres">
      <dgm:prSet presAssocID="{5E894A55-74A7-AA4E-B8B2-01649652580B}" presName="text_3" presStyleLbl="node1" presStyleIdx="2" presStyleCnt="7" custScaleY="133662">
        <dgm:presLayoutVars>
          <dgm:bulletEnabled val="1"/>
        </dgm:presLayoutVars>
      </dgm:prSet>
      <dgm:spPr/>
    </dgm:pt>
    <dgm:pt modelId="{B5BE7AE6-37CC-F24D-9B17-DA135C16C450}" type="pres">
      <dgm:prSet presAssocID="{5E894A55-74A7-AA4E-B8B2-01649652580B}" presName="accent_3" presStyleCnt="0"/>
      <dgm:spPr/>
    </dgm:pt>
    <dgm:pt modelId="{BA4E289E-9501-D24B-AD90-F4850DD0EEA5}" type="pres">
      <dgm:prSet presAssocID="{5E894A55-74A7-AA4E-B8B2-01649652580B}" presName="accentRepeatNode" presStyleLbl="solidFgAcc1" presStyleIdx="2" presStyleCnt="7"/>
      <dgm:spPr/>
    </dgm:pt>
    <dgm:pt modelId="{555ED0DA-42B7-2948-96F7-E2F1B3EF50CD}" type="pres">
      <dgm:prSet presAssocID="{3E2BEB91-5545-084B-A1AE-4AB1D2BD89AC}" presName="text_4" presStyleLbl="node1" presStyleIdx="3" presStyleCnt="7" custScaleY="134646">
        <dgm:presLayoutVars>
          <dgm:bulletEnabled val="1"/>
        </dgm:presLayoutVars>
      </dgm:prSet>
      <dgm:spPr/>
    </dgm:pt>
    <dgm:pt modelId="{F99B4999-3431-2940-8BF6-89B8705A2DD7}" type="pres">
      <dgm:prSet presAssocID="{3E2BEB91-5545-084B-A1AE-4AB1D2BD89AC}" presName="accent_4" presStyleCnt="0"/>
      <dgm:spPr/>
    </dgm:pt>
    <dgm:pt modelId="{E129CBBE-AF50-7849-8BAF-96C8B0642D4B}" type="pres">
      <dgm:prSet presAssocID="{3E2BEB91-5545-084B-A1AE-4AB1D2BD89AC}" presName="accentRepeatNode" presStyleLbl="solidFgAcc1" presStyleIdx="3" presStyleCnt="7"/>
      <dgm:spPr/>
    </dgm:pt>
    <dgm:pt modelId="{95DA3D33-D02B-BF44-917C-DD913BDD457C}" type="pres">
      <dgm:prSet presAssocID="{9D9948F1-EA1E-1343-830A-B30A2BF188D4}" presName="text_5" presStyleLbl="node1" presStyleIdx="4" presStyleCnt="7" custScaleY="131640">
        <dgm:presLayoutVars>
          <dgm:bulletEnabled val="1"/>
        </dgm:presLayoutVars>
      </dgm:prSet>
      <dgm:spPr/>
    </dgm:pt>
    <dgm:pt modelId="{632250D6-CF44-7344-9644-6FF58351F539}" type="pres">
      <dgm:prSet presAssocID="{9D9948F1-EA1E-1343-830A-B30A2BF188D4}" presName="accent_5" presStyleCnt="0"/>
      <dgm:spPr/>
    </dgm:pt>
    <dgm:pt modelId="{8FE3E795-CC28-894D-827B-DE8F24BDE996}" type="pres">
      <dgm:prSet presAssocID="{9D9948F1-EA1E-1343-830A-B30A2BF188D4}" presName="accentRepeatNode" presStyleLbl="solidFgAcc1" presStyleIdx="4" presStyleCnt="7"/>
      <dgm:spPr/>
    </dgm:pt>
    <dgm:pt modelId="{948F6456-8E4F-554B-8A8D-CCA02A74A558}" type="pres">
      <dgm:prSet presAssocID="{255FAEE6-C93C-BE4D-BD9B-A295469F0A3C}" presName="text_6" presStyleLbl="node1" presStyleIdx="5" presStyleCnt="7" custScaleY="116447">
        <dgm:presLayoutVars>
          <dgm:bulletEnabled val="1"/>
        </dgm:presLayoutVars>
      </dgm:prSet>
      <dgm:spPr/>
    </dgm:pt>
    <dgm:pt modelId="{5C5B2E04-DBD8-B14B-B033-30767F2F8BFA}" type="pres">
      <dgm:prSet presAssocID="{255FAEE6-C93C-BE4D-BD9B-A295469F0A3C}" presName="accent_6" presStyleCnt="0"/>
      <dgm:spPr/>
    </dgm:pt>
    <dgm:pt modelId="{54D2A318-3994-DC44-AB3F-0F472E9F793A}" type="pres">
      <dgm:prSet presAssocID="{255FAEE6-C93C-BE4D-BD9B-A295469F0A3C}" presName="accentRepeatNode" presStyleLbl="solidFgAcc1" presStyleIdx="5" presStyleCnt="7"/>
      <dgm:spPr/>
    </dgm:pt>
    <dgm:pt modelId="{428EB0DD-714E-BA4A-B3AF-43FCB8F36BAC}" type="pres">
      <dgm:prSet presAssocID="{3E0DF3A5-F4C2-B043-8CE3-030E408C56E5}" presName="text_7" presStyleLbl="node1" presStyleIdx="6" presStyleCnt="7">
        <dgm:presLayoutVars>
          <dgm:bulletEnabled val="1"/>
        </dgm:presLayoutVars>
      </dgm:prSet>
      <dgm:spPr/>
    </dgm:pt>
    <dgm:pt modelId="{2D2844B1-0B40-6849-9D52-7B1842B0C178}" type="pres">
      <dgm:prSet presAssocID="{3E0DF3A5-F4C2-B043-8CE3-030E408C56E5}" presName="accent_7" presStyleCnt="0"/>
      <dgm:spPr/>
    </dgm:pt>
    <dgm:pt modelId="{72031A6F-1B0E-4D40-814A-4FF9B303F6A4}" type="pres">
      <dgm:prSet presAssocID="{3E0DF3A5-F4C2-B043-8CE3-030E408C56E5}" presName="accentRepeatNode" presStyleLbl="solidFgAcc1" presStyleIdx="6" presStyleCnt="7"/>
      <dgm:spPr/>
    </dgm:pt>
  </dgm:ptLst>
  <dgm:cxnLst>
    <dgm:cxn modelId="{94AEC026-0A74-CD48-9801-AC23FFAA9AC9}" type="presOf" srcId="{54CAFBB6-2777-F74F-B447-B334E63E8AD6}" destId="{A190FD70-E42B-1845-998A-6D9091A160FE}" srcOrd="0" destOrd="0" presId="urn:microsoft.com/office/officeart/2008/layout/VerticalCurvedList"/>
    <dgm:cxn modelId="{07E3FC2C-4CD0-AC41-9847-AD073802C630}" type="presOf" srcId="{9D9948F1-EA1E-1343-830A-B30A2BF188D4}" destId="{95DA3D33-D02B-BF44-917C-DD913BDD457C}" srcOrd="0" destOrd="0" presId="urn:microsoft.com/office/officeart/2008/layout/VerticalCurvedList"/>
    <dgm:cxn modelId="{F1945F32-B183-174D-9875-6E6805212916}" srcId="{7EC17130-34D5-AC43-8EED-0119046C92F9}" destId="{9D9948F1-EA1E-1343-830A-B30A2BF188D4}" srcOrd="4" destOrd="0" parTransId="{6C075255-B21A-E144-BF7B-525FF3C8F15F}" sibTransId="{00EA7CC2-2C91-5A42-876F-0CEF6A9711E3}"/>
    <dgm:cxn modelId="{67898132-1726-0640-A898-318D85E43267}" type="presOf" srcId="{7EC17130-34D5-AC43-8EED-0119046C92F9}" destId="{FB85AF87-7AE7-C547-9004-BE8C29EA5704}" srcOrd="0" destOrd="0" presId="urn:microsoft.com/office/officeart/2008/layout/VerticalCurvedList"/>
    <dgm:cxn modelId="{B88B384C-C2D1-F44A-B59F-0649515130DC}" type="presOf" srcId="{5E894A55-74A7-AA4E-B8B2-01649652580B}" destId="{55EE2B0E-4748-7146-9069-56E32FE68F08}" srcOrd="0" destOrd="0" presId="urn:microsoft.com/office/officeart/2008/layout/VerticalCurvedList"/>
    <dgm:cxn modelId="{944E205D-896B-5E44-BF07-E15EC957FD18}" type="presOf" srcId="{F1BCB526-71F0-0E45-B1D4-8DD1A6F3EBBF}" destId="{DCEBEC46-3A98-AA49-9A71-027C6CA24A64}" srcOrd="0" destOrd="0" presId="urn:microsoft.com/office/officeart/2008/layout/VerticalCurvedList"/>
    <dgm:cxn modelId="{06342F7C-0875-CE4E-A0FD-61DBEDDF62FF}" srcId="{7EC17130-34D5-AC43-8EED-0119046C92F9}" destId="{255FAEE6-C93C-BE4D-BD9B-A295469F0A3C}" srcOrd="5" destOrd="0" parTransId="{198288E4-6C29-B347-9776-0E6A09FDC45D}" sibTransId="{A18F27A4-B807-0C48-9950-8CE617D85DE3}"/>
    <dgm:cxn modelId="{5B44C69A-DC14-DA4A-9ECE-E2003C1C3C1D}" type="presOf" srcId="{3E2BEB91-5545-084B-A1AE-4AB1D2BD89AC}" destId="{555ED0DA-42B7-2948-96F7-E2F1B3EF50CD}" srcOrd="0" destOrd="0" presId="urn:microsoft.com/office/officeart/2008/layout/VerticalCurvedList"/>
    <dgm:cxn modelId="{DB11E3AA-0C6D-5D43-B3E7-6D78F7275F08}" type="presOf" srcId="{255FAEE6-C93C-BE4D-BD9B-A295469F0A3C}" destId="{948F6456-8E4F-554B-8A8D-CCA02A74A558}" srcOrd="0" destOrd="0" presId="urn:microsoft.com/office/officeart/2008/layout/VerticalCurvedList"/>
    <dgm:cxn modelId="{4AD0CBB3-D8E4-8844-A731-1AD65BADE78A}" srcId="{7EC17130-34D5-AC43-8EED-0119046C92F9}" destId="{F1BCB526-71F0-0E45-B1D4-8DD1A6F3EBBF}" srcOrd="1" destOrd="0" parTransId="{552BF00A-ABA1-2C48-9213-B92CC92AADD9}" sibTransId="{2A50F77B-938B-9E41-BF29-5E1D0FD7D50D}"/>
    <dgm:cxn modelId="{E54A11B5-163C-4547-B16F-715DAC414A87}" srcId="{7EC17130-34D5-AC43-8EED-0119046C92F9}" destId="{1AC5FB89-E663-004D-8B4C-493C786728BD}" srcOrd="0" destOrd="0" parTransId="{85DB1FAF-CCD1-3047-A5C4-85C92E1F5E1A}" sibTransId="{54CAFBB6-2777-F74F-B447-B334E63E8AD6}"/>
    <dgm:cxn modelId="{943715BD-1659-044D-BCEA-B749FBB8219B}" srcId="{7EC17130-34D5-AC43-8EED-0119046C92F9}" destId="{2622B810-3032-0D4F-A8F0-0A10AD16E6EC}" srcOrd="7" destOrd="0" parTransId="{678EA2AE-8584-A64A-BB47-178979A9F3A4}" sibTransId="{F147BD40-91C0-9D4F-8323-F23F18EB3229}"/>
    <dgm:cxn modelId="{2ECBD8C6-04D0-8046-9313-3F6C03A6DE7F}" type="presOf" srcId="{3E0DF3A5-F4C2-B043-8CE3-030E408C56E5}" destId="{428EB0DD-714E-BA4A-B3AF-43FCB8F36BAC}" srcOrd="0" destOrd="0" presId="urn:microsoft.com/office/officeart/2008/layout/VerticalCurvedList"/>
    <dgm:cxn modelId="{E9865FCB-B010-E344-8B96-D1E204014C46}" type="presOf" srcId="{1AC5FB89-E663-004D-8B4C-493C786728BD}" destId="{146E33A4-2CD7-1D47-9BEE-0FDCC6CB32D0}" srcOrd="0" destOrd="0" presId="urn:microsoft.com/office/officeart/2008/layout/VerticalCurvedList"/>
    <dgm:cxn modelId="{AB7CA5D8-F724-F54D-A409-6D792E4D1D65}" srcId="{7EC17130-34D5-AC43-8EED-0119046C92F9}" destId="{3E0DF3A5-F4C2-B043-8CE3-030E408C56E5}" srcOrd="6" destOrd="0" parTransId="{CF9357F0-C7BA-4442-9ABE-2837ED636093}" sibTransId="{2668B609-19E4-5040-86AF-6BD95E8C3A63}"/>
    <dgm:cxn modelId="{DD176DDD-2FEA-4B43-896C-41AB4AC2BF3D}" srcId="{7EC17130-34D5-AC43-8EED-0119046C92F9}" destId="{3E2BEB91-5545-084B-A1AE-4AB1D2BD89AC}" srcOrd="3" destOrd="0" parTransId="{D32CAF10-4EBB-1248-9B68-4C900B5438AF}" sibTransId="{73253895-1602-E241-A4B2-D4A113525062}"/>
    <dgm:cxn modelId="{D4EB92F8-E07D-954F-B4CC-32724685FC9C}" srcId="{7EC17130-34D5-AC43-8EED-0119046C92F9}" destId="{5E894A55-74A7-AA4E-B8B2-01649652580B}" srcOrd="2" destOrd="0" parTransId="{BD91C6EC-20E6-674D-8474-05D966E3B3FC}" sibTransId="{6C757645-6914-A048-8EC3-87CDBA547C57}"/>
    <dgm:cxn modelId="{3C43C41C-0B67-0244-BEF0-6994312BB1F0}" type="presParOf" srcId="{FB85AF87-7AE7-C547-9004-BE8C29EA5704}" destId="{C5332222-F16D-C049-854A-2A9083DBE821}" srcOrd="0" destOrd="0" presId="urn:microsoft.com/office/officeart/2008/layout/VerticalCurvedList"/>
    <dgm:cxn modelId="{0634DF89-BEA1-0243-8D18-705A39BA047E}" type="presParOf" srcId="{C5332222-F16D-C049-854A-2A9083DBE821}" destId="{549A921D-7C8E-8145-92CA-17FAF39471AA}" srcOrd="0" destOrd="0" presId="urn:microsoft.com/office/officeart/2008/layout/VerticalCurvedList"/>
    <dgm:cxn modelId="{A84815FD-DEFA-4643-B476-CCDC05AD672D}" type="presParOf" srcId="{549A921D-7C8E-8145-92CA-17FAF39471AA}" destId="{3AEF511B-00E5-A242-B6F1-26291633B9A2}" srcOrd="0" destOrd="0" presId="urn:microsoft.com/office/officeart/2008/layout/VerticalCurvedList"/>
    <dgm:cxn modelId="{67328F6D-DCF7-8049-88F3-41A51BDBB9B1}" type="presParOf" srcId="{549A921D-7C8E-8145-92CA-17FAF39471AA}" destId="{A190FD70-E42B-1845-998A-6D9091A160FE}" srcOrd="1" destOrd="0" presId="urn:microsoft.com/office/officeart/2008/layout/VerticalCurvedList"/>
    <dgm:cxn modelId="{A3FE5A9A-F885-A244-ACA3-C66F09CBD784}" type="presParOf" srcId="{549A921D-7C8E-8145-92CA-17FAF39471AA}" destId="{C834C658-4E92-044F-8072-B7A6232E61B8}" srcOrd="2" destOrd="0" presId="urn:microsoft.com/office/officeart/2008/layout/VerticalCurvedList"/>
    <dgm:cxn modelId="{0F3C0719-25A8-1A49-9D7E-18185EDFF64F}" type="presParOf" srcId="{549A921D-7C8E-8145-92CA-17FAF39471AA}" destId="{F38D9CB4-5A87-D94C-8727-1A625C27391F}" srcOrd="3" destOrd="0" presId="urn:microsoft.com/office/officeart/2008/layout/VerticalCurvedList"/>
    <dgm:cxn modelId="{0940AE3F-3EB9-C34B-BB05-15AAE9F39BE9}" type="presParOf" srcId="{C5332222-F16D-C049-854A-2A9083DBE821}" destId="{146E33A4-2CD7-1D47-9BEE-0FDCC6CB32D0}" srcOrd="1" destOrd="0" presId="urn:microsoft.com/office/officeart/2008/layout/VerticalCurvedList"/>
    <dgm:cxn modelId="{4BB307D7-6795-F04A-94D8-6E032C1CD751}" type="presParOf" srcId="{C5332222-F16D-C049-854A-2A9083DBE821}" destId="{99959CCB-E79C-F94C-9D59-12D98EE42C8C}" srcOrd="2" destOrd="0" presId="urn:microsoft.com/office/officeart/2008/layout/VerticalCurvedList"/>
    <dgm:cxn modelId="{BA74956B-846A-E84C-93AF-674ACBF404BD}" type="presParOf" srcId="{99959CCB-E79C-F94C-9D59-12D98EE42C8C}" destId="{C63B78A3-A143-574F-BC68-18E81E87491A}" srcOrd="0" destOrd="0" presId="urn:microsoft.com/office/officeart/2008/layout/VerticalCurvedList"/>
    <dgm:cxn modelId="{13F6C8A7-EEE0-544D-AE6E-DA7988131E9C}" type="presParOf" srcId="{C5332222-F16D-C049-854A-2A9083DBE821}" destId="{DCEBEC46-3A98-AA49-9A71-027C6CA24A64}" srcOrd="3" destOrd="0" presId="urn:microsoft.com/office/officeart/2008/layout/VerticalCurvedList"/>
    <dgm:cxn modelId="{59D8B02A-B639-8D4F-91E4-5E21419C4950}" type="presParOf" srcId="{C5332222-F16D-C049-854A-2A9083DBE821}" destId="{CBD859C4-C8A7-6341-B14E-FC832633FE2D}" srcOrd="4" destOrd="0" presId="urn:microsoft.com/office/officeart/2008/layout/VerticalCurvedList"/>
    <dgm:cxn modelId="{F98CE664-77D5-6A4D-B35E-D812B4C6CA1E}" type="presParOf" srcId="{CBD859C4-C8A7-6341-B14E-FC832633FE2D}" destId="{A71724CA-5FCF-4F42-A4CD-45AE330F0F92}" srcOrd="0" destOrd="0" presId="urn:microsoft.com/office/officeart/2008/layout/VerticalCurvedList"/>
    <dgm:cxn modelId="{5E62493D-5025-C249-8D61-36A4E6647CBF}" type="presParOf" srcId="{C5332222-F16D-C049-854A-2A9083DBE821}" destId="{55EE2B0E-4748-7146-9069-56E32FE68F08}" srcOrd="5" destOrd="0" presId="urn:microsoft.com/office/officeart/2008/layout/VerticalCurvedList"/>
    <dgm:cxn modelId="{FED10169-B434-E746-BAC6-02DA28580F17}" type="presParOf" srcId="{C5332222-F16D-C049-854A-2A9083DBE821}" destId="{B5BE7AE6-37CC-F24D-9B17-DA135C16C450}" srcOrd="6" destOrd="0" presId="urn:microsoft.com/office/officeart/2008/layout/VerticalCurvedList"/>
    <dgm:cxn modelId="{BD5A4227-597A-FE4E-95DC-03E2CB90EE41}" type="presParOf" srcId="{B5BE7AE6-37CC-F24D-9B17-DA135C16C450}" destId="{BA4E289E-9501-D24B-AD90-F4850DD0EEA5}" srcOrd="0" destOrd="0" presId="urn:microsoft.com/office/officeart/2008/layout/VerticalCurvedList"/>
    <dgm:cxn modelId="{EDF8D0A6-55A0-2545-848F-C3966C90C9E9}" type="presParOf" srcId="{C5332222-F16D-C049-854A-2A9083DBE821}" destId="{555ED0DA-42B7-2948-96F7-E2F1B3EF50CD}" srcOrd="7" destOrd="0" presId="urn:microsoft.com/office/officeart/2008/layout/VerticalCurvedList"/>
    <dgm:cxn modelId="{E0C2EEAF-6382-3746-8047-0241B0B375E5}" type="presParOf" srcId="{C5332222-F16D-C049-854A-2A9083DBE821}" destId="{F99B4999-3431-2940-8BF6-89B8705A2DD7}" srcOrd="8" destOrd="0" presId="urn:microsoft.com/office/officeart/2008/layout/VerticalCurvedList"/>
    <dgm:cxn modelId="{E2BFD4E1-E0C0-4C44-9872-EC3E49304B54}" type="presParOf" srcId="{F99B4999-3431-2940-8BF6-89B8705A2DD7}" destId="{E129CBBE-AF50-7849-8BAF-96C8B0642D4B}" srcOrd="0" destOrd="0" presId="urn:microsoft.com/office/officeart/2008/layout/VerticalCurvedList"/>
    <dgm:cxn modelId="{F0E96361-EB7B-0646-9523-F58479228C2D}" type="presParOf" srcId="{C5332222-F16D-C049-854A-2A9083DBE821}" destId="{95DA3D33-D02B-BF44-917C-DD913BDD457C}" srcOrd="9" destOrd="0" presId="urn:microsoft.com/office/officeart/2008/layout/VerticalCurvedList"/>
    <dgm:cxn modelId="{7BD71592-88CE-A14B-82CB-641798E5DAB2}" type="presParOf" srcId="{C5332222-F16D-C049-854A-2A9083DBE821}" destId="{632250D6-CF44-7344-9644-6FF58351F539}" srcOrd="10" destOrd="0" presId="urn:microsoft.com/office/officeart/2008/layout/VerticalCurvedList"/>
    <dgm:cxn modelId="{55EF693A-4E9A-954F-BF2A-54209A355C96}" type="presParOf" srcId="{632250D6-CF44-7344-9644-6FF58351F539}" destId="{8FE3E795-CC28-894D-827B-DE8F24BDE996}" srcOrd="0" destOrd="0" presId="urn:microsoft.com/office/officeart/2008/layout/VerticalCurvedList"/>
    <dgm:cxn modelId="{D3B5CC1D-8D5D-4147-A9F1-DD16315C964D}" type="presParOf" srcId="{C5332222-F16D-C049-854A-2A9083DBE821}" destId="{948F6456-8E4F-554B-8A8D-CCA02A74A558}" srcOrd="11" destOrd="0" presId="urn:microsoft.com/office/officeart/2008/layout/VerticalCurvedList"/>
    <dgm:cxn modelId="{7E427CD5-512A-1946-A91E-CE16FFD23EF5}" type="presParOf" srcId="{C5332222-F16D-C049-854A-2A9083DBE821}" destId="{5C5B2E04-DBD8-B14B-B033-30767F2F8BFA}" srcOrd="12" destOrd="0" presId="urn:microsoft.com/office/officeart/2008/layout/VerticalCurvedList"/>
    <dgm:cxn modelId="{E3009F16-6656-2041-8CE1-380BBD3D677A}" type="presParOf" srcId="{5C5B2E04-DBD8-B14B-B033-30767F2F8BFA}" destId="{54D2A318-3994-DC44-AB3F-0F472E9F793A}" srcOrd="0" destOrd="0" presId="urn:microsoft.com/office/officeart/2008/layout/VerticalCurvedList"/>
    <dgm:cxn modelId="{7A5FE611-1EE7-1D4C-8957-5FF466AB23E6}" type="presParOf" srcId="{C5332222-F16D-C049-854A-2A9083DBE821}" destId="{428EB0DD-714E-BA4A-B3AF-43FCB8F36BAC}" srcOrd="13" destOrd="0" presId="urn:microsoft.com/office/officeart/2008/layout/VerticalCurvedList"/>
    <dgm:cxn modelId="{E22F0FA6-1E0F-AB4C-BFBA-BA45B5BDA927}" type="presParOf" srcId="{C5332222-F16D-C049-854A-2A9083DBE821}" destId="{2D2844B1-0B40-6849-9D52-7B1842B0C178}" srcOrd="14" destOrd="0" presId="urn:microsoft.com/office/officeart/2008/layout/VerticalCurvedList"/>
    <dgm:cxn modelId="{0E6313AC-4B4E-5F49-86C3-BF781ED6A02D}" type="presParOf" srcId="{2D2844B1-0B40-6849-9D52-7B1842B0C178}" destId="{72031A6F-1B0E-4D40-814A-4FF9B303F6A4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FD70-E42B-1845-998A-6D9091A160FE}">
      <dsp:nvSpPr>
        <dsp:cNvPr id="0" name=""/>
        <dsp:cNvSpPr/>
      </dsp:nvSpPr>
      <dsp:spPr>
        <a:xfrm>
          <a:off x="-6128839" y="-919246"/>
          <a:ext cx="7300751" cy="7300751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E33A4-2CD7-1D47-9BEE-0FDCC6CB32D0}">
      <dsp:nvSpPr>
        <dsp:cNvPr id="0" name=""/>
        <dsp:cNvSpPr/>
      </dsp:nvSpPr>
      <dsp:spPr>
        <a:xfrm>
          <a:off x="380498" y="97554"/>
          <a:ext cx="11081486" cy="8291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27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+mj-lt"/>
            </a:rPr>
            <a:t>Preparatory</a:t>
          </a:r>
          <a:r>
            <a:rPr lang="en-US" sz="2000" b="0" kern="1200" dirty="0"/>
            <a:t> phase</a:t>
          </a:r>
        </a:p>
      </dsp:txBody>
      <dsp:txXfrm>
        <a:off x="380498" y="97554"/>
        <a:ext cx="11081486" cy="829173"/>
      </dsp:txXfrm>
    </dsp:sp>
    <dsp:sp modelId="{C63B78A3-A143-574F-BC68-18E81E87491A}">
      <dsp:nvSpPr>
        <dsp:cNvPr id="0" name=""/>
        <dsp:cNvSpPr/>
      </dsp:nvSpPr>
      <dsp:spPr>
        <a:xfrm>
          <a:off x="72411" y="204054"/>
          <a:ext cx="616174" cy="616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BEC46-3A98-AA49-9A71-027C6CA24A64}">
      <dsp:nvSpPr>
        <dsp:cNvPr id="0" name=""/>
        <dsp:cNvSpPr/>
      </dsp:nvSpPr>
      <dsp:spPr>
        <a:xfrm>
          <a:off x="826899" y="983424"/>
          <a:ext cx="10635085" cy="5371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27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Tender notice – Invitation to tender</a:t>
          </a:r>
        </a:p>
      </dsp:txBody>
      <dsp:txXfrm>
        <a:off x="826899" y="983424"/>
        <a:ext cx="10635085" cy="537121"/>
      </dsp:txXfrm>
    </dsp:sp>
    <dsp:sp modelId="{A71724CA-5FCF-4F42-A4CD-45AE330F0F92}">
      <dsp:nvSpPr>
        <dsp:cNvPr id="0" name=""/>
        <dsp:cNvSpPr/>
      </dsp:nvSpPr>
      <dsp:spPr>
        <a:xfrm>
          <a:off x="518812" y="943897"/>
          <a:ext cx="616174" cy="616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E2B0E-4748-7146-9069-56E32FE68F08}">
      <dsp:nvSpPr>
        <dsp:cNvPr id="0" name=""/>
        <dsp:cNvSpPr/>
      </dsp:nvSpPr>
      <dsp:spPr>
        <a:xfrm>
          <a:off x="1071525" y="1661849"/>
          <a:ext cx="10390459" cy="6588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27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Explanatory meeting</a:t>
          </a:r>
        </a:p>
      </dsp:txBody>
      <dsp:txXfrm>
        <a:off x="1071525" y="1661849"/>
        <a:ext cx="10390459" cy="658872"/>
      </dsp:txXfrm>
    </dsp:sp>
    <dsp:sp modelId="{BA4E289E-9501-D24B-AD90-F4850DD0EEA5}">
      <dsp:nvSpPr>
        <dsp:cNvPr id="0" name=""/>
        <dsp:cNvSpPr/>
      </dsp:nvSpPr>
      <dsp:spPr>
        <a:xfrm>
          <a:off x="763437" y="1683198"/>
          <a:ext cx="616174" cy="616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ED0DA-42B7-2948-96F7-E2F1B3EF50CD}">
      <dsp:nvSpPr>
        <dsp:cNvPr id="0" name=""/>
        <dsp:cNvSpPr/>
      </dsp:nvSpPr>
      <dsp:spPr>
        <a:xfrm>
          <a:off x="1149631" y="2399267"/>
          <a:ext cx="10312352" cy="66372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27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Expression of interest</a:t>
          </a:r>
        </a:p>
      </dsp:txBody>
      <dsp:txXfrm>
        <a:off x="1149631" y="2399267"/>
        <a:ext cx="10312352" cy="663723"/>
      </dsp:txXfrm>
    </dsp:sp>
    <dsp:sp modelId="{E129CBBE-AF50-7849-8BAF-96C8B0642D4B}">
      <dsp:nvSpPr>
        <dsp:cNvPr id="0" name=""/>
        <dsp:cNvSpPr/>
      </dsp:nvSpPr>
      <dsp:spPr>
        <a:xfrm>
          <a:off x="841544" y="2423041"/>
          <a:ext cx="616174" cy="616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A3D33-D02B-BF44-917C-DD913BDD457C}">
      <dsp:nvSpPr>
        <dsp:cNvPr id="0" name=""/>
        <dsp:cNvSpPr/>
      </dsp:nvSpPr>
      <dsp:spPr>
        <a:xfrm>
          <a:off x="1071525" y="3146519"/>
          <a:ext cx="10390459" cy="64890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27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and submission of bidding documents (Online)</a:t>
          </a:r>
        </a:p>
      </dsp:txBody>
      <dsp:txXfrm>
        <a:off x="1071525" y="3146519"/>
        <a:ext cx="10390459" cy="648905"/>
      </dsp:txXfrm>
    </dsp:sp>
    <dsp:sp modelId="{8FE3E795-CC28-894D-827B-DE8F24BDE996}">
      <dsp:nvSpPr>
        <dsp:cNvPr id="0" name=""/>
        <dsp:cNvSpPr/>
      </dsp:nvSpPr>
      <dsp:spPr>
        <a:xfrm>
          <a:off x="763437" y="3162885"/>
          <a:ext cx="616174" cy="616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F6456-8E4F-554B-8A8D-CCA02A74A558}">
      <dsp:nvSpPr>
        <dsp:cNvPr id="0" name=""/>
        <dsp:cNvSpPr/>
      </dsp:nvSpPr>
      <dsp:spPr>
        <a:xfrm>
          <a:off x="826899" y="3923266"/>
          <a:ext cx="10635085" cy="57401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27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Opening of bids Announcement of bidding results</a:t>
          </a:r>
        </a:p>
      </dsp:txBody>
      <dsp:txXfrm>
        <a:off x="826899" y="3923266"/>
        <a:ext cx="10635085" cy="574013"/>
      </dsp:txXfrm>
    </dsp:sp>
    <dsp:sp modelId="{54D2A318-3994-DC44-AB3F-0F472E9F793A}">
      <dsp:nvSpPr>
        <dsp:cNvPr id="0" name=""/>
        <dsp:cNvSpPr/>
      </dsp:nvSpPr>
      <dsp:spPr>
        <a:xfrm>
          <a:off x="518812" y="3902186"/>
          <a:ext cx="616174" cy="616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EB0DD-714E-BA4A-B3AF-43FCB8F36BAC}">
      <dsp:nvSpPr>
        <dsp:cNvPr id="0" name=""/>
        <dsp:cNvSpPr/>
      </dsp:nvSpPr>
      <dsp:spPr>
        <a:xfrm>
          <a:off x="380498" y="4703646"/>
          <a:ext cx="11081486" cy="4929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27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Contracting</a:t>
          </a:r>
        </a:p>
      </dsp:txBody>
      <dsp:txXfrm>
        <a:off x="380498" y="4703646"/>
        <a:ext cx="11081486" cy="492939"/>
      </dsp:txXfrm>
    </dsp:sp>
    <dsp:sp modelId="{72031A6F-1B0E-4D40-814A-4FF9B303F6A4}">
      <dsp:nvSpPr>
        <dsp:cNvPr id="0" name=""/>
        <dsp:cNvSpPr/>
      </dsp:nvSpPr>
      <dsp:spPr>
        <a:xfrm>
          <a:off x="72411" y="4642029"/>
          <a:ext cx="616174" cy="616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B855-DD84-0541-8333-9F77375308CA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CD886-63AA-F943-9582-9BF5F5014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29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65E64D-0A58-454E-8936-E647378A81FE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69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01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43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¥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08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88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96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92300" y="107950"/>
            <a:ext cx="2887663" cy="16240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592930" y="1876806"/>
            <a:ext cx="5637181" cy="699897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sz="1400" baseline="0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A32AE4-1C6D-4F25-A8A3-929233AF2D39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58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So, that is my talk for this session, any questions?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106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26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10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A32AE4-1C6D-4F25-A8A3-929233AF2D39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846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79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56D85-A1FD-47A4-A9D5-6FE2EC106D46}" type="slidenum">
              <a:rPr lang="en-GB" altLang="en-US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749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9013" y="76200"/>
            <a:ext cx="2105025" cy="118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2737" y="1284923"/>
            <a:ext cx="5486400" cy="7400290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AD15-AF98-484C-87EB-FDBF63CA74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0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6700" y="190500"/>
            <a:ext cx="3257550" cy="1831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8941" y="2022475"/>
            <a:ext cx="6272011" cy="7017022"/>
          </a:xfrm>
        </p:spPr>
        <p:txBody>
          <a:bodyPr/>
          <a:lstStyle/>
          <a:p>
            <a:endParaRPr lang="en-US" sz="1400" b="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AD15-AF98-484C-87EB-FDBF63CA74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36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7400" y="109538"/>
            <a:ext cx="2579688" cy="1450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50194" y="1573576"/>
            <a:ext cx="5493851" cy="712470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41800-1A8B-EA4B-AE5E-9885803025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51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3178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589181"/>
            <a:ext cx="5486400" cy="3600450"/>
          </a:xfrm>
        </p:spPr>
        <p:txBody>
          <a:bodyPr/>
          <a:lstStyle/>
          <a:p>
            <a:pPr lvl="0"/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AD15-AF98-484C-87EB-FDBF63CA74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7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3724C-7ADA-990F-442A-EC060D0CB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B7C5C2-6649-2E01-965E-00304A3A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2A953-91AA-6068-ADB9-30A13415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94C00-1999-3636-7D28-7FFA55DCA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DF1EB-3E81-A5F8-3DD3-05F2E027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87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5A48-8529-AE6A-8A93-1A933073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E9682-47CC-A3AE-4EE1-9237652CA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E1B7D-A35D-E3DF-750B-C0C7EA09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A840A-98CF-F7F7-0B01-F673A888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D4282-5A64-CCE3-B8A3-9FFC8605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185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4A948-B4C7-7CC8-295E-FFE828AB8B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AF87E-A82B-E942-B9A9-A2E80C2F2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FC37B-8FDA-B667-A66D-7B5EBB9F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DDEB2-E90D-8CF4-4C88-D55B6846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2B032-5E13-BBF0-393C-7C5854D9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16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B22F0-D2CF-C411-8A9D-744733DD6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A15FF-4204-B693-DB04-EDDD98FC7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4677-8D21-22C7-8079-0783063B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077BE-4BFE-EC33-F394-17005C31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8CA0-6C22-3EFB-074B-2FAFF799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99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C012-948D-4A9B-3E1C-2D56277EF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378FD-3ECE-99C5-6451-AD3A24472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89FD6-2920-ED8B-2118-52731357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03CF3-7703-1F59-623E-ABB32E106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01282-0287-F8EA-3DA8-BBF6C108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61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D2AE2-77F3-96EC-BB1D-4EA28E5F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3285C-774D-3DB5-3C8A-13DDD65BA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914EB-E470-F378-6BEF-EC7470A05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62451-5C78-6094-B38C-248A255BF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9889F-1CCA-89A1-7E20-0ACE63C9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1718F-B228-42D6-3F9E-AA1D3D7A3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14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4777E-35CC-A7F0-723E-ADE0BC3CD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48FF1-FDB4-A95B-B398-DF107C424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66871-5303-007E-57A1-39E9B4B49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EA38F-A847-91EF-E4BD-18137A454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206F6-328A-7294-0D47-EF15FEB57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8580A-19FE-C3EA-D771-40841B2D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8D7D89-BB07-0DEF-78AA-30A47405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9D4AC5-8720-9C8D-8C5E-11019DAE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73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E9C46-4BDD-66AD-09F3-3747DBC73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ADF37-9085-7DDE-173B-15906412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5A81C-451A-C4B5-9593-BA37664E8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6ACA4-AA73-36AE-CF2C-A4D63BC6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76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EFA2DC-8C7B-ACDE-1DB3-3D74C664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79E7-686F-5A46-5C15-62925002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84E32-2AF3-B423-E28B-3ADC59E0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59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EF5D-ACB5-3D3D-CFCF-122F4D78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22902-79BB-E671-F18B-09595290D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F75FB-7512-862E-35C4-D2F4EE7A1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EE24-030F-29C5-7BDD-32818AC5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865E7-E570-B464-659C-A6B04327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A57B3-8BB0-7D1D-C53E-4F0BD429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07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A0DEE-7507-075F-B5FA-AE53F2C5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EC552-694D-9A08-FD59-7780B42DE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48B8E-A072-9F07-EEA2-8CFFB8D8C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9E50C-673B-DBB2-74BD-CA65C7FE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A8E58-7A80-7746-A6D9-F09CAB18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903F5-7851-A10C-8332-F31D3C3E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03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D4578-03CE-6478-DEFC-7D012D2B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D2313-0A55-8340-9C7A-19499B57F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DCDDB-FF6D-8933-6FD4-65903B0DF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E3B8B-F970-C746-9657-F0CE43932C2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7A64B-A77B-E776-90BF-96C4C599B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C8CB1-8896-854C-E22E-F21F3A260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53657-0122-524A-9606-FE8FC70E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9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5.jp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ma.or.jp/en/member.html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hyperlink" Target="https://www.een-japan.eu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9.jpg"/><Relationship Id="rId5" Type="http://schemas.openxmlformats.org/officeDocument/2006/relationships/diagramData" Target="../diagrams/data1.xml"/><Relationship Id="rId10" Type="http://schemas.openxmlformats.org/officeDocument/2006/relationships/image" Target="../media/image38.png"/><Relationship Id="rId4" Type="http://schemas.openxmlformats.org/officeDocument/2006/relationships/image" Target="../media/image37.JP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-japan.eu/government-procurement/ask-expert-government-procuremen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4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14.pn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15.png"/><Relationship Id="rId9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1"/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dirty="0">
              <a:latin typeface="+mj-lt"/>
            </a:endParaRPr>
          </a:p>
        </p:txBody>
      </p:sp>
      <p:sp>
        <p:nvSpPr>
          <p:cNvPr id="13315" name="Rectangle 2"/>
          <p:cNvSpPr>
            <a:spLocks/>
          </p:cNvSpPr>
          <p:nvPr/>
        </p:nvSpPr>
        <p:spPr bwMode="auto">
          <a:xfrm>
            <a:off x="2259013" y="1814513"/>
            <a:ext cx="76708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bIns="50800" anchor="ctr"/>
          <a:lstStyle>
            <a:lvl1pPr marL="292100" indent="-292100"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800"/>
              </a:spcBef>
              <a:buSzPct val="125000"/>
              <a:buFont typeface="Myriad Pro" panose="020B0503030403020204" pitchFamily="34" charset="0"/>
              <a:buChar char="•"/>
            </a:pPr>
            <a:endParaRPr lang="en-GB" altLang="en-US" sz="2400" b="1" dirty="0"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13316" name="Rectangle 4"/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altLang="en-US" sz="5000" b="1" dirty="0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13317" name="Rectangle 4"/>
          <p:cNvSpPr>
            <a:spLocks/>
          </p:cNvSpPr>
          <p:nvPr/>
        </p:nvSpPr>
        <p:spPr bwMode="auto">
          <a:xfrm>
            <a:off x="1873251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GB" altLang="en-US" sz="1300" i="1" dirty="0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1</a:t>
            </a:r>
          </a:p>
        </p:txBody>
      </p:sp>
      <p:sp>
        <p:nvSpPr>
          <p:cNvPr id="13318" name="Rectangle 5"/>
          <p:cNvSpPr>
            <a:spLocks/>
          </p:cNvSpPr>
          <p:nvPr/>
        </p:nvSpPr>
        <p:spPr bwMode="auto">
          <a:xfrm>
            <a:off x="3167064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GB" altLang="en-US" sz="1300" i="1" dirty="0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2</a:t>
            </a:r>
          </a:p>
        </p:txBody>
      </p:sp>
      <p:sp>
        <p:nvSpPr>
          <p:cNvPr id="13319" name="Rectangle 6"/>
          <p:cNvSpPr>
            <a:spLocks/>
          </p:cNvSpPr>
          <p:nvPr/>
        </p:nvSpPr>
        <p:spPr bwMode="auto">
          <a:xfrm>
            <a:off x="4151314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GB" altLang="en-US" sz="1300" i="1" dirty="0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3</a:t>
            </a:r>
          </a:p>
        </p:txBody>
      </p:sp>
      <p:sp>
        <p:nvSpPr>
          <p:cNvPr id="13320" name="Rectangle 7"/>
          <p:cNvSpPr>
            <a:spLocks/>
          </p:cNvSpPr>
          <p:nvPr/>
        </p:nvSpPr>
        <p:spPr bwMode="auto">
          <a:xfrm>
            <a:off x="6962775" y="1356983"/>
            <a:ext cx="559576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GB" altLang="en-US" sz="1300" i="1" dirty="0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Contact</a:t>
            </a:r>
          </a:p>
        </p:txBody>
      </p:sp>
      <p:pic>
        <p:nvPicPr>
          <p:cNvPr id="1332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1708159" y="6565899"/>
            <a:ext cx="241300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GB" altLang="en-US" sz="1200" b="1" smtClean="0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1</a:t>
            </a:fld>
            <a:endParaRPr lang="en-GB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3324" name="Rectangle 6"/>
          <p:cNvSpPr>
            <a:spLocks/>
          </p:cNvSpPr>
          <p:nvPr/>
        </p:nvSpPr>
        <p:spPr bwMode="auto">
          <a:xfrm>
            <a:off x="5157789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GB" altLang="en-US" sz="1300" i="1" dirty="0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4</a:t>
            </a:r>
          </a:p>
        </p:txBody>
      </p:sp>
      <p:pic>
        <p:nvPicPr>
          <p:cNvPr id="133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1964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Box 1"/>
          <p:cNvSpPr txBox="1">
            <a:spLocks noChangeArrowheads="1"/>
          </p:cNvSpPr>
          <p:nvPr/>
        </p:nvSpPr>
        <p:spPr bwMode="auto">
          <a:xfrm>
            <a:off x="242541" y="420557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bg1"/>
                </a:solidFill>
                <a:latin typeface="+mj-lt"/>
              </a:rPr>
              <a:t>Government procurement in Japan</a:t>
            </a:r>
          </a:p>
        </p:txBody>
      </p:sp>
      <p:sp>
        <p:nvSpPr>
          <p:cNvPr id="13327" name="TextBox 3"/>
          <p:cNvSpPr txBox="1">
            <a:spLocks noChangeArrowheads="1"/>
          </p:cNvSpPr>
          <p:nvPr/>
        </p:nvSpPr>
        <p:spPr bwMode="auto">
          <a:xfrm>
            <a:off x="198007" y="1595519"/>
            <a:ext cx="10426432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GB" sz="5400" b="1" dirty="0">
                <a:solidFill>
                  <a:srgbClr val="042A93"/>
                </a:solidFill>
                <a:latin typeface="+mj-lt"/>
              </a:rPr>
              <a:t>Government procurement in Japan</a:t>
            </a:r>
          </a:p>
          <a:p>
            <a:pPr algn="ctr" eaLnBrk="1" hangingPunct="1"/>
            <a:r>
              <a:rPr lang="en-GB" sz="4800" b="1" dirty="0">
                <a:solidFill>
                  <a:srgbClr val="042A93"/>
                </a:solidFill>
                <a:latin typeface="+mj-lt"/>
              </a:rPr>
              <a:t>Session 3: </a:t>
            </a:r>
          </a:p>
          <a:p>
            <a:pPr algn="ctr" eaLnBrk="1" hangingPunct="1"/>
            <a:r>
              <a:rPr lang="en-GB" sz="4000" b="1" dirty="0">
                <a:solidFill>
                  <a:srgbClr val="042A93"/>
                </a:solidFill>
                <a:latin typeface="+mj-lt"/>
              </a:rPr>
              <a:t>Public sector lighting market &amp; </a:t>
            </a:r>
          </a:p>
          <a:p>
            <a:pPr algn="ctr" eaLnBrk="1" hangingPunct="1"/>
            <a:r>
              <a:rPr lang="en-GB" sz="4000" b="1" dirty="0">
                <a:solidFill>
                  <a:srgbClr val="042A93"/>
                </a:solidFill>
                <a:latin typeface="+mj-lt"/>
              </a:rPr>
              <a:t>building partnerships</a:t>
            </a:r>
            <a:endParaRPr lang="en-GB" b="1" dirty="0">
              <a:solidFill>
                <a:srgbClr val="042A93"/>
              </a:solidFill>
              <a:latin typeface="+mj-lt"/>
            </a:endParaRPr>
          </a:p>
          <a:p>
            <a:pPr algn="ctr" eaLnBrk="1" hangingPunct="1"/>
            <a:endParaRPr lang="en-GB" sz="3600" b="1" i="1" dirty="0">
              <a:solidFill>
                <a:srgbClr val="042A93"/>
              </a:solidFill>
              <a:latin typeface="+mj-lt"/>
            </a:endParaRPr>
          </a:p>
          <a:p>
            <a:pPr algn="ctr" eaLnBrk="1" hangingPunct="1"/>
            <a:r>
              <a:rPr lang="en-GB" b="1" i="1" dirty="0">
                <a:solidFill>
                  <a:srgbClr val="042A93"/>
                </a:solidFill>
                <a:latin typeface="+mj-lt"/>
              </a:rPr>
              <a:t>Lyckle Griek</a:t>
            </a:r>
          </a:p>
          <a:p>
            <a:pPr algn="ctr" eaLnBrk="1" hangingPunct="1"/>
            <a:r>
              <a:rPr lang="en-GB" b="1" i="1" dirty="0">
                <a:solidFill>
                  <a:srgbClr val="042A93"/>
                </a:solidFill>
                <a:latin typeface="+mj-lt"/>
              </a:rPr>
              <a:t>Japan Tax &amp; Public Procurement Helpdesk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EA231D9-6F6E-C1BD-36A8-30F457B7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GB" altLang="en-US" sz="2000" dirty="0">
              <a:solidFill>
                <a:srgbClr val="042A93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DE85C-9C77-9319-89BC-32A8C0CBC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92" y="6106346"/>
            <a:ext cx="2482131" cy="662194"/>
          </a:xfrm>
          <a:prstGeom prst="rect">
            <a:avLst/>
          </a:prstGeom>
        </p:spPr>
      </p:pic>
      <p:pic>
        <p:nvPicPr>
          <p:cNvPr id="6" name="Picture 5" descr="Lyckle Griek - Japan Tax &amp; Public Procurement Helpdesk Project Manager -  EU-Japan Centre for Industrial Cooperation | LinkedIn">
            <a:extLst>
              <a:ext uri="{FF2B5EF4-FFF2-40B4-BE49-F238E27FC236}">
                <a16:creationId xmlns:a16="http://schemas.microsoft.com/office/drawing/2014/main" id="{7225116B-120B-0959-579E-CC4012D382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592" y="1898698"/>
            <a:ext cx="1306195" cy="130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6B40A7-518D-03B4-8DBA-5FC374770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">
            <a:extLst>
              <a:ext uri="{FF2B5EF4-FFF2-40B4-BE49-F238E27FC236}">
                <a16:creationId xmlns:a16="http://schemas.microsoft.com/office/drawing/2014/main" id="{06991BC6-A76C-9A51-839E-A2DB199C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5E197CB8-562C-5DA7-1348-4E60CF4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6F529B-ED15-63EA-AE2E-13607789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Large value procurement contracts regulated by WTO/EPA</a:t>
            </a:r>
          </a:p>
          <a:p>
            <a:pPr lvl="1"/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Few in number</a:t>
            </a:r>
          </a:p>
          <a:p>
            <a:pPr lvl="1"/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Part of broader procurement contracts</a:t>
            </a:r>
          </a:p>
          <a:p>
            <a:pPr lvl="2"/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WTO/EPA regulated </a:t>
            </a:r>
            <a:r>
              <a:rPr lang="en-GB" u="sng" dirty="0">
                <a:solidFill>
                  <a:schemeClr val="accent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Public Works Construction </a:t>
            </a:r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contracts</a:t>
            </a:r>
          </a:p>
          <a:p>
            <a:pPr marL="914400" lvl="2" indent="0">
              <a:buNone/>
            </a:pPr>
            <a:endParaRPr lang="en-GB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As a result -&gt; </a:t>
            </a:r>
            <a:r>
              <a:rPr lang="en-GB" b="1" i="1" u="sng" dirty="0">
                <a:solidFill>
                  <a:srgbClr val="FF0000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Necessity to focus on </a:t>
            </a:r>
          </a:p>
          <a:p>
            <a:pPr marL="0" indent="0">
              <a:buNone/>
            </a:pPr>
            <a:endParaRPr lang="en-GB" b="1" i="1" u="sng" dirty="0">
              <a:solidFill>
                <a:srgbClr val="FF0000"/>
              </a:solidFill>
              <a:latin typeface="Calibri Light" panose="020F0502020204030204" pitchFamily="34" charset="0"/>
              <a:cs typeface="Calibri Light" panose="020F0502020204030204" pitchFamily="34" charset="0"/>
            </a:endParaRPr>
          </a:p>
          <a:p>
            <a:pPr lvl="2"/>
            <a:r>
              <a:rPr lang="en-GB" sz="2400" dirty="0">
                <a:latin typeface="Calibri Light" panose="020F0502020204030204" pitchFamily="34" charset="0"/>
                <a:cs typeface="Calibri Light" panose="020F0502020204030204" pitchFamily="34" charset="0"/>
              </a:rPr>
              <a:t>Domestically regulated government procurement or</a:t>
            </a:r>
          </a:p>
          <a:p>
            <a:pPr lvl="2"/>
            <a:r>
              <a:rPr lang="en-GB" sz="2400" dirty="0">
                <a:latin typeface="Calibri Light" panose="020F0502020204030204" pitchFamily="34" charset="0"/>
                <a:cs typeface="Calibri Light" panose="020F0502020204030204" pitchFamily="34" charset="0"/>
              </a:rPr>
              <a:t>Subcontracting, JV or become supplier to companies winning contracts or</a:t>
            </a:r>
          </a:p>
          <a:p>
            <a:pPr lvl="2"/>
            <a:r>
              <a:rPr lang="en-GB" sz="2400" dirty="0">
                <a:latin typeface="Calibri Light" panose="020F0502020204030204" pitchFamily="34" charset="0"/>
                <a:cs typeface="Calibri Light" panose="020F0502020204030204" pitchFamily="34" charset="0"/>
              </a:rPr>
              <a:t>Targeted marketing to ‘develop’ single tender contracts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BD70D0-5925-86D9-5AAC-6E4EF9C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6259" y="651044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76B68-EF9D-E994-C5FB-070322EA1114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51623D-2277-8A15-6B45-978EDFA41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8620862-1DB7-3C8C-40E6-0817822D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F3167-C56E-A40E-EEB1-2B3EA8E1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74E0C5F-A6C6-4600-6275-D37ADF34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6" y="444911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3: Public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sector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lighting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market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845900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">
            <a:extLst>
              <a:ext uri="{FF2B5EF4-FFF2-40B4-BE49-F238E27FC236}">
                <a16:creationId xmlns:a16="http://schemas.microsoft.com/office/drawing/2014/main" id="{06991BC6-A76C-9A51-839E-A2DB199C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5E197CB8-562C-5DA7-1348-4E60CF4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6F529B-ED15-63EA-AE2E-136077893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Domestically regulated lighting contracts</a:t>
            </a:r>
          </a:p>
          <a:p>
            <a:pPr lvl="2"/>
            <a:r>
              <a:rPr lang="en-GB" dirty="0">
                <a:latin typeface="+mj-lt"/>
              </a:rPr>
              <a:t>Usually classified as construction work</a:t>
            </a:r>
          </a:p>
          <a:p>
            <a:pPr lvl="2"/>
            <a:r>
              <a:rPr lang="en-GB" dirty="0">
                <a:latin typeface="+mj-lt"/>
              </a:rPr>
              <a:t>Awarded to locally operating electrical installation companies</a:t>
            </a:r>
          </a:p>
          <a:p>
            <a:pPr lvl="2"/>
            <a:endParaRPr lang="en-GB" dirty="0">
              <a:latin typeface="+mj-lt"/>
            </a:endParaRPr>
          </a:p>
          <a:p>
            <a:pPr lvl="2"/>
            <a:endParaRPr lang="en-GB" dirty="0">
              <a:latin typeface="+mj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BD70D0-5925-86D9-5AAC-6E4EF9C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6259" y="651044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76B68-EF9D-E994-C5FB-070322EA1114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51623D-2277-8A15-6B45-978EDFA41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8620862-1DB7-3C8C-40E6-0817822D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F3167-C56E-A40E-EEB1-2B3EA8E1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74E0C5F-A6C6-4600-6275-D37ADF34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6" y="444911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3: Public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sector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lighting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market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CE9583-F139-A847-A6AC-926AB940710B}"/>
              </a:ext>
            </a:extLst>
          </p:cNvPr>
          <p:cNvSpPr txBox="1"/>
          <p:nvPr/>
        </p:nvSpPr>
        <p:spPr>
          <a:xfrm>
            <a:off x="830172" y="3451487"/>
            <a:ext cx="979399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Challenges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Obtaining necessary licenses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i="1" dirty="0">
                <a:latin typeface="+mj-lt"/>
              </a:rPr>
              <a:t>MLIT Electrical Construction Work license, (</a:t>
            </a:r>
            <a:r>
              <a:rPr lang="en-GB" i="1" dirty="0" err="1">
                <a:latin typeface="+mj-lt"/>
              </a:rPr>
              <a:t>denki</a:t>
            </a:r>
            <a:r>
              <a:rPr lang="en-GB" i="1" dirty="0">
                <a:latin typeface="+mj-lt"/>
              </a:rPr>
              <a:t> </a:t>
            </a:r>
            <a:r>
              <a:rPr lang="en-GB" i="1" dirty="0" err="1">
                <a:latin typeface="+mj-lt"/>
              </a:rPr>
              <a:t>kouji</a:t>
            </a:r>
            <a:r>
              <a:rPr lang="en-GB" i="1" dirty="0">
                <a:latin typeface="+mj-lt"/>
              </a:rPr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i="1" dirty="0">
                <a:latin typeface="+mj-lt"/>
              </a:rPr>
              <a:t>qualifications to participate in tenders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De facto local presence required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112B5-E767-0B8C-AA31-0526B53A0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125" y="1173651"/>
            <a:ext cx="4967709" cy="47904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C8B135-CD97-4C2E-77EA-0AE623FF1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1401" y="1290450"/>
            <a:ext cx="3498058" cy="49820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71EABE-08CF-8B7A-078C-9DF0B09E3294}"/>
              </a:ext>
            </a:extLst>
          </p:cNvPr>
          <p:cNvGrpSpPr/>
          <p:nvPr/>
        </p:nvGrpSpPr>
        <p:grpSpPr>
          <a:xfrm>
            <a:off x="343498" y="114118"/>
            <a:ext cx="11140155" cy="6350065"/>
            <a:chOff x="343498" y="114118"/>
            <a:chExt cx="11140155" cy="63500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653BF2-BFF2-EDC9-EC51-545419CE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5358" y="3130280"/>
              <a:ext cx="3988295" cy="30960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AB44BB-8066-4AD0-2558-6BC620D29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87253" y="218453"/>
              <a:ext cx="3616211" cy="32105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4409FE-689A-3E0F-C510-4B2BD8E6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88372" y="2987430"/>
              <a:ext cx="4602934" cy="34767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B1FAF6-67F7-3039-CCB9-C7255CDE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3498" y="114118"/>
              <a:ext cx="4213464" cy="32130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390019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">
            <a:extLst>
              <a:ext uri="{FF2B5EF4-FFF2-40B4-BE49-F238E27FC236}">
                <a16:creationId xmlns:a16="http://schemas.microsoft.com/office/drawing/2014/main" id="{06991BC6-A76C-9A51-839E-A2DB199C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5E197CB8-562C-5DA7-1348-4E60CF4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BD70D0-5925-86D9-5AAC-6E4EF9C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6259" y="651044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76B68-EF9D-E994-C5FB-070322EA1114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51623D-2277-8A15-6B45-978EDFA41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8620862-1DB7-3C8C-40E6-0817822D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F3167-C56E-A40E-EEB1-2B3EA8E1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74E0C5F-A6C6-4600-6275-D37ADF34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6" y="444911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3: Public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sector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lighting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market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D1178F62-0825-6502-17FE-402A12465A84}"/>
              </a:ext>
            </a:extLst>
          </p:cNvPr>
          <p:cNvSpPr txBox="1">
            <a:spLocks/>
          </p:cNvSpPr>
          <p:nvPr/>
        </p:nvSpPr>
        <p:spPr>
          <a:xfrm>
            <a:off x="775010" y="1985870"/>
            <a:ext cx="10515600" cy="1264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+mj-lt"/>
              </a:rPr>
              <a:t>Subcontracting, Joint Ventures, becoming supplier to companies winning contracts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0A62F-3AA1-296A-4CA8-ADFC02FEBB90}"/>
              </a:ext>
            </a:extLst>
          </p:cNvPr>
          <p:cNvSpPr txBox="1"/>
          <p:nvPr/>
        </p:nvSpPr>
        <p:spPr>
          <a:xfrm>
            <a:off x="901390" y="2957276"/>
            <a:ext cx="979399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Development of partnerships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How to be considered as a partner/subcontractor for a government contract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Architects, designer/engineering offices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Find a suitable distributor in a myriad supply chain (</a:t>
            </a:r>
            <a:r>
              <a:rPr lang="en-GB" sz="2400" dirty="0">
                <a:latin typeface="+mj-lt"/>
                <a:hlinkClick r:id="rId6"/>
              </a:rPr>
              <a:t>JLMA</a:t>
            </a:r>
            <a:r>
              <a:rPr lang="en-GB" sz="2400" dirty="0">
                <a:latin typeface="+mj-lt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Trading houses (</a:t>
            </a:r>
            <a:r>
              <a:rPr lang="en-GB" sz="2400" i="1" dirty="0" err="1">
                <a:latin typeface="+mj-lt"/>
              </a:rPr>
              <a:t>shosha</a:t>
            </a:r>
            <a:r>
              <a:rPr lang="en-GB" sz="2400" dirty="0">
                <a:latin typeface="+mj-lt"/>
              </a:rPr>
              <a:t>) vs. (Specialist) distributor/Agent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Look at the ‘coverage’ (national network Y/N?)</a:t>
            </a:r>
          </a:p>
          <a:p>
            <a:pPr lvl="1"/>
            <a:endParaRPr lang="en-GB" dirty="0"/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3AD7F65D-7C4F-463F-1E13-A0CB82FD3854}"/>
              </a:ext>
            </a:extLst>
          </p:cNvPr>
          <p:cNvSpPr/>
          <p:nvPr/>
        </p:nvSpPr>
        <p:spPr>
          <a:xfrm>
            <a:off x="8257310" y="4114801"/>
            <a:ext cx="3560618" cy="817418"/>
          </a:xfrm>
          <a:prstGeom prst="wedgeRectCallout">
            <a:avLst>
              <a:gd name="adj1" fmla="val -37734"/>
              <a:gd name="adj2" fmla="val 594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>
                <a:solidFill>
                  <a:schemeClr val="accent1"/>
                </a:solidFill>
              </a:rPr>
              <a:t>Japan Lighting Manufacturers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7062399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">
            <a:extLst>
              <a:ext uri="{FF2B5EF4-FFF2-40B4-BE49-F238E27FC236}">
                <a16:creationId xmlns:a16="http://schemas.microsoft.com/office/drawing/2014/main" id="{06991BC6-A76C-9A51-839E-A2DB199C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5E197CB8-562C-5DA7-1348-4E60CF4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6F529B-ED15-63EA-AE2E-136077893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77" y="1919700"/>
            <a:ext cx="9564931" cy="1773070"/>
          </a:xfrm>
        </p:spPr>
        <p:txBody>
          <a:bodyPr>
            <a:normAutofit/>
          </a:bodyPr>
          <a:lstStyle/>
          <a:p>
            <a:r>
              <a:rPr lang="en-GB" sz="2800" dirty="0"/>
              <a:t>Targeted marketing to ‘develop’ single tender contracts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In case of unique products/services/solution</a:t>
            </a:r>
          </a:p>
          <a:p>
            <a:pPr lvl="1"/>
            <a:r>
              <a:rPr lang="en-GB" dirty="0"/>
              <a:t> Japanese language capability and local representative essential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BD70D0-5925-86D9-5AAC-6E4EF9C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6259" y="651044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76B68-EF9D-E994-C5FB-070322EA1114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51623D-2277-8A15-6B45-978EDFA41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F3167-C56E-A40E-EEB1-2B3EA8E1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74E0C5F-A6C6-4600-6275-D37ADF34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6" y="444911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3: Public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sector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lighting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market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836FA9-D537-C47F-F5C6-95CC116FA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690" y="1485715"/>
            <a:ext cx="5627733" cy="4993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E307F-7121-7D5D-5D2B-02E6DB185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2072" y="1515743"/>
            <a:ext cx="5747105" cy="5127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9FD693-FC84-840C-8471-068D9558A9E6}"/>
              </a:ext>
            </a:extLst>
          </p:cNvPr>
          <p:cNvSpPr txBox="1"/>
          <p:nvPr/>
        </p:nvSpPr>
        <p:spPr>
          <a:xfrm>
            <a:off x="601774" y="4169021"/>
            <a:ext cx="5515708" cy="1383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Example: </a:t>
            </a:r>
            <a:r>
              <a:rPr lang="en-GB" b="1" dirty="0">
                <a:solidFill>
                  <a:schemeClr val="accent1"/>
                </a:solidFill>
              </a:rPr>
              <a:t>Ichoosr </a:t>
            </a:r>
            <a:r>
              <a:rPr lang="en-GB" dirty="0"/>
              <a:t>(Netherlands)</a:t>
            </a:r>
          </a:p>
          <a:p>
            <a:pPr lvl="1"/>
            <a:r>
              <a:rPr lang="en-GB" dirty="0"/>
              <a:t>Solar panel group buying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9739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">
            <a:extLst>
              <a:ext uri="{FF2B5EF4-FFF2-40B4-BE49-F238E27FC236}">
                <a16:creationId xmlns:a16="http://schemas.microsoft.com/office/drawing/2014/main" id="{06991BC6-A76C-9A51-839E-A2DB199C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5E197CB8-562C-5DA7-1348-4E60CF4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6F529B-ED15-63EA-AE2E-13607789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000" dirty="0"/>
              <a:t>Europe Enterprise Network Japan</a:t>
            </a:r>
          </a:p>
          <a:p>
            <a:pPr marL="457200" lvl="1" indent="0" algn="ctr">
              <a:buNone/>
            </a:pPr>
            <a:r>
              <a:rPr lang="en-GB" sz="3600" dirty="0">
                <a:hlinkClick r:id="rId4"/>
              </a:rPr>
              <a:t>https://www.een-japan.eu/</a:t>
            </a:r>
            <a:r>
              <a:rPr lang="en-GB" sz="3600" dirty="0"/>
              <a:t>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BD70D0-5925-86D9-5AAC-6E4EF9C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6259" y="651044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76B68-EF9D-E994-C5FB-070322EA1114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51623D-2277-8A15-6B45-978EDFA41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8620862-1DB7-3C8C-40E6-0817822D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F3167-C56E-A40E-EEB1-2B3EA8E16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74E0C5F-A6C6-4600-6275-D37ADF34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6" y="444911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3: EU-Japan Centre Business Services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149835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1"/>
          <p:cNvSpPr>
            <a:spLocks noChangeShapeType="1"/>
          </p:cNvSpPr>
          <p:nvPr/>
        </p:nvSpPr>
        <p:spPr bwMode="auto">
          <a:xfrm>
            <a:off x="11297652" y="6484729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2259013" y="1814513"/>
            <a:ext cx="76708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bIns="50800" anchor="ctr"/>
          <a:lstStyle>
            <a:lvl1pPr marL="292100" indent="-292100"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800"/>
              </a:spcBef>
              <a:buSzPct val="125000"/>
              <a:buFont typeface="Myriad Pro" panose="020B0503030403020204" pitchFamily="34" charset="0"/>
              <a:buChar char="•"/>
            </a:pPr>
            <a:endParaRPr lang="en-US" altLang="en-US" sz="2400" b="1">
              <a:latin typeface="Myriad Pro" panose="020B0503030403020204" pitchFamily="34" charset="0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Myriad Pro" panose="020B0503030403020204" pitchFamily="34" charset="0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14341" name="Rectangle 4"/>
          <p:cNvSpPr>
            <a:spLocks/>
          </p:cNvSpPr>
          <p:nvPr/>
        </p:nvSpPr>
        <p:spPr bwMode="auto">
          <a:xfrm>
            <a:off x="1873251" y="1357314"/>
            <a:ext cx="506413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Myriad Pro" panose="020B0503030403020204" pitchFamily="34" charset="0"/>
                <a:ea typeface="Myriad Pro Semibold It" charset="0"/>
                <a:cs typeface="Myriad Pro Semibold It" charset="0"/>
                <a:sym typeface="Myriad Pro Semibold It" charset="0"/>
              </a:rPr>
              <a:t>Topic 1</a:t>
            </a:r>
          </a:p>
        </p:txBody>
      </p:sp>
      <p:sp>
        <p:nvSpPr>
          <p:cNvPr id="14342" name="Rectangle 5"/>
          <p:cNvSpPr>
            <a:spLocks/>
          </p:cNvSpPr>
          <p:nvPr/>
        </p:nvSpPr>
        <p:spPr bwMode="auto">
          <a:xfrm>
            <a:off x="3167063" y="1357314"/>
            <a:ext cx="506412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Myriad Pro" panose="020B0503030403020204" pitchFamily="34" charset="0"/>
                <a:ea typeface="Myriad Pro Semibold It" charset="0"/>
                <a:cs typeface="Myriad Pro Semibold It" charset="0"/>
                <a:sym typeface="Myriad Pro Semibold It" charset="0"/>
              </a:rPr>
              <a:t>Topic 2</a:t>
            </a:r>
          </a:p>
        </p:txBody>
      </p:sp>
      <p:sp>
        <p:nvSpPr>
          <p:cNvPr id="14343" name="Rectangle 6"/>
          <p:cNvSpPr>
            <a:spLocks/>
          </p:cNvSpPr>
          <p:nvPr/>
        </p:nvSpPr>
        <p:spPr bwMode="auto">
          <a:xfrm>
            <a:off x="4151313" y="1357314"/>
            <a:ext cx="506412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Myriad Pro" panose="020B0503030403020204" pitchFamily="34" charset="0"/>
                <a:ea typeface="Myriad Pro Semibold It" charset="0"/>
                <a:cs typeface="Myriad Pro Semibold It" charset="0"/>
                <a:sym typeface="Myriad Pro Semibold It" charset="0"/>
              </a:rPr>
              <a:t>Topic 3</a:t>
            </a:r>
          </a:p>
        </p:txBody>
      </p:sp>
      <p:sp>
        <p:nvSpPr>
          <p:cNvPr id="14344" name="Rectangle 7"/>
          <p:cNvSpPr>
            <a:spLocks/>
          </p:cNvSpPr>
          <p:nvPr/>
        </p:nvSpPr>
        <p:spPr bwMode="auto">
          <a:xfrm>
            <a:off x="6962775" y="1357314"/>
            <a:ext cx="573088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Myriad Pro" panose="020B0503030403020204" pitchFamily="34" charset="0"/>
                <a:ea typeface="Myriad Pro Semibold It" charset="0"/>
                <a:cs typeface="Myriad Pro Semibold It" charset="0"/>
                <a:sym typeface="Myriad Pro Semibold It" charset="0"/>
              </a:rPr>
              <a:t>Contact</a:t>
            </a:r>
          </a:p>
        </p:txBody>
      </p:sp>
      <p:sp>
        <p:nvSpPr>
          <p:cNvPr id="14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1508685" y="6628984"/>
            <a:ext cx="683315" cy="2857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5238DEBC-F3AE-41D4-AD70-03B76C92FB32}" type="slidenum">
              <a:rPr lang="en-US" altLang="en-US" sz="1200" b="1">
                <a:latin typeface="Myriad Pro" panose="020B0503030403020204" pitchFamily="34" charset="0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 b="1">
              <a:latin typeface="Myriad Pro" panose="020B0503030403020204" pitchFamily="34" charset="0"/>
              <a:ea typeface="Gill Sans" charset="0"/>
              <a:cs typeface="Gill Sans" charset="0"/>
            </a:endParaRPr>
          </a:p>
        </p:txBody>
      </p:sp>
      <p:sp>
        <p:nvSpPr>
          <p:cNvPr id="14348" name="Rectangle 6"/>
          <p:cNvSpPr>
            <a:spLocks/>
          </p:cNvSpPr>
          <p:nvPr/>
        </p:nvSpPr>
        <p:spPr bwMode="auto">
          <a:xfrm>
            <a:off x="5157788" y="1357314"/>
            <a:ext cx="506412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Myriad Pro" panose="020B0503030403020204" pitchFamily="34" charset="0"/>
                <a:ea typeface="Myriad Pro Semibold It" charset="0"/>
                <a:cs typeface="Myriad Pro Semibold It" charset="0"/>
                <a:sym typeface="Myriad Pro Semibold It" charset="0"/>
              </a:rPr>
              <a:t>Topic 4</a:t>
            </a:r>
          </a:p>
        </p:txBody>
      </p:sp>
      <p:pic>
        <p:nvPicPr>
          <p:cNvPr id="14349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6626D-FA25-4B48-8B3A-E186D4B71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3" y="1392239"/>
            <a:ext cx="1513597" cy="5053872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64795251"/>
              </p:ext>
            </p:extLst>
          </p:nvPr>
        </p:nvGraphicFramePr>
        <p:xfrm>
          <a:off x="156159" y="1238668"/>
          <a:ext cx="11534396" cy="5424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8F8D2B9-033A-318A-9419-EBC2AACE2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6816" y="3647885"/>
            <a:ext cx="645874" cy="645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EE89B1-5F36-39FE-9149-5732B749DFA4}"/>
              </a:ext>
            </a:extLst>
          </p:cNvPr>
          <p:cNvSpPr txBox="1"/>
          <p:nvPr/>
        </p:nvSpPr>
        <p:spPr>
          <a:xfrm>
            <a:off x="7672851" y="1265769"/>
            <a:ext cx="3846010" cy="1107996"/>
          </a:xfrm>
          <a:prstGeom prst="rect">
            <a:avLst/>
          </a:prstGeom>
          <a:gradFill>
            <a:gsLst>
              <a:gs pos="0">
                <a:schemeClr val="accent2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2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2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Market information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Weekly Tender Digest </a:t>
            </a:r>
            <a:r>
              <a:rPr lang="en-US" sz="1100" i="1" dirty="0">
                <a:solidFill>
                  <a:schemeClr val="bg1"/>
                </a:solidFill>
              </a:rPr>
              <a:t>(free)</a:t>
            </a:r>
            <a:endParaRPr lang="en-US" sz="11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PP Market Quick Scan </a:t>
            </a:r>
            <a:r>
              <a:rPr lang="en-US" sz="1200" i="1" dirty="0">
                <a:solidFill>
                  <a:schemeClr val="bg1"/>
                </a:solidFill>
              </a:rPr>
              <a:t>(free)</a:t>
            </a: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Tailor-made monitoring </a:t>
            </a:r>
            <a:r>
              <a:rPr lang="en-US" sz="1200" i="1" dirty="0">
                <a:solidFill>
                  <a:schemeClr val="bg1"/>
                </a:solidFill>
              </a:rPr>
              <a:t>(free)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4E9F76-52BC-E3B6-A0F5-6A0C1B933497}"/>
              </a:ext>
            </a:extLst>
          </p:cNvPr>
          <p:cNvSpPr txBox="1"/>
          <p:nvPr/>
        </p:nvSpPr>
        <p:spPr>
          <a:xfrm>
            <a:off x="7672850" y="2418984"/>
            <a:ext cx="3846010" cy="3077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74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Provisional translations of specifications </a:t>
            </a:r>
            <a:r>
              <a:rPr lang="en-US" sz="1200" i="1" dirty="0">
                <a:solidFill>
                  <a:schemeClr val="bg1"/>
                </a:solidFill>
              </a:rPr>
              <a:t>(free)</a:t>
            </a:r>
            <a:endParaRPr lang="en-US" sz="1400" i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ED294A-9DC2-AE98-7BB1-FB166EAFF775}"/>
              </a:ext>
            </a:extLst>
          </p:cNvPr>
          <p:cNvGrpSpPr/>
          <p:nvPr/>
        </p:nvGrpSpPr>
        <p:grpSpPr>
          <a:xfrm>
            <a:off x="7672850" y="2811032"/>
            <a:ext cx="3917048" cy="436278"/>
            <a:chOff x="948358" y="1527358"/>
            <a:chExt cx="4559678" cy="43627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71DF3-9DCE-6C54-B087-E160A149348C}"/>
                </a:ext>
              </a:extLst>
            </p:cNvPr>
            <p:cNvSpPr/>
            <p:nvPr/>
          </p:nvSpPr>
          <p:spPr>
            <a:xfrm>
              <a:off x="948358" y="1527358"/>
              <a:ext cx="4559678" cy="43627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US" sz="1400" dirty="0">
                  <a:solidFill>
                    <a:schemeClr val="bg1"/>
                  </a:solidFill>
                </a:rPr>
                <a:t>Supplier Qualification Service </a:t>
              </a:r>
              <a:r>
                <a:rPr lang="en-US" sz="1200" i="1" dirty="0">
                  <a:solidFill>
                    <a:schemeClr val="bg1"/>
                  </a:solidFill>
                </a:rPr>
                <a:t>(free)</a:t>
              </a:r>
            </a:p>
            <a:p>
              <a:pPr algn="l"/>
              <a:endParaRPr lang="en-US" sz="1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735769-D96A-F498-EBA5-6C53CA1CED09}"/>
                </a:ext>
              </a:extLst>
            </p:cNvPr>
            <p:cNvSpPr/>
            <p:nvPr/>
          </p:nvSpPr>
          <p:spPr>
            <a:xfrm>
              <a:off x="948358" y="1527358"/>
              <a:ext cx="4559678" cy="436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296" tIns="35560" rIns="35560" bIns="35560" numCol="1" spcCol="1270" anchor="t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5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46D811-44CC-C50B-DD0B-6C97822C7570}"/>
              </a:ext>
            </a:extLst>
          </p:cNvPr>
          <p:cNvGrpSpPr/>
          <p:nvPr/>
        </p:nvGrpSpPr>
        <p:grpSpPr>
          <a:xfrm>
            <a:off x="7672851" y="3806078"/>
            <a:ext cx="4279660" cy="1091610"/>
            <a:chOff x="1017488" y="2182160"/>
            <a:chExt cx="4859815" cy="109161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25D607-9CA2-8C4A-C908-6658FFC580FF}"/>
                </a:ext>
              </a:extLst>
            </p:cNvPr>
            <p:cNvSpPr/>
            <p:nvPr/>
          </p:nvSpPr>
          <p:spPr>
            <a:xfrm>
              <a:off x="1017488" y="2182160"/>
              <a:ext cx="4429903" cy="43627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025E1F-C355-F885-B65F-4D1FB5F76BC5}"/>
                </a:ext>
              </a:extLst>
            </p:cNvPr>
            <p:cNvSpPr/>
            <p:nvPr/>
          </p:nvSpPr>
          <p:spPr>
            <a:xfrm>
              <a:off x="1386754" y="2837492"/>
              <a:ext cx="4490549" cy="436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296" tIns="35560" rIns="35560" bIns="35560" numCol="1" spcCol="1270" anchor="ctr" anchorCtr="0">
              <a:noAutofit/>
            </a:bodyPr>
            <a:lstStyle/>
            <a:p>
              <a:pPr algn="l"/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Arranging of translators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25A930-9E13-2ADA-CB9D-3881E9F3A9C9}"/>
              </a:ext>
            </a:extLst>
          </p:cNvPr>
          <p:cNvGrpSpPr/>
          <p:nvPr/>
        </p:nvGrpSpPr>
        <p:grpSpPr>
          <a:xfrm>
            <a:off x="7672850" y="3307165"/>
            <a:ext cx="3952485" cy="1239787"/>
            <a:chOff x="38699" y="723849"/>
            <a:chExt cx="5469337" cy="12397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332BAE-2F8F-7614-F8C9-8A538BD4256B}"/>
                </a:ext>
              </a:extLst>
            </p:cNvPr>
            <p:cNvSpPr/>
            <p:nvPr/>
          </p:nvSpPr>
          <p:spPr>
            <a:xfrm>
              <a:off x="38699" y="723849"/>
              <a:ext cx="5420302" cy="43627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US" sz="1400" dirty="0">
                  <a:solidFill>
                    <a:schemeClr val="bg1"/>
                  </a:solidFill>
                </a:rPr>
                <a:t>Assistance with licenses’ applications</a:t>
              </a:r>
            </a:p>
            <a:p>
              <a:pPr algn="l"/>
              <a:endParaRPr lang="en-US" sz="14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36001C-B83B-89B5-3575-38ABCEF17DDB}"/>
                </a:ext>
              </a:extLst>
            </p:cNvPr>
            <p:cNvSpPr/>
            <p:nvPr/>
          </p:nvSpPr>
          <p:spPr>
            <a:xfrm>
              <a:off x="948358" y="1527358"/>
              <a:ext cx="4559678" cy="436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296" tIns="35560" rIns="35560" bIns="35560" numCol="1" spcCol="1270" anchor="t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5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BFF6BB-4D68-EDB9-5A74-AF320B247979}"/>
              </a:ext>
            </a:extLst>
          </p:cNvPr>
          <p:cNvGrpSpPr/>
          <p:nvPr/>
        </p:nvGrpSpPr>
        <p:grpSpPr>
          <a:xfrm>
            <a:off x="7715865" y="6029768"/>
            <a:ext cx="3909470" cy="436278"/>
            <a:chOff x="731851" y="3491284"/>
            <a:chExt cx="4776185" cy="436278"/>
          </a:xfrm>
          <a:gradFill>
            <a:gsLst>
              <a:gs pos="0">
                <a:schemeClr val="accent3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3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FBD174B-558E-1E68-EAED-DE3FFAD06FB2}"/>
                </a:ext>
              </a:extLst>
            </p:cNvPr>
            <p:cNvSpPr/>
            <p:nvPr/>
          </p:nvSpPr>
          <p:spPr>
            <a:xfrm>
              <a:off x="731851" y="3491284"/>
              <a:ext cx="4776185" cy="436278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D8B138-BF42-1D84-6D5F-A831F29459CC}"/>
                </a:ext>
              </a:extLst>
            </p:cNvPr>
            <p:cNvSpPr/>
            <p:nvPr/>
          </p:nvSpPr>
          <p:spPr>
            <a:xfrm>
              <a:off x="731851" y="3491284"/>
              <a:ext cx="4776185" cy="4362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296" tIns="35560" rIns="35560" bIns="35560" numCol="1" spcCol="1270" anchor="t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Assistance during contracting </a:t>
              </a:r>
              <a:endParaRPr 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108463E-5245-AB65-5707-3F80790CEEA3}"/>
              </a:ext>
            </a:extLst>
          </p:cNvPr>
          <p:cNvSpPr/>
          <p:nvPr/>
        </p:nvSpPr>
        <p:spPr>
          <a:xfrm>
            <a:off x="7468456" y="1204913"/>
            <a:ext cx="4199630" cy="5313572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E313D714-7F50-5182-4110-2803A18B8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330779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3: JTPP Helpdesk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88CA27-5B5C-CD56-7FA8-06CA3BDB47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7178" y="-33755"/>
            <a:ext cx="1531956" cy="7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9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/>
          </p:cNvSpPr>
          <p:nvPr/>
        </p:nvSpPr>
        <p:spPr bwMode="auto">
          <a:xfrm>
            <a:off x="2259013" y="1814513"/>
            <a:ext cx="76708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bIns="50800" anchor="ctr"/>
          <a:lstStyle>
            <a:lvl1pPr marL="292100" indent="-292100"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800"/>
              </a:spcBef>
              <a:buSzPct val="125000"/>
              <a:buFont typeface="Myriad Pro" panose="020B0503030403020204" pitchFamily="34" charset="0"/>
              <a:buChar char="•"/>
            </a:pPr>
            <a:endParaRPr lang="en-US" altLang="en-US" sz="2400" b="1"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9657" y="2492896"/>
            <a:ext cx="63827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GB" sz="5400" b="1" dirty="0">
                <a:solidFill>
                  <a:srgbClr val="042A93"/>
                </a:solidFill>
                <a:latin typeface="+mj-lt"/>
              </a:rPr>
              <a:t>Question and Answer session</a:t>
            </a:r>
            <a:endParaRPr lang="fr-BE" sz="2000" dirty="0">
              <a:solidFill>
                <a:srgbClr val="042A93"/>
              </a:solidFill>
              <a:latin typeface="+mj-lt"/>
            </a:endParaRPr>
          </a:p>
        </p:txBody>
      </p:sp>
      <p:sp>
        <p:nvSpPr>
          <p:cNvPr id="2" name="Line 1">
            <a:extLst>
              <a:ext uri="{FF2B5EF4-FFF2-40B4-BE49-F238E27FC236}">
                <a16:creationId xmlns:a16="http://schemas.microsoft.com/office/drawing/2014/main" id="{06991BC6-A76C-9A51-839E-A2DB199C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5E197CB8-562C-5DA7-1348-4E60CF4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BD70D0-5925-86D9-5AAC-6E4EF9C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08159" y="6565899"/>
            <a:ext cx="241300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76B68-EF9D-E994-C5FB-070322EA1114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E0FB5F5-9A48-E841-70D0-E866917ED26F}"/>
              </a:ext>
            </a:extLst>
          </p:cNvPr>
          <p:cNvSpPr>
            <a:spLocks/>
          </p:cNvSpPr>
          <p:nvPr/>
        </p:nvSpPr>
        <p:spPr bwMode="auto">
          <a:xfrm>
            <a:off x="1873251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1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D7F99AC-B61C-3660-4650-E625E603D0F1}"/>
              </a:ext>
            </a:extLst>
          </p:cNvPr>
          <p:cNvSpPr>
            <a:spLocks/>
          </p:cNvSpPr>
          <p:nvPr/>
        </p:nvSpPr>
        <p:spPr bwMode="auto">
          <a:xfrm>
            <a:off x="3167064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2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3B5C47A-9F49-D00B-358C-93CB15C29FE3}"/>
              </a:ext>
            </a:extLst>
          </p:cNvPr>
          <p:cNvSpPr>
            <a:spLocks/>
          </p:cNvSpPr>
          <p:nvPr/>
        </p:nvSpPr>
        <p:spPr bwMode="auto">
          <a:xfrm>
            <a:off x="4151314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3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E90A224-09D4-EE37-0B5A-403506B24A88}"/>
              </a:ext>
            </a:extLst>
          </p:cNvPr>
          <p:cNvSpPr>
            <a:spLocks/>
          </p:cNvSpPr>
          <p:nvPr/>
        </p:nvSpPr>
        <p:spPr bwMode="auto">
          <a:xfrm>
            <a:off x="6962775" y="1356983"/>
            <a:ext cx="559576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Contact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A746AC8-4403-9F70-3F92-5B7A0784DBD3}"/>
              </a:ext>
            </a:extLst>
          </p:cNvPr>
          <p:cNvSpPr>
            <a:spLocks/>
          </p:cNvSpPr>
          <p:nvPr/>
        </p:nvSpPr>
        <p:spPr bwMode="auto">
          <a:xfrm>
            <a:off x="5157789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4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51623D-2277-8A15-6B45-978EDFA41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8620862-1DB7-3C8C-40E6-0817822D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+mj-lt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76C9101-E008-04DB-1890-F4386991F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41" y="420557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2: Tender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procedures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etc.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93568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/>
          </p:cNvSpPr>
          <p:nvPr/>
        </p:nvSpPr>
        <p:spPr bwMode="auto">
          <a:xfrm>
            <a:off x="2259013" y="1814513"/>
            <a:ext cx="76708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bIns="50800" anchor="ctr"/>
          <a:lstStyle>
            <a:lvl1pPr marL="292100" indent="-292100"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800"/>
              </a:spcBef>
              <a:buSzPct val="125000"/>
              <a:buFont typeface="Myriad Pro" panose="020B0503030403020204" pitchFamily="34" charset="0"/>
              <a:buChar char="•"/>
            </a:pPr>
            <a:endParaRPr lang="en-US" altLang="en-US" sz="2400" b="1"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424" y="2133600"/>
            <a:ext cx="95050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GB" sz="5400" b="1" dirty="0">
                <a:solidFill>
                  <a:srgbClr val="042A93"/>
                </a:solidFill>
                <a:latin typeface="+mj-lt"/>
              </a:rPr>
              <a:t>Expert contact</a:t>
            </a:r>
          </a:p>
          <a:p>
            <a:pPr algn="ctr" eaLnBrk="1" hangingPunct="1"/>
            <a:endParaRPr lang="en-GB" sz="3200" b="1" dirty="0">
              <a:solidFill>
                <a:srgbClr val="042A93"/>
              </a:solidFill>
              <a:latin typeface="+mj-lt"/>
              <a:hlinkClick r:id="" action="ppaction://noaction"/>
            </a:endParaRPr>
          </a:p>
          <a:p>
            <a:pPr algn="ctr" eaLnBrk="1" hangingPunct="1"/>
            <a:r>
              <a:rPr lang="en-GB" sz="3200" b="1" dirty="0">
                <a:solidFill>
                  <a:srgbClr val="042A93"/>
                </a:solidFill>
                <a:latin typeface="+mj-lt"/>
                <a:hlinkClick r:id="" action="ppaction://noaction"/>
              </a:rPr>
              <a:t>lyckle.griek@eu-japan.or.jp</a:t>
            </a:r>
            <a:endParaRPr lang="en-GB" sz="3200" b="1" dirty="0">
              <a:solidFill>
                <a:srgbClr val="042A93"/>
              </a:solidFill>
              <a:latin typeface="+mj-lt"/>
            </a:endParaRPr>
          </a:p>
          <a:p>
            <a:pPr algn="ctr" eaLnBrk="1" hangingPunct="1"/>
            <a:endParaRPr lang="en-GB" sz="4000" b="1" dirty="0">
              <a:solidFill>
                <a:srgbClr val="042A93"/>
              </a:solidFill>
              <a:latin typeface="+mj-lt"/>
            </a:endParaRPr>
          </a:p>
          <a:p>
            <a:pPr algn="ctr" eaLnBrk="1" hangingPunct="1"/>
            <a:r>
              <a:rPr lang="en-GB" sz="2000" b="1" dirty="0">
                <a:solidFill>
                  <a:srgbClr val="042A93"/>
                </a:solidFill>
                <a:latin typeface="+mj-lt"/>
                <a:hlinkClick r:id="rId3"/>
              </a:rPr>
              <a:t>https://www.eu-japan.eu/government-procurement/ask-expert-government-procurement</a:t>
            </a:r>
            <a:r>
              <a:rPr lang="en-GB" sz="2000" b="1" dirty="0">
                <a:solidFill>
                  <a:srgbClr val="042A93"/>
                </a:solidFill>
                <a:latin typeface="+mj-lt"/>
              </a:rPr>
              <a:t> </a:t>
            </a:r>
          </a:p>
          <a:p>
            <a:pPr algn="ctr" eaLnBrk="1" hangingPunct="1"/>
            <a:endParaRPr lang="fr-BE" sz="2000" dirty="0">
              <a:solidFill>
                <a:srgbClr val="042A93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5091" y="6072908"/>
            <a:ext cx="724209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50" dirty="0">
                <a:latin typeface="+mj-lt"/>
              </a:rPr>
              <a:t>The opinions expressed in this Webinar are those of the expert(s) only, and may not necessarily represent the views of the EU-Japan Centre for Industrial Cooperation or of the EU or Japanese Authorities. </a:t>
            </a:r>
          </a:p>
          <a:p>
            <a:pPr algn="l"/>
            <a:r>
              <a:rPr lang="en-GB" sz="1050" dirty="0">
                <a:latin typeface="+mj-lt"/>
              </a:rPr>
              <a:t>No warranty is given for their accuracy or completeness.</a:t>
            </a:r>
          </a:p>
        </p:txBody>
      </p:sp>
      <p:sp>
        <p:nvSpPr>
          <p:cNvPr id="13" name="Line 1">
            <a:extLst>
              <a:ext uri="{FF2B5EF4-FFF2-40B4-BE49-F238E27FC236}">
                <a16:creationId xmlns:a16="http://schemas.microsoft.com/office/drawing/2014/main" id="{0E54D8A0-CE43-4C0E-D92E-78AC23604B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53517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6212EDBA-DE6D-14B7-0F61-7D22A483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40903778-4522-E347-B1B2-7C1ABE9A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24592" y="6565898"/>
            <a:ext cx="524867" cy="2920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6866409A-0AF0-1A84-9564-B7826CFF5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+mj-lt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E53B5F0-C668-092F-EEFE-5C26AB0E9E29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D50A2528-4D7F-BA2A-6B22-3335CD4E8259}"/>
              </a:ext>
            </a:extLst>
          </p:cNvPr>
          <p:cNvSpPr>
            <a:spLocks/>
          </p:cNvSpPr>
          <p:nvPr/>
        </p:nvSpPr>
        <p:spPr bwMode="auto">
          <a:xfrm>
            <a:off x="1873251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1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0EAF50C1-A2CF-0C1B-D8B1-00C89EE3E7DC}"/>
              </a:ext>
            </a:extLst>
          </p:cNvPr>
          <p:cNvSpPr>
            <a:spLocks/>
          </p:cNvSpPr>
          <p:nvPr/>
        </p:nvSpPr>
        <p:spPr bwMode="auto">
          <a:xfrm>
            <a:off x="3167064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2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85DD121-944E-7E08-40CB-BF735556436C}"/>
              </a:ext>
            </a:extLst>
          </p:cNvPr>
          <p:cNvSpPr>
            <a:spLocks/>
          </p:cNvSpPr>
          <p:nvPr/>
        </p:nvSpPr>
        <p:spPr bwMode="auto">
          <a:xfrm>
            <a:off x="4151314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3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742AEC3A-9331-5B24-F9A4-BC8A0C24050B}"/>
              </a:ext>
            </a:extLst>
          </p:cNvPr>
          <p:cNvSpPr>
            <a:spLocks/>
          </p:cNvSpPr>
          <p:nvPr/>
        </p:nvSpPr>
        <p:spPr bwMode="auto">
          <a:xfrm>
            <a:off x="6962775" y="1356983"/>
            <a:ext cx="559576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Contact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30B54E9-A7D0-6B2B-5599-37F318A19DAC}"/>
              </a:ext>
            </a:extLst>
          </p:cNvPr>
          <p:cNvSpPr>
            <a:spLocks/>
          </p:cNvSpPr>
          <p:nvPr/>
        </p:nvSpPr>
        <p:spPr bwMode="auto">
          <a:xfrm>
            <a:off x="5157789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4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0AC11DF-70AE-1C1A-B3F4-F5F819162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36C38FC-74FC-086F-0BCF-34C597DC1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41" y="420557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2: Tender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procedures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etc.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92501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/>
          </p:cNvSpPr>
          <p:nvPr/>
        </p:nvSpPr>
        <p:spPr bwMode="auto">
          <a:xfrm>
            <a:off x="2259013" y="1814513"/>
            <a:ext cx="76708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bIns="50800" anchor="ctr"/>
          <a:lstStyle>
            <a:lvl1pPr marL="292100" indent="-292100"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800"/>
              </a:spcBef>
              <a:buSzPct val="125000"/>
              <a:buFont typeface="Myriad Pro" panose="020B0503030403020204" pitchFamily="34" charset="0"/>
              <a:buChar char="•"/>
            </a:pPr>
            <a:endParaRPr lang="en-US" altLang="en-US" sz="2400" b="1"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622" y="2492896"/>
            <a:ext cx="109412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GB" sz="4000" b="1" dirty="0">
                <a:solidFill>
                  <a:srgbClr val="042A93"/>
                </a:solidFill>
                <a:latin typeface="+mj-lt"/>
              </a:rPr>
              <a:t>Module 2:</a:t>
            </a:r>
          </a:p>
          <a:p>
            <a:pPr algn="ctr" eaLnBrk="1" hangingPunct="1"/>
            <a:r>
              <a:rPr lang="en-GB" sz="4000" b="1" dirty="0">
                <a:solidFill>
                  <a:srgbClr val="042A93"/>
                </a:solidFill>
                <a:latin typeface="+mj-lt"/>
              </a:rPr>
              <a:t>Tender procedures, eligibility, assessment, standards</a:t>
            </a:r>
          </a:p>
          <a:p>
            <a:pPr algn="ctr" eaLnBrk="1" hangingPunct="1"/>
            <a:endParaRPr lang="en-GB" sz="4000" b="1" dirty="0">
              <a:solidFill>
                <a:srgbClr val="042A93"/>
              </a:solidFill>
              <a:latin typeface="+mj-lt"/>
            </a:endParaRPr>
          </a:p>
          <a:p>
            <a:pPr algn="ctr" eaLnBrk="1" hangingPunct="1"/>
            <a:r>
              <a:rPr lang="en-GB" sz="4000" b="1" dirty="0">
                <a:solidFill>
                  <a:srgbClr val="042A93"/>
                </a:solidFill>
                <a:latin typeface="+mj-lt"/>
              </a:rPr>
              <a:t>Question and Answer</a:t>
            </a:r>
            <a:endParaRPr lang="fr-BE" sz="1400" dirty="0">
              <a:solidFill>
                <a:srgbClr val="042A93"/>
              </a:solidFill>
              <a:latin typeface="+mj-lt"/>
            </a:endParaRPr>
          </a:p>
        </p:txBody>
      </p:sp>
      <p:sp>
        <p:nvSpPr>
          <p:cNvPr id="2" name="Line 1">
            <a:extLst>
              <a:ext uri="{FF2B5EF4-FFF2-40B4-BE49-F238E27FC236}">
                <a16:creationId xmlns:a16="http://schemas.microsoft.com/office/drawing/2014/main" id="{06991BC6-A76C-9A51-839E-A2DB199C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5E197CB8-562C-5DA7-1348-4E60CF4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BD70D0-5925-86D9-5AAC-6E4EF9C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08159" y="6565899"/>
            <a:ext cx="241300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76B68-EF9D-E994-C5FB-070322EA1114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E0FB5F5-9A48-E841-70D0-E866917ED26F}"/>
              </a:ext>
            </a:extLst>
          </p:cNvPr>
          <p:cNvSpPr>
            <a:spLocks/>
          </p:cNvSpPr>
          <p:nvPr/>
        </p:nvSpPr>
        <p:spPr bwMode="auto">
          <a:xfrm>
            <a:off x="1873251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1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D7F99AC-B61C-3660-4650-E625E603D0F1}"/>
              </a:ext>
            </a:extLst>
          </p:cNvPr>
          <p:cNvSpPr>
            <a:spLocks/>
          </p:cNvSpPr>
          <p:nvPr/>
        </p:nvSpPr>
        <p:spPr bwMode="auto">
          <a:xfrm>
            <a:off x="3167064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2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3B5C47A-9F49-D00B-358C-93CB15C29FE3}"/>
              </a:ext>
            </a:extLst>
          </p:cNvPr>
          <p:cNvSpPr>
            <a:spLocks/>
          </p:cNvSpPr>
          <p:nvPr/>
        </p:nvSpPr>
        <p:spPr bwMode="auto">
          <a:xfrm>
            <a:off x="4151314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3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E90A224-09D4-EE37-0B5A-403506B24A88}"/>
              </a:ext>
            </a:extLst>
          </p:cNvPr>
          <p:cNvSpPr>
            <a:spLocks/>
          </p:cNvSpPr>
          <p:nvPr/>
        </p:nvSpPr>
        <p:spPr bwMode="auto">
          <a:xfrm>
            <a:off x="6962775" y="1356983"/>
            <a:ext cx="559576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Contact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A746AC8-4403-9F70-3F92-5B7A0784DBD3}"/>
              </a:ext>
            </a:extLst>
          </p:cNvPr>
          <p:cNvSpPr>
            <a:spLocks/>
          </p:cNvSpPr>
          <p:nvPr/>
        </p:nvSpPr>
        <p:spPr bwMode="auto">
          <a:xfrm>
            <a:off x="5157789" y="1356983"/>
            <a:ext cx="50686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75"/>
              </a:spcBef>
              <a:buNone/>
            </a:pPr>
            <a:r>
              <a:rPr lang="en-US" altLang="en-US" sz="1300" i="1">
                <a:solidFill>
                  <a:srgbClr val="FFFFFF"/>
                </a:solidFill>
                <a:latin typeface="+mj-lt"/>
                <a:ea typeface="Myriad Pro Semibold It" charset="0"/>
                <a:cs typeface="Myriad Pro Semibold It" charset="0"/>
                <a:sym typeface="Myriad Pro Semibold It" charset="0"/>
              </a:rPr>
              <a:t>Topic 4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51623D-2277-8A15-6B45-978EDFA41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8620862-1DB7-3C8C-40E6-0817822D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F3167-C56E-A40E-EEB1-2B3EA8E1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74E0C5F-A6C6-4600-6275-D37ADF34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6" y="444911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2: Tender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procedures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etc.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63062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/>
          </p:cNvSpPr>
          <p:nvPr/>
        </p:nvSpPr>
        <p:spPr bwMode="auto">
          <a:xfrm>
            <a:off x="2259013" y="1814513"/>
            <a:ext cx="76708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bIns="50800" anchor="ctr"/>
          <a:lstStyle>
            <a:lvl1pPr marL="292100" indent="-292100"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800"/>
              </a:spcBef>
              <a:buSzPct val="125000"/>
              <a:buFont typeface="Myriad Pro" panose="020B0503030403020204" pitchFamily="34" charset="0"/>
              <a:buChar char="•"/>
            </a:pPr>
            <a:endParaRPr lang="en-US" altLang="en-US" sz="2400" b="1"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pic>
        <p:nvPicPr>
          <p:cNvPr id="143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1524000" y="-26988"/>
            <a:ext cx="9144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412" y="1623027"/>
            <a:ext cx="112401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GB" sz="4800" b="1" dirty="0">
                <a:solidFill>
                  <a:srgbClr val="042A93"/>
                </a:solidFill>
                <a:latin typeface="+mj-lt"/>
              </a:rPr>
              <a:t>Today’s Module</a:t>
            </a:r>
          </a:p>
          <a:p>
            <a:pPr marL="571500" indent="-571500" algn="l" eaLnBrk="1" hangingPunct="1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42A93"/>
                </a:solidFill>
                <a:latin typeface="+mj-lt"/>
              </a:rPr>
              <a:t>Government Procurement Market Overview</a:t>
            </a:r>
          </a:p>
          <a:p>
            <a:pPr marL="571500" indent="-571500" algn="l" eaLnBrk="1" hangingPunct="1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42A93"/>
                </a:solidFill>
                <a:latin typeface="+mj-lt"/>
              </a:rPr>
              <a:t>Market entry approaches</a:t>
            </a:r>
          </a:p>
          <a:p>
            <a:pPr marL="571500" indent="-571500" algn="l" eaLnBrk="1" hangingPunct="1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42A93"/>
                </a:solidFill>
                <a:latin typeface="+mj-lt"/>
              </a:rPr>
              <a:t>Business partnerships </a:t>
            </a:r>
          </a:p>
          <a:p>
            <a:pPr marL="571500" indent="-571500" algn="l" eaLnBrk="1" hangingPunct="1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42A93"/>
                </a:solidFill>
                <a:latin typeface="+mj-lt"/>
              </a:rPr>
              <a:t>EU-Japan Centre of Industrial Cooperation’s business services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42A93"/>
                </a:solidFill>
                <a:latin typeface="+mj-lt"/>
              </a:rPr>
              <a:t>European Enterprise Network (EEN) Japan Helpdesk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42A93"/>
                </a:solidFill>
                <a:latin typeface="+mj-lt"/>
              </a:rPr>
              <a:t>Japan Tax &amp; Public Procurement Helpdesk</a:t>
            </a:r>
          </a:p>
        </p:txBody>
      </p:sp>
      <p:sp>
        <p:nvSpPr>
          <p:cNvPr id="2" name="Line 1">
            <a:extLst>
              <a:ext uri="{FF2B5EF4-FFF2-40B4-BE49-F238E27FC236}">
                <a16:creationId xmlns:a16="http://schemas.microsoft.com/office/drawing/2014/main" id="{3BE77AC9-422B-701E-0B1F-FBE9B9245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D05700F2-3860-DCAC-7D02-25F85EFDA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8A1E4E9-02C3-547A-D310-F2CECC21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08159" y="6565899"/>
            <a:ext cx="241300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0C83C3-E448-1FA2-6A12-4D4F524CFD7D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AA846E8-A842-8A52-892A-58B3EF86D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715B6825-3F55-E4C0-915A-79433863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2115B-94C1-C92F-23F8-BB3A72FE4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20BA7E73-4B3C-11FC-075A-816362F9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6" y="444911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3: Public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sector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lighting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market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">
            <a:extLst>
              <a:ext uri="{FF2B5EF4-FFF2-40B4-BE49-F238E27FC236}">
                <a16:creationId xmlns:a16="http://schemas.microsoft.com/office/drawing/2014/main" id="{06991BC6-A76C-9A51-839E-A2DB199C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5E197CB8-562C-5DA7-1348-4E60CF4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6F529B-ED15-63EA-AE2E-13607789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Overview</a:t>
            </a:r>
          </a:p>
          <a:p>
            <a:r>
              <a:rPr lang="en-GB" i="1" dirty="0"/>
              <a:t>”Are large-value lighting contracts offered?”</a:t>
            </a:r>
          </a:p>
          <a:p>
            <a:pPr lvl="1"/>
            <a:r>
              <a:rPr lang="en-GB" dirty="0"/>
              <a:t>WTO/EPA tenders </a:t>
            </a:r>
            <a:r>
              <a:rPr lang="en-GB" i="1" dirty="0"/>
              <a:t>(JETRO)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BD70D0-5925-86D9-5AAC-6E4EF9C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6259" y="651044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76B68-EF9D-E994-C5FB-070322EA1114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 b="1">
              <a:solidFill>
                <a:srgbClr val="FFFFFF"/>
              </a:solidFill>
              <a:latin typeface="+mj-lt"/>
              <a:ea typeface="Myriad Pro Bold" charset="0"/>
              <a:cs typeface="Myriad Pro Bold" charset="0"/>
              <a:sym typeface="Myriad Pro Bold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51623D-2277-8A15-6B45-978EDFA41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8620862-1DB7-3C8C-40E6-0817822D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+mj-lt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F3167-C56E-A40E-EEB1-2B3EA8E1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74E0C5F-A6C6-4600-6275-D37ADF34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6" y="444911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Module 3: Public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sector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lighting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market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D1ADFEEC-FA43-16B8-CF2F-B99379449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677"/>
              </p:ext>
            </p:extLst>
          </p:nvPr>
        </p:nvGraphicFramePr>
        <p:xfrm>
          <a:off x="838200" y="3336498"/>
          <a:ext cx="10061916" cy="259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683">
                  <a:extLst>
                    <a:ext uri="{9D8B030D-6E8A-4147-A177-3AD203B41FA5}">
                      <a16:colId xmlns:a16="http://schemas.microsoft.com/office/drawing/2014/main" val="3026524316"/>
                    </a:ext>
                  </a:extLst>
                </a:gridCol>
                <a:gridCol w="6121039">
                  <a:extLst>
                    <a:ext uri="{9D8B030D-6E8A-4147-A177-3AD203B41FA5}">
                      <a16:colId xmlns:a16="http://schemas.microsoft.com/office/drawing/2014/main" val="1305500927"/>
                    </a:ext>
                  </a:extLst>
                </a:gridCol>
                <a:gridCol w="3406194">
                  <a:extLst>
                    <a:ext uri="{9D8B030D-6E8A-4147-A177-3AD203B41FA5}">
                      <a16:colId xmlns:a16="http://schemas.microsoft.com/office/drawing/2014/main" val="4122004036"/>
                    </a:ext>
                  </a:extLst>
                </a:gridCol>
              </a:tblGrid>
              <a:tr h="479367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Cat.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Remarks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036913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Sanitary/Plumbing/Heating &amp; Lighting Fixtures &amp; Fittings/N.E.S).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Broad category, few at central level, sub-central: lease of LED lighting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203586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solidFill>
                            <a:srgbClr val="000000"/>
                          </a:solidFill>
                          <a:latin typeface="Segoe UI" panose="020B0502040204020203" pitchFamily="34" charset="0"/>
                        </a:rPr>
                        <a:t>Electrical Machinery/Apparatus &amp; Appliances/&amp; Electrical Parts 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Airport/runway, buoys, traffic lights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358836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solidFill>
                            <a:srgbClr val="000000"/>
                          </a:solidFill>
                          <a:latin typeface="Segoe UI" panose="020B0502040204020203" pitchFamily="34" charset="0"/>
                        </a:rPr>
                        <a:t>Construction Services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Few in number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834868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solidFill>
                            <a:schemeClr val="tx1"/>
                          </a:solidFill>
                        </a:rPr>
                        <a:t>Miscellaneous Articles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solidFill>
                            <a:schemeClr val="tx1"/>
                          </a:solidFill>
                        </a:rPr>
                        <a:t>Broad category, incidental contracts related to lighting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155636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6EC1C3DA-4F04-0325-9359-33BFFFA66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947" y="1611925"/>
            <a:ext cx="5862512" cy="4352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32B2E5-55D2-36A4-BA08-D35D926D2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631" y="1832592"/>
            <a:ext cx="6027903" cy="4050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865CDB-4793-76E4-5ADA-670D67507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900" y="1967800"/>
            <a:ext cx="5270500" cy="4494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75C0FCF-0DB6-FDBE-CEEB-31A4BEF76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3416" y="1450565"/>
            <a:ext cx="6452337" cy="5277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8CFFAB-8994-7FB1-0F10-137288DC8D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3241" y="2131055"/>
            <a:ext cx="7223916" cy="4436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56BFBFC-B25A-CBA9-0752-7AFE8891D0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76" y="1539018"/>
            <a:ext cx="6140379" cy="40691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ECA80DE-CE62-76B5-51AF-EAE2A6FB8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4218" y="2438453"/>
            <a:ext cx="5133871" cy="39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86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">
            <a:extLst>
              <a:ext uri="{FF2B5EF4-FFF2-40B4-BE49-F238E27FC236}">
                <a16:creationId xmlns:a16="http://schemas.microsoft.com/office/drawing/2014/main" id="{06991BC6-A76C-9A51-839E-A2DB199C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67170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5E197CB8-562C-5DA7-1348-4E60CF4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7385" r="16714" b="80252"/>
          <a:stretch>
            <a:fillRect/>
          </a:stretch>
        </p:blipFill>
        <p:spPr bwMode="auto">
          <a:xfrm>
            <a:off x="242541" y="6272532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6F529B-ED15-63EA-AE2E-13607789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Large value procurement contracts regulated by WTO/EPA</a:t>
            </a:r>
          </a:p>
          <a:p>
            <a:pPr lvl="1"/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Few in number</a:t>
            </a:r>
          </a:p>
          <a:p>
            <a:pPr lvl="1"/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Part of broader procurement contracts</a:t>
            </a:r>
          </a:p>
          <a:p>
            <a:pPr lvl="2"/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WTO/EPA regulated </a:t>
            </a:r>
            <a:r>
              <a:rPr lang="en-GB" u="sng" dirty="0">
                <a:solidFill>
                  <a:schemeClr val="accent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Public Works Construction </a:t>
            </a:r>
            <a:r>
              <a:rPr lang="en-GB" dirty="0">
                <a:latin typeface="Calibri Light" panose="020F0502020204030204" pitchFamily="34" charset="0"/>
                <a:cs typeface="Calibri Light" panose="020F0502020204030204" pitchFamily="34" charset="0"/>
              </a:rPr>
              <a:t>contracts</a:t>
            </a:r>
          </a:p>
          <a:p>
            <a:pPr lvl="2"/>
            <a:endParaRPr lang="en-GB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BD70D0-5925-86D9-5AAC-6E4EF9C2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6259" y="651044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76F3DB-2A84-4223-93E1-50E9E9DC49C9}" type="slidenum">
              <a:rPr lang="en-US" altLang="en-US" sz="1200">
                <a:latin typeface="Calibri Light" panose="020F0502020204030204" pitchFamily="34" charset="0"/>
                <a:ea typeface="Gill Sans" charset="0"/>
                <a:cs typeface="Calibri Light" panose="020F050202020403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 dirty="0">
              <a:latin typeface="Calibri Light" panose="020F0502020204030204" pitchFamily="34" charset="0"/>
              <a:ea typeface="Gill Sans" charset="0"/>
              <a:cs typeface="Calibri Light" panose="020F050202020403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76B68-EF9D-E994-C5FB-070322EA1114}"/>
              </a:ext>
            </a:extLst>
          </p:cNvPr>
          <p:cNvSpPr>
            <a:spLocks/>
          </p:cNvSpPr>
          <p:nvPr/>
        </p:nvSpPr>
        <p:spPr bwMode="auto">
          <a:xfrm>
            <a:off x="1825625" y="214313"/>
            <a:ext cx="527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5000">
              <a:solidFill>
                <a:srgbClr val="FFFFFF"/>
              </a:solidFill>
              <a:latin typeface="Calibri Light" panose="020F0502020204030204" pitchFamily="34" charset="0"/>
              <a:ea typeface="Myriad Pro Bold" charset="0"/>
              <a:cs typeface="Calibri Light" panose="020F0502020204030204" pitchFamily="34" charset="0"/>
              <a:sym typeface="Myriad Pro Bold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51623D-2277-8A15-6B45-978EDFA41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-31339"/>
            <a:ext cx="12192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8620862-1DB7-3C8C-40E6-0817822D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9" y="6272532"/>
            <a:ext cx="1571494" cy="4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42A93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eu-japan.eu</a:t>
            </a:r>
            <a:endParaRPr lang="en-US" altLang="en-US" sz="2000" dirty="0">
              <a:solidFill>
                <a:srgbClr val="042A93"/>
              </a:solidFill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F3167-C56E-A40E-EEB1-2B3EA8E1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741" y="6360540"/>
            <a:ext cx="1085794" cy="29980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74E0C5F-A6C6-4600-6275-D37ADF34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6" y="444911"/>
            <a:ext cx="8362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BE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Module 3: Public </a:t>
            </a:r>
            <a:r>
              <a:rPr lang="fr-BE" dirty="0" err="1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sector</a:t>
            </a:r>
            <a:r>
              <a:rPr lang="fr-BE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fr-BE" dirty="0" err="1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lighting</a:t>
            </a:r>
            <a:r>
              <a:rPr lang="fr-BE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fr-BE" dirty="0" err="1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market</a:t>
            </a:r>
            <a:endParaRPr lang="en-GB" dirty="0">
              <a:solidFill>
                <a:schemeClr val="bg1"/>
              </a:solidFill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7099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BAFB8C-E203-F145-897E-E2E78A8B2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8231">
            <a:off x="8712931" y="1835619"/>
            <a:ext cx="3181686" cy="4214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38680F-814E-E441-AFD0-ED1CA3E3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4128"/>
          </a:xfrm>
        </p:spPr>
        <p:txBody>
          <a:bodyPr/>
          <a:lstStyle/>
          <a:p>
            <a:endParaRPr 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0E58B1-84ED-C74F-908E-B219CE21A0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0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7EE52B5-A01B-0C4A-99DE-D152FB2A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30716"/>
            <a:ext cx="836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fr-BE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Public </a:t>
            </a:r>
            <a:r>
              <a:rPr lang="fr-BE" dirty="0" err="1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works</a:t>
            </a:r>
            <a:r>
              <a:rPr lang="fr-BE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’ construction</a:t>
            </a:r>
          </a:p>
        </p:txBody>
      </p:sp>
      <p:sp>
        <p:nvSpPr>
          <p:cNvPr id="6" name="Line 1">
            <a:extLst>
              <a:ext uri="{FF2B5EF4-FFF2-40B4-BE49-F238E27FC236}">
                <a16:creationId xmlns:a16="http://schemas.microsoft.com/office/drawing/2014/main" id="{47908E03-5B72-F54D-930E-C070E99F6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57118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C0AAB66-89B5-6B48-AA2F-342AC1DF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23" y="6332486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358AA13-1A5B-5C41-B9EA-D80A4EF5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59335" y="6608764"/>
            <a:ext cx="241300" cy="254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5238DEBC-F3AE-41D4-AD70-03B76C92FB32}" type="slidenum">
              <a:rPr lang="en-US" altLang="en-US" sz="1200">
                <a:latin typeface="Calibri Light" panose="020F0502020204030204" pitchFamily="34" charset="0"/>
                <a:ea typeface="Gill Sans" charset="0"/>
                <a:cs typeface="Calibri Light" panose="020F050202020403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dirty="0">
              <a:latin typeface="Calibri Light" panose="020F0502020204030204" pitchFamily="34" charset="0"/>
              <a:ea typeface="Gill Sans" charset="0"/>
              <a:cs typeface="Calibri Light" panose="020F050202020403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492B64-47BD-2942-A514-E4DCC665E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23" y="1825625"/>
            <a:ext cx="916790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Ministry of Land, Infrastructure, Transport and Tourism (MLIT)</a:t>
            </a:r>
          </a:p>
          <a:p>
            <a:pPr lvl="1"/>
            <a:r>
              <a:rPr 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9 Regional Development Bureaus </a:t>
            </a:r>
          </a:p>
          <a:p>
            <a:pPr lvl="1"/>
            <a:r>
              <a:rPr 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Urban Renaissance Agency</a:t>
            </a:r>
          </a:p>
          <a:p>
            <a:r>
              <a:rPr lang="en-US" dirty="0">
                <a:solidFill>
                  <a:schemeClr val="accent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Prefectures</a:t>
            </a:r>
          </a:p>
          <a:p>
            <a:pPr lvl="1"/>
            <a:r>
              <a:rPr lang="en-US" dirty="0">
                <a:solidFill>
                  <a:srgbClr val="1A1A1A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Prefectural infrastructure and housing</a:t>
            </a:r>
          </a:p>
          <a:p>
            <a:pPr lvl="2"/>
            <a:r>
              <a:rPr lang="en-US" dirty="0">
                <a:solidFill>
                  <a:srgbClr val="1A1A1A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Public enterprises (Water works, Sewerage, Electricity)</a:t>
            </a:r>
          </a:p>
          <a:p>
            <a:pPr lvl="2"/>
            <a:r>
              <a:rPr lang="en-US" dirty="0">
                <a:solidFill>
                  <a:srgbClr val="1A1A1A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Construction Bureau (Public infrastructure, flooding control, public housing,  public facilities)</a:t>
            </a:r>
          </a:p>
          <a:p>
            <a:r>
              <a:rPr lang="en-US" dirty="0">
                <a:solidFill>
                  <a:schemeClr val="accent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(Designated &amp; Core) Cities</a:t>
            </a:r>
          </a:p>
          <a:p>
            <a:pPr lvl="1"/>
            <a:r>
              <a:rPr lang="en-US" dirty="0">
                <a:solidFill>
                  <a:srgbClr val="1A1A1A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Municipal infrastructure and housing</a:t>
            </a:r>
          </a:p>
          <a:p>
            <a:pPr lvl="2"/>
            <a:r>
              <a:rPr lang="en-US" dirty="0">
                <a:solidFill>
                  <a:srgbClr val="1A1A1A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Public enterprises (Water works, Sewerage)</a:t>
            </a:r>
          </a:p>
          <a:p>
            <a:pPr lvl="2"/>
            <a:r>
              <a:rPr lang="en-US" dirty="0">
                <a:solidFill>
                  <a:srgbClr val="1A1A1A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Construction Bureau (Municipal road infrastructure, river management, public housing etc.)</a:t>
            </a:r>
          </a:p>
          <a:p>
            <a:pPr lvl="2"/>
            <a:r>
              <a:rPr lang="en-US" dirty="0">
                <a:solidFill>
                  <a:srgbClr val="1A1A1A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Boards of Education (School buildings etc.)</a:t>
            </a:r>
          </a:p>
          <a:p>
            <a:endParaRPr 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C3868A-E470-B346-8DAA-30D36FCEF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81"/>
          <a:stretch/>
        </p:blipFill>
        <p:spPr>
          <a:xfrm>
            <a:off x="5674272" y="2266120"/>
            <a:ext cx="2537538" cy="5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680F-814E-E441-AFD0-ED1CA3E3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41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0E58B1-84ED-C74F-908E-B219CE21A0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0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7EE52B5-A01B-0C4A-99DE-D152FB2A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30716"/>
            <a:ext cx="836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Public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works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’ construction</a:t>
            </a:r>
          </a:p>
        </p:txBody>
      </p:sp>
      <p:sp>
        <p:nvSpPr>
          <p:cNvPr id="6" name="Line 1">
            <a:extLst>
              <a:ext uri="{FF2B5EF4-FFF2-40B4-BE49-F238E27FC236}">
                <a16:creationId xmlns:a16="http://schemas.microsoft.com/office/drawing/2014/main" id="{47908E03-5B72-F54D-930E-C070E99F6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57118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C0AAB66-89B5-6B48-AA2F-342AC1DF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23" y="6332486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358AA13-1A5B-5C41-B9EA-D80A4EF5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59335" y="6608764"/>
            <a:ext cx="241300" cy="254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5238DEBC-F3AE-41D4-AD70-03B76C92FB32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492B64-47BD-2942-A514-E4DCC665E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492" y="1692762"/>
            <a:ext cx="10515600" cy="1360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Other organizations/agencies: </a:t>
            </a:r>
          </a:p>
          <a:p>
            <a:r>
              <a:rPr lang="en-US" dirty="0">
                <a:solidFill>
                  <a:schemeClr val="accent1"/>
                </a:solidFill>
                <a:latin typeface="+mj-lt"/>
              </a:rPr>
              <a:t>NEXCO (</a:t>
            </a:r>
            <a:r>
              <a:rPr lang="en-US" b="1" dirty="0">
                <a:solidFill>
                  <a:schemeClr val="accent1"/>
                </a:solidFill>
                <a:latin typeface="+mj-lt"/>
              </a:rPr>
              <a:t>N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ippon </a:t>
            </a:r>
            <a:r>
              <a:rPr lang="en-US" b="1" dirty="0" err="1">
                <a:solidFill>
                  <a:schemeClr val="accent1"/>
                </a:solidFill>
                <a:latin typeface="+mj-lt"/>
              </a:rPr>
              <a:t>EX</a:t>
            </a:r>
            <a:r>
              <a:rPr lang="en-US" dirty="0" err="1">
                <a:solidFill>
                  <a:schemeClr val="accent1"/>
                </a:solidFill>
                <a:latin typeface="+mj-lt"/>
              </a:rPr>
              <a:t>pressway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 </a:t>
            </a:r>
            <a:r>
              <a:rPr lang="en-US" b="1" dirty="0" err="1">
                <a:solidFill>
                  <a:schemeClr val="accent1"/>
                </a:solidFill>
                <a:latin typeface="+mj-lt"/>
              </a:rPr>
              <a:t>CO</a:t>
            </a:r>
            <a:r>
              <a:rPr lang="en-US" dirty="0" err="1">
                <a:solidFill>
                  <a:schemeClr val="accent1"/>
                </a:solidFill>
                <a:latin typeface="+mj-lt"/>
              </a:rPr>
              <a:t>mpany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Limited)</a:t>
            </a:r>
          </a:p>
          <a:p>
            <a:pPr lvl="1"/>
            <a:r>
              <a:rPr lang="en-US" dirty="0">
                <a:latin typeface="+mj-lt"/>
              </a:rPr>
              <a:t>Three companies (East, Central, West)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6FB4F3-C487-0E4F-AA20-BEFC0F7248CF}"/>
              </a:ext>
            </a:extLst>
          </p:cNvPr>
          <p:cNvGrpSpPr/>
          <p:nvPr/>
        </p:nvGrpSpPr>
        <p:grpSpPr>
          <a:xfrm>
            <a:off x="8642350" y="2237434"/>
            <a:ext cx="3446415" cy="525316"/>
            <a:chOff x="6759690" y="2743200"/>
            <a:chExt cx="3446415" cy="5253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833409-AB2B-2041-B910-EF431BD2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9690" y="2743529"/>
              <a:ext cx="1022747" cy="5244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CA6041-0BD8-8C45-98BB-A8A316439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2719" y="2743200"/>
              <a:ext cx="1023386" cy="5247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605454-246F-8C4A-8A10-1A3F9A4E0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5024" y="2743200"/>
              <a:ext cx="995845" cy="52531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918E0A0-9EA5-3A49-B594-963307C1C2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097" y="3053394"/>
            <a:ext cx="1635815" cy="7189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40DE70-1D9D-7540-888A-7B6DD97773AC}"/>
              </a:ext>
            </a:extLst>
          </p:cNvPr>
          <p:cNvSpPr txBox="1"/>
          <p:nvPr/>
        </p:nvSpPr>
        <p:spPr>
          <a:xfrm>
            <a:off x="858492" y="3003474"/>
            <a:ext cx="4489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  <a:latin typeface="+mj-lt"/>
              </a:rPr>
              <a:t>Japan Post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1388DD-75AC-0140-94EB-D9A203AFA480}"/>
              </a:ext>
            </a:extLst>
          </p:cNvPr>
          <p:cNvSpPr txBox="1"/>
          <p:nvPr/>
        </p:nvSpPr>
        <p:spPr>
          <a:xfrm>
            <a:off x="858492" y="3736236"/>
            <a:ext cx="75151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  <a:latin typeface="+mj-lt"/>
              </a:rPr>
              <a:t>National Hospital Organization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  </a:t>
            </a:r>
          </a:p>
          <a:p>
            <a:pPr lvl="1"/>
            <a:r>
              <a:rPr lang="en-US" sz="2400" dirty="0">
                <a:latin typeface="+mj-lt"/>
              </a:rPr>
              <a:t>EPA: Japan Community Health Care Organization (JCHO)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D0B5E2-FB74-F346-A4D7-902CA4C33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9266" y="3983294"/>
            <a:ext cx="1847475" cy="9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8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DFE4DD-1F42-9F46-9253-6749EEC82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45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AD627AD-1EE4-9D42-AA36-1854513CBA92}"/>
              </a:ext>
            </a:extLst>
          </p:cNvPr>
          <p:cNvGrpSpPr/>
          <p:nvPr/>
        </p:nvGrpSpPr>
        <p:grpSpPr>
          <a:xfrm>
            <a:off x="81023" y="25645"/>
            <a:ext cx="11942663" cy="5982495"/>
            <a:chOff x="81023" y="25645"/>
            <a:chExt cx="11942663" cy="598249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1A6255-2AAD-BD41-A32A-5A0AF11ECED7}"/>
                </a:ext>
              </a:extLst>
            </p:cNvPr>
            <p:cNvSpPr txBox="1"/>
            <p:nvPr/>
          </p:nvSpPr>
          <p:spPr>
            <a:xfrm>
              <a:off x="81023" y="25645"/>
              <a:ext cx="87264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  <a:latin typeface="+mj-lt"/>
                </a:rPr>
                <a:t>Process flow until tender in case of public works’ construction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7EE736-5370-D046-9AB7-C6B004B7A462}"/>
                </a:ext>
              </a:extLst>
            </p:cNvPr>
            <p:cNvSpPr txBox="1"/>
            <p:nvPr/>
          </p:nvSpPr>
          <p:spPr>
            <a:xfrm>
              <a:off x="393538" y="1021068"/>
              <a:ext cx="729205" cy="3385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Steps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14A4D-BDFC-9E4C-BAC8-57734A653617}"/>
                </a:ext>
              </a:extLst>
            </p:cNvPr>
            <p:cNvSpPr txBox="1"/>
            <p:nvPr/>
          </p:nvSpPr>
          <p:spPr>
            <a:xfrm>
              <a:off x="2674716" y="1021068"/>
              <a:ext cx="1687976" cy="338554"/>
            </a:xfrm>
            <a:prstGeom prst="rect">
              <a:avLst/>
            </a:prstGeom>
            <a:solidFill>
              <a:srgbClr val="FEC0A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Planning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A819E1-CA35-1A47-96D6-1F392B50C0CC}"/>
                </a:ext>
              </a:extLst>
            </p:cNvPr>
            <p:cNvSpPr txBox="1"/>
            <p:nvPr/>
          </p:nvSpPr>
          <p:spPr>
            <a:xfrm>
              <a:off x="5442030" y="1021068"/>
              <a:ext cx="1687976" cy="338554"/>
            </a:xfrm>
            <a:prstGeom prst="rect">
              <a:avLst/>
            </a:prstGeom>
            <a:solidFill>
              <a:srgbClr val="FEF2A8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Basic Design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D4563B-29A2-904F-8AE4-4B1C7E791922}"/>
                </a:ext>
              </a:extLst>
            </p:cNvPr>
            <p:cNvSpPr txBox="1"/>
            <p:nvPr/>
          </p:nvSpPr>
          <p:spPr>
            <a:xfrm>
              <a:off x="7643149" y="1021068"/>
              <a:ext cx="1687976" cy="338554"/>
            </a:xfrm>
            <a:prstGeom prst="rect">
              <a:avLst/>
            </a:prstGeom>
            <a:solidFill>
              <a:srgbClr val="CAF6B9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Executive Design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6406F7-C16A-AE48-996B-5C2DBB79301F}"/>
                </a:ext>
              </a:extLst>
            </p:cNvPr>
            <p:cNvSpPr txBox="1"/>
            <p:nvPr/>
          </p:nvSpPr>
          <p:spPr>
            <a:xfrm>
              <a:off x="9551522" y="1021068"/>
              <a:ext cx="1560173" cy="338554"/>
            </a:xfrm>
            <a:prstGeom prst="rect">
              <a:avLst/>
            </a:prstGeom>
            <a:solidFill>
              <a:srgbClr val="ABBE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Cost estimation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89A36A-09B4-D149-AF75-A7F4CFD1BBBB}"/>
                </a:ext>
              </a:extLst>
            </p:cNvPr>
            <p:cNvSpPr txBox="1"/>
            <p:nvPr/>
          </p:nvSpPr>
          <p:spPr>
            <a:xfrm>
              <a:off x="379067" y="2284635"/>
              <a:ext cx="758146" cy="307777"/>
            </a:xfrm>
            <a:prstGeom prst="rect">
              <a:avLst/>
            </a:prstGeom>
            <a:solidFill>
              <a:srgbClr val="A5A5A5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Activity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4F0B8A-08B0-8542-8D7F-DF20E3C5938E}"/>
                </a:ext>
              </a:extLst>
            </p:cNvPr>
            <p:cNvSpPr txBox="1"/>
            <p:nvPr/>
          </p:nvSpPr>
          <p:spPr>
            <a:xfrm>
              <a:off x="1469984" y="1441443"/>
              <a:ext cx="1872206" cy="5232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Project cost est. (1)</a:t>
              </a:r>
            </a:p>
            <a:p>
              <a:r>
                <a:rPr lang="en-US" sz="1400" dirty="0">
                  <a:latin typeface="+mj-lt"/>
                </a:rPr>
                <a:t>Rough work est. (1)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0C7856-AB95-8F44-B9C1-54A247D0784C}"/>
                </a:ext>
              </a:extLst>
            </p:cNvPr>
            <p:cNvSpPr txBox="1"/>
            <p:nvPr/>
          </p:nvSpPr>
          <p:spPr>
            <a:xfrm>
              <a:off x="3746825" y="1441442"/>
              <a:ext cx="1872206" cy="5232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Project cost est. (2)</a:t>
              </a:r>
            </a:p>
            <a:p>
              <a:r>
                <a:rPr lang="en-US" sz="1400" dirty="0">
                  <a:latin typeface="+mj-lt"/>
                </a:rPr>
                <a:t>Rough work est. (2)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852051-F486-2642-80D4-908A650EC5CF}"/>
                </a:ext>
              </a:extLst>
            </p:cNvPr>
            <p:cNvSpPr txBox="1"/>
            <p:nvPr/>
          </p:nvSpPr>
          <p:spPr>
            <a:xfrm>
              <a:off x="5881868" y="1441443"/>
              <a:ext cx="1872206" cy="5232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Project cost est. (1)</a:t>
              </a:r>
            </a:p>
            <a:p>
              <a:r>
                <a:rPr lang="en-US" sz="1400" dirty="0">
                  <a:latin typeface="+mj-lt"/>
                </a:rPr>
                <a:t>Rough work est. (1)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920EAF-2196-3B48-986B-E0842F2DA08D}"/>
                </a:ext>
              </a:extLst>
            </p:cNvPr>
            <p:cNvSpPr txBox="1"/>
            <p:nvPr/>
          </p:nvSpPr>
          <p:spPr>
            <a:xfrm>
              <a:off x="8110960" y="1441443"/>
              <a:ext cx="1872206" cy="5232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Project cost est. (2)</a:t>
              </a:r>
            </a:p>
            <a:p>
              <a:r>
                <a:rPr lang="en-US" sz="1400" dirty="0">
                  <a:latin typeface="+mj-lt"/>
                </a:rPr>
                <a:t>Rough work est. (2)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B64A46-7CE2-A245-8692-76C73E3242C4}"/>
                </a:ext>
              </a:extLst>
            </p:cNvPr>
            <p:cNvSpPr txBox="1"/>
            <p:nvPr/>
          </p:nvSpPr>
          <p:spPr>
            <a:xfrm>
              <a:off x="10151480" y="1549164"/>
              <a:ext cx="18722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Project period setting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62D0C7-15A9-2E4A-9E96-0E891851F9BD}"/>
                </a:ext>
              </a:extLst>
            </p:cNvPr>
            <p:cNvSpPr txBox="1"/>
            <p:nvPr/>
          </p:nvSpPr>
          <p:spPr>
            <a:xfrm>
              <a:off x="1469984" y="2117862"/>
              <a:ext cx="1377388" cy="646331"/>
            </a:xfrm>
            <a:prstGeom prst="rect">
              <a:avLst/>
            </a:prstGeom>
            <a:solidFill>
              <a:srgbClr val="F8CBAE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j-lt"/>
                </a:rPr>
                <a:t>Plan proposal</a:t>
              </a:r>
            </a:p>
            <a:p>
              <a:r>
                <a:rPr lang="en-US" sz="1200" b="1" dirty="0">
                  <a:latin typeface="+mj-lt"/>
                </a:rPr>
                <a:t>Budgetary provision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390ADA-2848-3244-889C-FB910F6D891A}"/>
                </a:ext>
              </a:extLst>
            </p:cNvPr>
            <p:cNvSpPr txBox="1"/>
            <p:nvPr/>
          </p:nvSpPr>
          <p:spPr>
            <a:xfrm>
              <a:off x="3061015" y="2184765"/>
              <a:ext cx="1940841" cy="461665"/>
            </a:xfrm>
            <a:prstGeom prst="rect">
              <a:avLst/>
            </a:prstGeom>
            <a:solidFill>
              <a:srgbClr val="ED7D3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Grasping of conditions</a:t>
              </a:r>
            </a:p>
            <a:p>
              <a:r>
                <a:rPr lang="en-US" sz="1200" dirty="0">
                  <a:latin typeface="+mj-lt"/>
                </a:rPr>
                <a:t>Summarizing for tender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0E01BE-EC42-5E49-947D-EA1CDBEFEF16}"/>
                </a:ext>
              </a:extLst>
            </p:cNvPr>
            <p:cNvSpPr txBox="1"/>
            <p:nvPr/>
          </p:nvSpPr>
          <p:spPr>
            <a:xfrm>
              <a:off x="5348468" y="2184610"/>
              <a:ext cx="1875099" cy="584775"/>
            </a:xfrm>
            <a:prstGeom prst="rect">
              <a:avLst/>
            </a:prstGeom>
            <a:solidFill>
              <a:srgbClr val="FFC1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Preparation of basic designs catalogue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83AB1C-471E-7340-AD06-4F548FE8C3B1}"/>
                </a:ext>
              </a:extLst>
            </p:cNvPr>
            <p:cNvSpPr txBox="1"/>
            <p:nvPr/>
          </p:nvSpPr>
          <p:spPr>
            <a:xfrm>
              <a:off x="7456026" y="2080734"/>
              <a:ext cx="1875099" cy="738664"/>
            </a:xfrm>
            <a:prstGeom prst="rect">
              <a:avLst/>
            </a:prstGeom>
            <a:solidFill>
              <a:srgbClr val="70AD46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Preparation of implemental designs catalogue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D4EA54-85C5-E24D-B080-CA6017F48DA5}"/>
                </a:ext>
              </a:extLst>
            </p:cNvPr>
            <p:cNvSpPr txBox="1"/>
            <p:nvPr/>
          </p:nvSpPr>
          <p:spPr>
            <a:xfrm>
              <a:off x="9544769" y="2094089"/>
              <a:ext cx="1840378" cy="738664"/>
            </a:xfrm>
            <a:prstGeom prst="rect">
              <a:avLst/>
            </a:prstGeom>
            <a:solidFill>
              <a:srgbClr val="DEEBF8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Preparation of quantitative calculation catalogue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0C566F-A93E-AE4B-9C10-2EED69CF2022}"/>
                </a:ext>
              </a:extLst>
            </p:cNvPr>
            <p:cNvSpPr txBox="1"/>
            <p:nvPr/>
          </p:nvSpPr>
          <p:spPr>
            <a:xfrm>
              <a:off x="377242" y="2964650"/>
              <a:ext cx="9259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Executor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8D6951-05ED-A843-A200-033C24538120}"/>
                </a:ext>
              </a:extLst>
            </p:cNvPr>
            <p:cNvSpPr txBox="1"/>
            <p:nvPr/>
          </p:nvSpPr>
          <p:spPr>
            <a:xfrm>
              <a:off x="1617078" y="2917392"/>
              <a:ext cx="108319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Gov. office</a:t>
              </a:r>
            </a:p>
            <a:p>
              <a:endParaRPr lang="en-US" sz="1400" b="1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173EA0-E5B1-BD4F-BD78-B85421695E54}"/>
                </a:ext>
              </a:extLst>
            </p:cNvPr>
            <p:cNvSpPr txBox="1"/>
            <p:nvPr/>
          </p:nvSpPr>
          <p:spPr>
            <a:xfrm>
              <a:off x="2779130" y="2809670"/>
              <a:ext cx="2569338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Ordering entity</a:t>
              </a:r>
            </a:p>
            <a:p>
              <a:r>
                <a:rPr lang="en-US" sz="1400" b="1" i="1" dirty="0">
                  <a:latin typeface="+mj-lt"/>
                </a:rPr>
                <a:t>(Can also be outside architect/ construction consultant)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AC25AB-1C78-B747-AD08-202646FF8242}"/>
                </a:ext>
              </a:extLst>
            </p:cNvPr>
            <p:cNvSpPr txBox="1"/>
            <p:nvPr/>
          </p:nvSpPr>
          <p:spPr>
            <a:xfrm>
              <a:off x="5235252" y="2823964"/>
              <a:ext cx="2101529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Design/Engineer</a:t>
              </a:r>
            </a:p>
            <a:p>
              <a:pPr algn="ctr"/>
              <a:r>
                <a:rPr lang="en-US" sz="1200" b="1" dirty="0">
                  <a:latin typeface="+mj-lt"/>
                </a:rPr>
                <a:t>(Design/Engineering office)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DE772F-0328-ED42-ABD4-D6CED4BA78CB}"/>
                </a:ext>
              </a:extLst>
            </p:cNvPr>
            <p:cNvSpPr txBox="1"/>
            <p:nvPr/>
          </p:nvSpPr>
          <p:spPr>
            <a:xfrm>
              <a:off x="966726" y="4768028"/>
              <a:ext cx="1702201" cy="738664"/>
            </a:xfrm>
            <a:prstGeom prst="rect">
              <a:avLst/>
            </a:prstGeom>
            <a:solidFill>
              <a:srgbClr val="BED7E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Gathering of estimates from manufacturers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DBA1A1D-647C-3E47-AFD0-FD1054E0A1D1}"/>
                </a:ext>
              </a:extLst>
            </p:cNvPr>
            <p:cNvSpPr txBox="1"/>
            <p:nvPr/>
          </p:nvSpPr>
          <p:spPr>
            <a:xfrm>
              <a:off x="9290371" y="2823964"/>
              <a:ext cx="2525333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Design/Engineer</a:t>
              </a:r>
            </a:p>
            <a:p>
              <a:pPr algn="ctr"/>
              <a:r>
                <a:rPr lang="en-US" sz="1200" b="1" dirty="0">
                  <a:latin typeface="+mj-lt"/>
                </a:rPr>
                <a:t> (Can also be external cost calculator)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FDD51B-157C-954B-9D92-6F502E7DF29E}"/>
                </a:ext>
              </a:extLst>
            </p:cNvPr>
            <p:cNvSpPr txBox="1"/>
            <p:nvPr/>
          </p:nvSpPr>
          <p:spPr>
            <a:xfrm>
              <a:off x="7223567" y="2825496"/>
              <a:ext cx="2101529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Design/Engineer</a:t>
              </a:r>
            </a:p>
            <a:p>
              <a:pPr algn="ctr"/>
              <a:r>
                <a:rPr lang="en-US" sz="1200" b="1" dirty="0">
                  <a:latin typeface="+mj-lt"/>
                </a:rPr>
                <a:t>(Design/Engineering office)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E5B9FE-4270-274F-9193-670364E5499A}"/>
                </a:ext>
              </a:extLst>
            </p:cNvPr>
            <p:cNvSpPr txBox="1"/>
            <p:nvPr/>
          </p:nvSpPr>
          <p:spPr>
            <a:xfrm>
              <a:off x="4838944" y="3799717"/>
              <a:ext cx="1560173" cy="338554"/>
            </a:xfrm>
            <a:prstGeom prst="rect">
              <a:avLst/>
            </a:prstGeom>
            <a:solidFill>
              <a:srgbClr val="ABBE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Cost estimation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ADFAA36-0DCD-E44F-9B5A-4C2D15D2716B}"/>
                </a:ext>
              </a:extLst>
            </p:cNvPr>
            <p:cNvSpPr txBox="1"/>
            <p:nvPr/>
          </p:nvSpPr>
          <p:spPr>
            <a:xfrm>
              <a:off x="765543" y="5508093"/>
              <a:ext cx="21015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+mj-lt"/>
                </a:rPr>
                <a:t>Design/Engineer</a:t>
              </a:r>
            </a:p>
            <a:p>
              <a:pPr algn="ctr"/>
              <a:r>
                <a:rPr lang="en-US" sz="1200" b="1" dirty="0">
                  <a:latin typeface="+mj-lt"/>
                </a:rPr>
                <a:t>(Design/Engineering office)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56A3DF-3649-2844-B98B-2128BCD6945F}"/>
                </a:ext>
              </a:extLst>
            </p:cNvPr>
            <p:cNvSpPr txBox="1"/>
            <p:nvPr/>
          </p:nvSpPr>
          <p:spPr>
            <a:xfrm>
              <a:off x="2779131" y="4875750"/>
              <a:ext cx="1583562" cy="523220"/>
            </a:xfrm>
            <a:prstGeom prst="rect">
              <a:avLst/>
            </a:prstGeom>
            <a:solidFill>
              <a:srgbClr val="9DC3E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Setting of estimate unit price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993AD7-9625-4546-9842-1339F9747715}"/>
                </a:ext>
              </a:extLst>
            </p:cNvPr>
            <p:cNvSpPr txBox="1"/>
            <p:nvPr/>
          </p:nvSpPr>
          <p:spPr>
            <a:xfrm>
              <a:off x="4749961" y="4725063"/>
              <a:ext cx="1833619" cy="738664"/>
            </a:xfrm>
            <a:prstGeom prst="rect">
              <a:avLst/>
            </a:prstGeom>
            <a:solidFill>
              <a:srgbClr val="8FAAD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Entry into cost calculation system  by cost calculator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10D18E-85D4-064A-A697-CF58FC7E465F}"/>
                </a:ext>
              </a:extLst>
            </p:cNvPr>
            <p:cNvSpPr txBox="1"/>
            <p:nvPr/>
          </p:nvSpPr>
          <p:spPr>
            <a:xfrm>
              <a:off x="6817971" y="4718276"/>
              <a:ext cx="1833619" cy="738664"/>
            </a:xfrm>
            <a:prstGeom prst="rect">
              <a:avLst/>
            </a:prstGeom>
            <a:solidFill>
              <a:srgbClr val="4372C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Entry into cost calculation system  ordering entity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32FBF3-C961-1644-B1A0-A1799F76255B}"/>
                </a:ext>
              </a:extLst>
            </p:cNvPr>
            <p:cNvSpPr txBox="1"/>
            <p:nvPr/>
          </p:nvSpPr>
          <p:spPr>
            <a:xfrm>
              <a:off x="8895953" y="4846940"/>
              <a:ext cx="1693280" cy="523220"/>
            </a:xfrm>
            <a:prstGeom prst="rect">
              <a:avLst/>
            </a:prstGeom>
            <a:solidFill>
              <a:srgbClr val="2E559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Affirmation of design catalogue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E87282-C1B3-944A-8E52-B57D62711717}"/>
                </a:ext>
              </a:extLst>
            </p:cNvPr>
            <p:cNvSpPr txBox="1"/>
            <p:nvPr/>
          </p:nvSpPr>
          <p:spPr>
            <a:xfrm>
              <a:off x="8807457" y="4251196"/>
              <a:ext cx="252608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Setting of projected price (budget)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533552-87BB-7D46-9362-0DC6FA1E948C}"/>
                </a:ext>
              </a:extLst>
            </p:cNvPr>
            <p:cNvSpPr txBox="1"/>
            <p:nvPr/>
          </p:nvSpPr>
          <p:spPr>
            <a:xfrm>
              <a:off x="10788380" y="4819231"/>
              <a:ext cx="102732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Tender </a:t>
              </a:r>
            </a:p>
            <a:p>
              <a:pPr algn="ctr"/>
              <a:r>
                <a:rPr lang="en-US" sz="1400" b="1" dirty="0">
                  <a:latin typeface="+mj-lt"/>
                </a:rPr>
                <a:t>Notice</a:t>
              </a:r>
            </a:p>
            <a:p>
              <a:pPr algn="ctr"/>
              <a:endParaRPr lang="en-US" sz="1200" b="1" dirty="0"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6F5251-0052-624A-B07C-A3026458A03C}"/>
                </a:ext>
              </a:extLst>
            </p:cNvPr>
            <p:cNvSpPr txBox="1"/>
            <p:nvPr/>
          </p:nvSpPr>
          <p:spPr>
            <a:xfrm>
              <a:off x="2718348" y="5546475"/>
              <a:ext cx="18503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j-lt"/>
                </a:rPr>
                <a:t>Ordering entity</a:t>
              </a:r>
            </a:p>
            <a:p>
              <a:r>
                <a:rPr lang="en-US" sz="1200" b="1" dirty="0">
                  <a:latin typeface="+mj-lt"/>
                </a:rPr>
                <a:t>(Ordering department)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9B9669-339F-9240-AB9E-731833CE9EBD}"/>
                </a:ext>
              </a:extLst>
            </p:cNvPr>
            <p:cNvSpPr txBox="1"/>
            <p:nvPr/>
          </p:nvSpPr>
          <p:spPr>
            <a:xfrm>
              <a:off x="4445938" y="5499828"/>
              <a:ext cx="25253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+mj-lt"/>
                </a:rPr>
                <a:t>Design/Engineer</a:t>
              </a:r>
            </a:p>
            <a:p>
              <a:pPr algn="ctr"/>
              <a:r>
                <a:rPr lang="en-US" sz="1200" b="1" dirty="0">
                  <a:latin typeface="+mj-lt"/>
                </a:rPr>
                <a:t> </a:t>
              </a:r>
              <a:r>
                <a:rPr lang="en-US" sz="1100" b="1" i="1" dirty="0">
                  <a:latin typeface="+mj-lt"/>
                </a:rPr>
                <a:t>(Can also be external cost calculator)</a:t>
              </a:r>
              <a:endParaRPr lang="en-US" sz="1200" b="1" i="1" dirty="0">
                <a:latin typeface="+mj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D37829B-7ABA-794B-BA8A-9C7A82277CF7}"/>
                </a:ext>
              </a:extLst>
            </p:cNvPr>
            <p:cNvSpPr txBox="1"/>
            <p:nvPr/>
          </p:nvSpPr>
          <p:spPr>
            <a:xfrm>
              <a:off x="6767426" y="5456940"/>
              <a:ext cx="18503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j-lt"/>
                </a:rPr>
                <a:t>Ordering entity</a:t>
              </a:r>
            </a:p>
            <a:p>
              <a:r>
                <a:rPr lang="en-US" sz="1200" b="1" dirty="0">
                  <a:latin typeface="+mj-lt"/>
                </a:rPr>
                <a:t>(Ordering department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993047-E72B-C34D-A554-A53B8F7919A8}"/>
                </a:ext>
              </a:extLst>
            </p:cNvPr>
            <p:cNvSpPr txBox="1"/>
            <p:nvPr/>
          </p:nvSpPr>
          <p:spPr>
            <a:xfrm>
              <a:off x="8807457" y="5472312"/>
              <a:ext cx="18503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j-lt"/>
                </a:rPr>
                <a:t>Ordering entity</a:t>
              </a:r>
            </a:p>
            <a:p>
              <a:r>
                <a:rPr lang="en-US" sz="1200" b="1" dirty="0">
                  <a:latin typeface="+mj-lt"/>
                </a:rPr>
                <a:t>(Ordering department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0A4B2E-D4EB-AA40-8A8B-10A89368C432}"/>
              </a:ext>
            </a:extLst>
          </p:cNvPr>
          <p:cNvGrpSpPr/>
          <p:nvPr/>
        </p:nvGrpSpPr>
        <p:grpSpPr>
          <a:xfrm>
            <a:off x="588413" y="1399062"/>
            <a:ext cx="10203256" cy="4620060"/>
            <a:chOff x="1047171" y="1418858"/>
            <a:chExt cx="10203256" cy="4620060"/>
          </a:xfrm>
        </p:grpSpPr>
        <p:sp>
          <p:nvSpPr>
            <p:cNvPr id="2" name="Oval Callout 1">
              <a:extLst>
                <a:ext uri="{FF2B5EF4-FFF2-40B4-BE49-F238E27FC236}">
                  <a16:creationId xmlns:a16="http://schemas.microsoft.com/office/drawing/2014/main" id="{32DB1564-2640-3343-BF2A-EAE5A9A99B6C}"/>
                </a:ext>
              </a:extLst>
            </p:cNvPr>
            <p:cNvSpPr/>
            <p:nvPr/>
          </p:nvSpPr>
          <p:spPr>
            <a:xfrm>
              <a:off x="1047171" y="2788654"/>
              <a:ext cx="1429611" cy="1150970"/>
            </a:xfrm>
            <a:prstGeom prst="wedgeEllipseCallout">
              <a:avLst>
                <a:gd name="adj1" fmla="val 113355"/>
                <a:gd name="adj2" fmla="val -506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+mj-lt"/>
                </a:rPr>
                <a:t>Tender</a:t>
              </a:r>
            </a:p>
          </p:txBody>
        </p:sp>
        <p:sp>
          <p:nvSpPr>
            <p:cNvPr id="42" name="Oval Callout 41">
              <a:extLst>
                <a:ext uri="{FF2B5EF4-FFF2-40B4-BE49-F238E27FC236}">
                  <a16:creationId xmlns:a16="http://schemas.microsoft.com/office/drawing/2014/main" id="{205CA62E-4275-3844-A7DB-BDEB8667EEB0}"/>
                </a:ext>
              </a:extLst>
            </p:cNvPr>
            <p:cNvSpPr/>
            <p:nvPr/>
          </p:nvSpPr>
          <p:spPr>
            <a:xfrm>
              <a:off x="5783758" y="1468098"/>
              <a:ext cx="1429611" cy="1150970"/>
            </a:xfrm>
            <a:prstGeom prst="wedgeEllipseCallout">
              <a:avLst>
                <a:gd name="adj1" fmla="val -34954"/>
                <a:gd name="adj2" fmla="val -5924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+mj-lt"/>
                </a:rPr>
                <a:t>Tender</a:t>
              </a:r>
            </a:p>
          </p:txBody>
        </p:sp>
        <p:sp>
          <p:nvSpPr>
            <p:cNvPr id="44" name="Oval Callout 43">
              <a:extLst>
                <a:ext uri="{FF2B5EF4-FFF2-40B4-BE49-F238E27FC236}">
                  <a16:creationId xmlns:a16="http://schemas.microsoft.com/office/drawing/2014/main" id="{41A638D0-C46A-9944-90F3-F429986C1E9E}"/>
                </a:ext>
              </a:extLst>
            </p:cNvPr>
            <p:cNvSpPr/>
            <p:nvPr/>
          </p:nvSpPr>
          <p:spPr>
            <a:xfrm>
              <a:off x="8023110" y="1418858"/>
              <a:ext cx="1267261" cy="1200210"/>
            </a:xfrm>
            <a:prstGeom prst="wedgeEllipseCallout">
              <a:avLst>
                <a:gd name="adj1" fmla="val -34954"/>
                <a:gd name="adj2" fmla="val -5924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+mj-lt"/>
                </a:rPr>
                <a:t>Tender</a:t>
              </a:r>
            </a:p>
          </p:txBody>
        </p:sp>
        <p:sp>
          <p:nvSpPr>
            <p:cNvPr id="45" name="Oval Callout 44">
              <a:extLst>
                <a:ext uri="{FF2B5EF4-FFF2-40B4-BE49-F238E27FC236}">
                  <a16:creationId xmlns:a16="http://schemas.microsoft.com/office/drawing/2014/main" id="{05E0B48D-D5EA-104F-B89E-6D9B56A61AE3}"/>
                </a:ext>
              </a:extLst>
            </p:cNvPr>
            <p:cNvSpPr/>
            <p:nvPr/>
          </p:nvSpPr>
          <p:spPr>
            <a:xfrm>
              <a:off x="9983166" y="1498920"/>
              <a:ext cx="1267261" cy="1200210"/>
            </a:xfrm>
            <a:prstGeom prst="wedgeEllipseCallout">
              <a:avLst>
                <a:gd name="adj1" fmla="val -34954"/>
                <a:gd name="adj2" fmla="val -5924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+mj-lt"/>
                </a:rPr>
                <a:t>Tender</a:t>
              </a:r>
            </a:p>
          </p:txBody>
        </p:sp>
        <p:sp>
          <p:nvSpPr>
            <p:cNvPr id="3" name="Rectangular Callout 2">
              <a:extLst>
                <a:ext uri="{FF2B5EF4-FFF2-40B4-BE49-F238E27FC236}">
                  <a16:creationId xmlns:a16="http://schemas.microsoft.com/office/drawing/2014/main" id="{53A07ED0-8FDA-9B41-BC19-01C3BAF98F3E}"/>
                </a:ext>
              </a:extLst>
            </p:cNvPr>
            <p:cNvSpPr/>
            <p:nvPr/>
          </p:nvSpPr>
          <p:spPr>
            <a:xfrm>
              <a:off x="7578085" y="3715905"/>
              <a:ext cx="2931212" cy="2323013"/>
            </a:xfrm>
            <a:prstGeom prst="wedgeRectCallout">
              <a:avLst>
                <a:gd name="adj1" fmla="val 65923"/>
                <a:gd name="adj2" fmla="val 1065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u="sng" dirty="0">
                  <a:solidFill>
                    <a:srgbClr val="FF0000"/>
                  </a:solidFill>
                  <a:latin typeface="+mj-lt"/>
                </a:rPr>
                <a:t>Actual construction in separate tenders as well: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Construction of the structure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Electrical Installations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Mechanical Installations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Sewerage etc.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7726AC7-CB57-1C47-9B7F-E2653B854D3B}"/>
              </a:ext>
            </a:extLst>
          </p:cNvPr>
          <p:cNvGrpSpPr/>
          <p:nvPr/>
        </p:nvGrpSpPr>
        <p:grpSpPr>
          <a:xfrm>
            <a:off x="570596" y="2532725"/>
            <a:ext cx="9222307" cy="3200683"/>
            <a:chOff x="570596" y="2532725"/>
            <a:chExt cx="9222307" cy="320068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145CF8E-9606-164D-8F16-78DE9FE26403}"/>
                </a:ext>
              </a:extLst>
            </p:cNvPr>
            <p:cNvSpPr/>
            <p:nvPr/>
          </p:nvSpPr>
          <p:spPr>
            <a:xfrm>
              <a:off x="2653187" y="2581070"/>
              <a:ext cx="517291" cy="47501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B6E100-FCC4-D846-A6D6-6E900536712B}"/>
                </a:ext>
              </a:extLst>
            </p:cNvPr>
            <p:cNvSpPr/>
            <p:nvPr/>
          </p:nvSpPr>
          <p:spPr>
            <a:xfrm>
              <a:off x="4940785" y="2532725"/>
              <a:ext cx="517291" cy="47501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4E6AC33-C62C-DB45-864F-FE8D73ADE309}"/>
                </a:ext>
              </a:extLst>
            </p:cNvPr>
            <p:cNvSpPr/>
            <p:nvPr/>
          </p:nvSpPr>
          <p:spPr>
            <a:xfrm>
              <a:off x="9275612" y="2540837"/>
              <a:ext cx="517291" cy="47501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A40E4BE-D0DE-B04C-8C6E-67F95CD0D9EA}"/>
                </a:ext>
              </a:extLst>
            </p:cNvPr>
            <p:cNvSpPr/>
            <p:nvPr/>
          </p:nvSpPr>
          <p:spPr>
            <a:xfrm>
              <a:off x="570596" y="5258395"/>
              <a:ext cx="517291" cy="47501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9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680F-814E-E441-AFD0-ED1CA3E3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41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0E58B1-84ED-C74F-908E-B219CE21A0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0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7EE52B5-A01B-0C4A-99DE-D152FB2A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30716"/>
            <a:ext cx="8362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fr-BE" b="1" dirty="0">
                <a:solidFill>
                  <a:schemeClr val="bg1"/>
                </a:solidFill>
                <a:latin typeface="+mj-lt"/>
              </a:rPr>
              <a:t>Public </a:t>
            </a:r>
            <a:r>
              <a:rPr lang="fr-BE" b="1" dirty="0" err="1">
                <a:solidFill>
                  <a:schemeClr val="bg1"/>
                </a:solidFill>
                <a:latin typeface="+mj-lt"/>
              </a:rPr>
              <a:t>works</a:t>
            </a:r>
            <a:r>
              <a:rPr lang="fr-BE" b="1" dirty="0">
                <a:solidFill>
                  <a:schemeClr val="bg1"/>
                </a:solidFill>
                <a:latin typeface="+mj-lt"/>
              </a:rPr>
              <a:t>’ construction</a:t>
            </a:r>
          </a:p>
          <a:p>
            <a:pPr eaLnBrk="1" hangingPunct="1"/>
            <a:r>
              <a:rPr lang="fr-BE" i="1" dirty="0">
                <a:solidFill>
                  <a:schemeClr val="bg1"/>
                </a:solidFill>
                <a:latin typeface="+mj-lt"/>
              </a:rPr>
              <a:t>General observations </a:t>
            </a:r>
          </a:p>
        </p:txBody>
      </p:sp>
      <p:sp>
        <p:nvSpPr>
          <p:cNvPr id="6" name="Line 1">
            <a:extLst>
              <a:ext uri="{FF2B5EF4-FFF2-40B4-BE49-F238E27FC236}">
                <a16:creationId xmlns:a16="http://schemas.microsoft.com/office/drawing/2014/main" id="{47908E03-5B72-F54D-930E-C070E99F6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1575" y="6557118"/>
            <a:ext cx="860425" cy="0"/>
          </a:xfrm>
          <a:prstGeom prst="line">
            <a:avLst/>
          </a:prstGeom>
          <a:noFill/>
          <a:ln w="63500">
            <a:solidFill>
              <a:srgbClr val="1A3C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>
              <a:latin typeface="+mj-lt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C0AAB66-89B5-6B48-AA2F-342AC1DF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23" y="6332486"/>
            <a:ext cx="18542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358AA13-1A5B-5C41-B9EA-D80A4EF5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59335" y="6608764"/>
            <a:ext cx="241300" cy="254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5238DEBC-F3AE-41D4-AD70-03B76C92FB32}" type="slidenum">
              <a:rPr lang="en-US" altLang="en-US" sz="1200" b="1">
                <a:latin typeface="+mj-lt"/>
                <a:ea typeface="Gill Sans" charset="0"/>
                <a:cs typeface="Gill Sans" charset="0"/>
              </a:rPr>
              <a:pPr algn="r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b="1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492B64-47BD-2942-A514-E4DCC665E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51298" cy="4956124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Highly advanced, driven by challenges of natural disasters</a:t>
            </a:r>
          </a:p>
          <a:p>
            <a:r>
              <a:rPr lang="en-US" dirty="0">
                <a:latin typeface="+mj-lt"/>
              </a:rPr>
              <a:t>Highly protected sector, very locally oriented</a:t>
            </a:r>
          </a:p>
          <a:p>
            <a:pPr lvl="1"/>
            <a:r>
              <a:rPr lang="en-US" dirty="0">
                <a:latin typeface="+mj-lt"/>
              </a:rPr>
              <a:t>Local construction companies win the contracts</a:t>
            </a:r>
          </a:p>
          <a:p>
            <a:r>
              <a:rPr lang="en-US" dirty="0">
                <a:latin typeface="+mj-lt"/>
              </a:rPr>
              <a:t>Very large public works projects won by Japan’s </a:t>
            </a:r>
            <a:r>
              <a:rPr lang="en-US" i="1" dirty="0" err="1">
                <a:latin typeface="+mj-lt"/>
              </a:rPr>
              <a:t>Zenekon</a:t>
            </a:r>
            <a:endParaRPr lang="en-US" i="1" dirty="0">
              <a:latin typeface="+mj-lt"/>
            </a:endParaRPr>
          </a:p>
          <a:p>
            <a:r>
              <a:rPr lang="en-US" dirty="0">
                <a:latin typeface="+mj-lt"/>
              </a:rPr>
              <a:t>Labor shortages</a:t>
            </a:r>
          </a:p>
          <a:p>
            <a:pPr lvl="1"/>
            <a:r>
              <a:rPr lang="en-US" dirty="0">
                <a:latin typeface="+mj-lt"/>
              </a:rPr>
              <a:t>Cause for cancellation of tenders and driving up prices</a:t>
            </a:r>
          </a:p>
          <a:p>
            <a:r>
              <a:rPr lang="en-US" dirty="0">
                <a:latin typeface="+mj-lt"/>
              </a:rPr>
              <a:t>Most local governments have financial difficulties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75F524-0608-0A4F-B46B-98EB2971DD69}"/>
              </a:ext>
            </a:extLst>
          </p:cNvPr>
          <p:cNvGrpSpPr/>
          <p:nvPr/>
        </p:nvGrpSpPr>
        <p:grpSpPr>
          <a:xfrm>
            <a:off x="10742507" y="1534448"/>
            <a:ext cx="1269524" cy="4668792"/>
            <a:chOff x="10742507" y="1534448"/>
            <a:chExt cx="1269524" cy="46687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B6DCC3-5738-D849-8940-4ECEF392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1341" y="1534448"/>
              <a:ext cx="1226618" cy="5061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672218-0431-8A4E-9879-D56F46A20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42507" y="2087614"/>
              <a:ext cx="1269524" cy="9902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DCD46-3FC4-7A4C-A429-5EE22CA4C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5061" y="2932949"/>
              <a:ext cx="1137478" cy="11374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E19F4C-2364-F543-B56C-B96D78D9F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9406" y="4017418"/>
              <a:ext cx="1190487" cy="119048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B938FB-A5A4-D440-BB79-A66E10E2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12970" y="5277498"/>
              <a:ext cx="881659" cy="925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9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2073</TotalTime>
  <Words>1198</Words>
  <Application>Microsoft Macintosh PowerPoint</Application>
  <PresentationFormat>Widescreen</PresentationFormat>
  <Paragraphs>276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Myriad Pro</vt:lpstr>
      <vt:lpstr>Arial</vt:lpstr>
      <vt:lpstr>Calibri</vt:lpstr>
      <vt:lpstr>Calibri Light</vt:lpstr>
      <vt:lpstr>Gill Sans</vt:lpstr>
      <vt:lpstr>Segoe UI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Griek</dc:creator>
  <cp:lastModifiedBy>L Griek</cp:lastModifiedBy>
  <cp:revision>22</cp:revision>
  <dcterms:created xsi:type="dcterms:W3CDTF">2023-01-02T11:00:49Z</dcterms:created>
  <dcterms:modified xsi:type="dcterms:W3CDTF">2023-01-19T05:08:37Z</dcterms:modified>
</cp:coreProperties>
</file>