
<file path=[Content_Types].xml><?xml version="1.0" encoding="utf-8"?>
<Types xmlns="http://schemas.openxmlformats.org/package/2006/content-types">
  <Default Extension="jpeg" ContentType="image/jpeg"/>
  <Default Extension="jpg" ContentType="application/octet-stream"/>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81" r:id="rId3"/>
  </p:sldMasterIdLst>
  <p:notesMasterIdLst>
    <p:notesMasterId r:id="rId31"/>
  </p:notesMasterIdLst>
  <p:sldIdLst>
    <p:sldId id="284" r:id="rId4"/>
    <p:sldId id="2147483106" r:id="rId5"/>
    <p:sldId id="285" r:id="rId6"/>
    <p:sldId id="2147483147" r:id="rId7"/>
    <p:sldId id="2147483115" r:id="rId8"/>
    <p:sldId id="2147483125" r:id="rId9"/>
    <p:sldId id="2147483148" r:id="rId10"/>
    <p:sldId id="2147483151" r:id="rId11"/>
    <p:sldId id="2147483152" r:id="rId12"/>
    <p:sldId id="2147483153" r:id="rId13"/>
    <p:sldId id="2147483155" r:id="rId14"/>
    <p:sldId id="2147483156" r:id="rId15"/>
    <p:sldId id="2147483131" r:id="rId16"/>
    <p:sldId id="2147483157" r:id="rId17"/>
    <p:sldId id="2147483137" r:id="rId18"/>
    <p:sldId id="2147483139" r:id="rId19"/>
    <p:sldId id="2147483144" r:id="rId20"/>
    <p:sldId id="2147483145" r:id="rId21"/>
    <p:sldId id="2147483132" r:id="rId22"/>
    <p:sldId id="256" r:id="rId23"/>
    <p:sldId id="258" r:id="rId24"/>
    <p:sldId id="259" r:id="rId25"/>
    <p:sldId id="287" r:id="rId26"/>
    <p:sldId id="288" r:id="rId27"/>
    <p:sldId id="300" r:id="rId28"/>
    <p:sldId id="280" r:id="rId29"/>
    <p:sldId id="2147483141" r:id="rId3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4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6" autoAdjust="0"/>
    <p:restoredTop sz="94660"/>
  </p:normalViewPr>
  <p:slideViewPr>
    <p:cSldViewPr snapToGrid="0">
      <p:cViewPr varScale="1">
        <p:scale>
          <a:sx n="75" d="100"/>
          <a:sy n="75" d="100"/>
        </p:scale>
        <p:origin x="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EF341F-ADAB-4727-AE32-68D6B7207C9B}" type="datetimeFigureOut">
              <a:rPr kumimoji="1" lang="ja-JP" altLang="en-US" smtClean="0"/>
              <a:t>2026/10/9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B7A56-4333-40DF-AD8A-B4A4203B35E7}" type="slidenum">
              <a:rPr kumimoji="1" lang="ja-JP" altLang="en-US" smtClean="0"/>
              <a:t>‹#›</a:t>
            </a:fld>
            <a:endParaRPr kumimoji="1" lang="ja-JP" altLang="en-US"/>
          </a:p>
        </p:txBody>
      </p:sp>
    </p:spTree>
    <p:extLst>
      <p:ext uri="{BB962C8B-B14F-4D97-AF65-F5344CB8AC3E}">
        <p14:creationId xmlns:p14="http://schemas.microsoft.com/office/powerpoint/2010/main" val="10186146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0E20F36-48A7-4430-9709-D1E19BDE18C4}"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9296400" y="6356352"/>
            <a:ext cx="2743200" cy="365125"/>
          </a:xfrm>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18041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361914E-70C4-4620-A6CA-976816948314}"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9275618" y="6356352"/>
            <a:ext cx="2743200" cy="365125"/>
          </a:xfrm>
        </p:spPr>
        <p:txBody>
          <a:bodyPr/>
          <a:lstStyle/>
          <a:p>
            <a:fld id="{A99D720A-4AD5-4DCF-885F-DE5297996123}" type="slidenum">
              <a:rPr kumimoji="1" lang="ja-JP" altLang="en-US" smtClean="0"/>
              <a:t>‹#›</a:t>
            </a:fld>
            <a:endParaRPr kumimoji="1" lang="ja-JP" altLang="en-US" dirty="0"/>
          </a:p>
        </p:txBody>
      </p:sp>
    </p:spTree>
    <p:extLst>
      <p:ext uri="{BB962C8B-B14F-4D97-AF65-F5344CB8AC3E}">
        <p14:creationId xmlns:p14="http://schemas.microsoft.com/office/powerpoint/2010/main" val="269185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B2BAF56-AF43-45A8-825F-C68EB5D343DC}"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17463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EECF108-6C1C-40C9-A919-842087A8313B}" type="datetime1">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137979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33BB4CC-27DF-4B8A-B8A8-E5AD7A1E053D}" type="datetime1">
              <a:rPr kumimoji="1" lang="ja-JP" altLang="en-US" smtClean="0"/>
              <a:t>2026/10/9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1551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B935F78-A89E-47A4-97D2-CC144F4D4267}" type="datetime1">
              <a:rPr kumimoji="1" lang="ja-JP" altLang="en-US" smtClean="0"/>
              <a:t>2026/10/9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a:xfrm>
            <a:off x="9242367" y="6356352"/>
            <a:ext cx="2743200" cy="365125"/>
          </a:xfrm>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55495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4587039-B022-4899-8620-0C6219FD91F6}" type="datetime1">
              <a:rPr kumimoji="1" lang="ja-JP" altLang="en-US" smtClean="0"/>
              <a:t>2026/10/9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a:xfrm>
            <a:off x="9292243" y="6361780"/>
            <a:ext cx="2743200" cy="365125"/>
          </a:xfrm>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679122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2AAB56D-6CD4-48E1-9D07-5707E389A49F}" type="datetime1">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03215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AB952D6-A173-4C86-8BEC-F3A252EF7B82}" type="datetime1">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a:xfrm>
            <a:off x="9283931" y="6353468"/>
            <a:ext cx="2743200" cy="365125"/>
          </a:xfrm>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44814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B2DFE1D-492B-4B1F-94BB-0FC5932ABE25}"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59431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A9781D6-CE4A-4330-910B-E5EB8FAE42B6}"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48182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14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004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FBDEB76-1515-4544-B6BA-58AC1E67D9A2}" type="datetime1">
              <a:rPr kumimoji="1" lang="ja-JP" altLang="en-US" smtClean="0"/>
              <a:t>2026/10/9</a:t>
            </a:fld>
            <a:endParaRPr kumimoji="1" lang="ja-JP" altLang="en-US"/>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974504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462151"/>
      </p:ext>
    </p:extLst>
  </p:cSld>
  <p:clrMap bg1="lt1" tx1="dk1" bg2="lt2" tx2="dk2" accent1="accent1" accent2="accent2" accent3="accent3" accent4="accent4" accent5="accent5" accent6="accent6" hlink="hlink" folHlink="folHlink"/>
  <p:sldLayoutIdLst>
    <p:sldLayoutId id="2147483680"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696859"/>
      </p:ext>
    </p:extLst>
  </p:cSld>
  <p:clrMap bg1="lt1" tx1="dk1" bg2="lt2" tx2="dk2" accent1="accent1" accent2="accent2" accent3="accent3" accent4="accent4" accent5="accent5" accent6="accent6" hlink="hlink" folHlink="folHlink"/>
  <p:sldLayoutIdLst>
    <p:sldLayoutId id="214748368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5CBFA0-99E2-1EF1-F144-58676D9F038E}"/>
              </a:ext>
            </a:extLst>
          </p:cNvPr>
          <p:cNvSpPr>
            <a:spLocks noGrp="1"/>
          </p:cNvSpPr>
          <p:nvPr>
            <p:ph type="ctrTitle"/>
          </p:nvPr>
        </p:nvSpPr>
        <p:spPr>
          <a:xfrm>
            <a:off x="509015" y="427419"/>
            <a:ext cx="11173968" cy="2387600"/>
          </a:xfrm>
        </p:spPr>
        <p:txBody>
          <a:bodyPr/>
          <a:lstStyle/>
          <a:p>
            <a:r>
              <a:rPr kumimoji="1" lang="tr-TR" altLang="ja-JP" dirty="0">
                <a:latin typeface="+mn-lt"/>
              </a:rPr>
              <a:t>Japan-EU Economic Relations and </a:t>
            </a:r>
            <a:r>
              <a:rPr kumimoji="1" lang="en-US" altLang="ja-JP" dirty="0">
                <a:latin typeface="+mn-lt"/>
              </a:rPr>
              <a:t>                              </a:t>
            </a:r>
            <a:r>
              <a:rPr kumimoji="1" lang="tr-TR" altLang="ja-JP" dirty="0">
                <a:latin typeface="+mn-lt"/>
              </a:rPr>
              <a:t>the EU-Japan Centre for Industrial Cooperation</a:t>
            </a:r>
            <a:endParaRPr kumimoji="1" lang="ja-JP" altLang="en-US" dirty="0">
              <a:latin typeface="+mn-lt"/>
            </a:endParaRPr>
          </a:p>
        </p:txBody>
      </p:sp>
      <p:sp>
        <p:nvSpPr>
          <p:cNvPr id="3" name="字幕 2">
            <a:extLst>
              <a:ext uri="{FF2B5EF4-FFF2-40B4-BE49-F238E27FC236}">
                <a16:creationId xmlns:a16="http://schemas.microsoft.com/office/drawing/2014/main" id="{5F7C29BA-AB66-6DC6-ED94-5BADC5EC6934}"/>
              </a:ext>
            </a:extLst>
          </p:cNvPr>
          <p:cNvSpPr>
            <a:spLocks noGrp="1"/>
          </p:cNvSpPr>
          <p:nvPr>
            <p:ph type="subTitle" idx="1"/>
          </p:nvPr>
        </p:nvSpPr>
        <p:spPr>
          <a:xfrm>
            <a:off x="1456944" y="3595086"/>
            <a:ext cx="9144000" cy="1655762"/>
          </a:xfrm>
        </p:spPr>
        <p:txBody>
          <a:bodyPr>
            <a:noAutofit/>
          </a:bodyPr>
          <a:lstStyle/>
          <a:p>
            <a:r>
              <a:rPr lang="en-US" altLang="ja-JP" sz="2400" dirty="0"/>
              <a:t>October 13, 2026</a:t>
            </a:r>
          </a:p>
          <a:p>
            <a:r>
              <a:rPr kumimoji="1" lang="en-US" altLang="ja-JP" sz="2400" dirty="0"/>
              <a:t>FONASBA Annual</a:t>
            </a:r>
            <a:r>
              <a:rPr lang="ja-JP" altLang="en-US" sz="2400" dirty="0"/>
              <a:t> </a:t>
            </a:r>
            <a:r>
              <a:rPr lang="en-US" altLang="ja-JP" sz="2400" dirty="0"/>
              <a:t>General</a:t>
            </a:r>
            <a:r>
              <a:rPr kumimoji="1" lang="en-US" altLang="ja-JP" sz="2400" dirty="0"/>
              <a:t> Meeting Tokyo, Japan 2026</a:t>
            </a:r>
          </a:p>
          <a:p>
            <a:r>
              <a:rPr lang="tr-TR" altLang="ja-JP" sz="2400" b="1" dirty="0"/>
              <a:t>Yasuo Tanabe</a:t>
            </a:r>
          </a:p>
          <a:p>
            <a:r>
              <a:rPr lang="tr-TR" altLang="ja-JP" sz="2400" b="1" dirty="0"/>
              <a:t>Managing Director</a:t>
            </a:r>
          </a:p>
          <a:p>
            <a:r>
              <a:rPr lang="tr-TR" altLang="ja-JP" sz="2400" b="1" dirty="0"/>
              <a:t>EU-Japan Centre for Industrial Cooperation</a:t>
            </a:r>
            <a:endParaRPr kumimoji="1" lang="ja-JP" altLang="en-US" sz="2400" b="1" dirty="0"/>
          </a:p>
        </p:txBody>
      </p:sp>
      <p:sp>
        <p:nvSpPr>
          <p:cNvPr id="4" name="スライド番号プレースホルダー 3">
            <a:extLst>
              <a:ext uri="{FF2B5EF4-FFF2-40B4-BE49-F238E27FC236}">
                <a16:creationId xmlns:a16="http://schemas.microsoft.com/office/drawing/2014/main" id="{8D1CACF8-D393-0D71-4467-DEF66756D1D0}"/>
              </a:ext>
            </a:extLst>
          </p:cNvPr>
          <p:cNvSpPr>
            <a:spLocks noGrp="1"/>
          </p:cNvSpPr>
          <p:nvPr>
            <p:ph type="sldNum" sz="quarter" idx="12"/>
          </p:nvPr>
        </p:nvSpPr>
        <p:spPr/>
        <p:txBody>
          <a:bodyPr/>
          <a:lstStyle/>
          <a:p>
            <a:fld id="{A99D720A-4AD5-4DCF-885F-DE5297996123}" type="slidenum">
              <a:rPr kumimoji="1" lang="ja-JP" altLang="en-US" smtClean="0"/>
              <a:t>1</a:t>
            </a:fld>
            <a:endParaRPr kumimoji="1" lang="ja-JP" altLang="en-US" dirty="0"/>
          </a:p>
        </p:txBody>
      </p:sp>
      <p:pic>
        <p:nvPicPr>
          <p:cNvPr id="5" name="図 4">
            <a:extLst>
              <a:ext uri="{FF2B5EF4-FFF2-40B4-BE49-F238E27FC236}">
                <a16:creationId xmlns:a16="http://schemas.microsoft.com/office/drawing/2014/main" id="{6F9E914A-6D8A-833E-FE68-471F24F143A0}"/>
              </a:ext>
            </a:extLst>
          </p:cNvPr>
          <p:cNvPicPr>
            <a:picLocks noChangeAspect="1"/>
          </p:cNvPicPr>
          <p:nvPr/>
        </p:nvPicPr>
        <p:blipFill>
          <a:blip r:embed="rId2"/>
          <a:stretch>
            <a:fillRect/>
          </a:stretch>
        </p:blipFill>
        <p:spPr>
          <a:xfrm>
            <a:off x="3700064" y="596126"/>
            <a:ext cx="4791871" cy="609653"/>
          </a:xfrm>
          <a:prstGeom prst="rect">
            <a:avLst/>
          </a:prstGeom>
        </p:spPr>
      </p:pic>
    </p:spTree>
    <p:extLst>
      <p:ext uri="{BB962C8B-B14F-4D97-AF65-F5344CB8AC3E}">
        <p14:creationId xmlns:p14="http://schemas.microsoft.com/office/powerpoint/2010/main" val="1946690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C2DD2-3295-1429-FC94-48B048A232FE}"/>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1CC1FE3-3A73-8237-C8EB-7816AC862018}"/>
              </a:ext>
            </a:extLst>
          </p:cNvPr>
          <p:cNvSpPr>
            <a:spLocks noGrp="1"/>
          </p:cNvSpPr>
          <p:nvPr>
            <p:ph type="sldNum" sz="quarter" idx="12"/>
          </p:nvPr>
        </p:nvSpPr>
        <p:spPr/>
        <p:txBody>
          <a:bodyPr/>
          <a:lstStyle/>
          <a:p>
            <a:fld id="{A99D720A-4AD5-4DCF-885F-DE5297996123}" type="slidenum">
              <a:rPr kumimoji="1" lang="ja-JP" altLang="en-US" smtClean="0"/>
              <a:t>2</a:t>
            </a:fld>
            <a:endParaRPr kumimoji="1" lang="ja-JP" altLang="en-US" dirty="0"/>
          </a:p>
        </p:txBody>
      </p:sp>
      <p:sp>
        <p:nvSpPr>
          <p:cNvPr id="7" name="タイトル 6">
            <a:extLst>
              <a:ext uri="{FF2B5EF4-FFF2-40B4-BE49-F238E27FC236}">
                <a16:creationId xmlns:a16="http://schemas.microsoft.com/office/drawing/2014/main" id="{7A6F0C2A-9BF7-8DA5-22C0-B042661D1697}"/>
              </a:ext>
            </a:extLst>
          </p:cNvPr>
          <p:cNvSpPr>
            <a:spLocks noGrp="1"/>
          </p:cNvSpPr>
          <p:nvPr>
            <p:ph type="title"/>
          </p:nvPr>
        </p:nvSpPr>
        <p:spPr>
          <a:xfrm>
            <a:off x="838200" y="553791"/>
            <a:ext cx="10515600" cy="748084"/>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normAutofit/>
          </a:bodyPr>
          <a:lstStyle/>
          <a:p>
            <a:pPr algn="ctr"/>
            <a:r>
              <a:rPr lang="en-US" altLang="ja-JP" sz="4000" b="1" dirty="0">
                <a:solidFill>
                  <a:schemeClr val="bg1"/>
                </a:solidFill>
              </a:rPr>
              <a:t>Outline</a:t>
            </a:r>
            <a:endParaRPr lang="en-US" sz="4000" b="1" dirty="0"/>
          </a:p>
        </p:txBody>
      </p:sp>
      <p:pic>
        <p:nvPicPr>
          <p:cNvPr id="8" name="図 7">
            <a:extLst>
              <a:ext uri="{FF2B5EF4-FFF2-40B4-BE49-F238E27FC236}">
                <a16:creationId xmlns:a16="http://schemas.microsoft.com/office/drawing/2014/main" id="{FC638BB9-09A2-B28F-18B5-899F7FBE8091}"/>
              </a:ext>
            </a:extLst>
          </p:cNvPr>
          <p:cNvPicPr>
            <a:picLocks noChangeAspect="1"/>
          </p:cNvPicPr>
          <p:nvPr/>
        </p:nvPicPr>
        <p:blipFill>
          <a:blip r:embed="rId2"/>
          <a:stretch>
            <a:fillRect/>
          </a:stretch>
        </p:blipFill>
        <p:spPr>
          <a:xfrm>
            <a:off x="9275618" y="132609"/>
            <a:ext cx="2774211" cy="351230"/>
          </a:xfrm>
          <a:prstGeom prst="rect">
            <a:avLst/>
          </a:prstGeom>
        </p:spPr>
      </p:pic>
      <p:sp>
        <p:nvSpPr>
          <p:cNvPr id="5" name="コンテンツ プレースホルダー 4">
            <a:extLst>
              <a:ext uri="{FF2B5EF4-FFF2-40B4-BE49-F238E27FC236}">
                <a16:creationId xmlns:a16="http://schemas.microsoft.com/office/drawing/2014/main" id="{4D2F9E93-39FA-7E64-D9A6-DA5B71F42D7B}"/>
              </a:ext>
            </a:extLst>
          </p:cNvPr>
          <p:cNvSpPr>
            <a:spLocks noGrp="1"/>
          </p:cNvSpPr>
          <p:nvPr>
            <p:ph idx="1"/>
          </p:nvPr>
        </p:nvSpPr>
        <p:spPr>
          <a:xfrm>
            <a:off x="1143000" y="1371827"/>
            <a:ext cx="9921239" cy="5257799"/>
          </a:xfrm>
        </p:spPr>
        <p:txBody>
          <a:bodyPr>
            <a:normAutofit/>
          </a:bodyPr>
          <a:lstStyle/>
          <a:p>
            <a:pPr marL="0" indent="0">
              <a:lnSpc>
                <a:spcPct val="100000"/>
              </a:lnSpc>
              <a:spcBef>
                <a:spcPts val="0"/>
              </a:spcBef>
              <a:buNone/>
            </a:pPr>
            <a:r>
              <a:rPr lang="en-US" altLang="ja-JP" sz="2600" b="1" dirty="0"/>
              <a:t>1	</a:t>
            </a:r>
            <a:r>
              <a:rPr lang="tr-TR" altLang="ja-JP" sz="2600" b="1" dirty="0"/>
              <a:t>Evolution of Japan–EU Relations</a:t>
            </a:r>
            <a:br>
              <a:rPr lang="tr-TR" altLang="ja-JP" sz="2600" b="1" dirty="0"/>
            </a:br>
            <a:r>
              <a:rPr lang="en-US" altLang="ja-JP" sz="2600" b="1" dirty="0"/>
              <a:t>2	</a:t>
            </a:r>
            <a:r>
              <a:rPr lang="tr-TR" altLang="ja-JP" sz="2600" b="1" dirty="0"/>
              <a:t>Japan–EU Economic Partnership Agreement</a:t>
            </a:r>
            <a:br>
              <a:rPr lang="tr-TR" altLang="ja-JP" sz="2600" b="1" dirty="0"/>
            </a:br>
            <a:r>
              <a:rPr lang="en-US" altLang="ja-JP" sz="2600" b="1" dirty="0"/>
              <a:t>3	</a:t>
            </a:r>
            <a:r>
              <a:rPr lang="tr-TR" altLang="ja-JP" sz="2600" b="1" dirty="0"/>
              <a:t>Japan–EU Strategic Partnership</a:t>
            </a:r>
            <a:br>
              <a:rPr lang="tr-TR" altLang="ja-JP" sz="2600" b="1" dirty="0"/>
            </a:br>
            <a:r>
              <a:rPr lang="en-US" altLang="ja-JP" sz="2600" b="1" dirty="0"/>
              <a:t>4	</a:t>
            </a:r>
            <a:r>
              <a:rPr lang="tr-TR" altLang="ja-JP" sz="2600" b="1" dirty="0"/>
              <a:t>Japan–EU Green Alliance</a:t>
            </a:r>
            <a:br>
              <a:rPr lang="tr-TR" altLang="ja-JP" sz="2600" b="1" dirty="0"/>
            </a:br>
            <a:r>
              <a:rPr lang="en-US" altLang="ja-JP" sz="2600" b="1" dirty="0"/>
              <a:t>5	</a:t>
            </a:r>
            <a:r>
              <a:rPr lang="tr-TR" altLang="ja-JP" sz="2600" b="1" dirty="0"/>
              <a:t>Japan–EU Digital Partnership</a:t>
            </a:r>
            <a:br>
              <a:rPr lang="tr-TR" altLang="ja-JP" sz="2600" b="1" dirty="0"/>
            </a:br>
            <a:r>
              <a:rPr lang="en-US" altLang="ja-JP" sz="2600" b="1" dirty="0"/>
              <a:t>6	</a:t>
            </a:r>
            <a:r>
              <a:rPr lang="tr-TR" altLang="ja-JP" sz="2600" b="1" dirty="0"/>
              <a:t>Economic Security and Supply Chain Resilience</a:t>
            </a:r>
            <a:br>
              <a:rPr lang="tr-TR" altLang="ja-JP" sz="2600" b="1" dirty="0"/>
            </a:br>
            <a:r>
              <a:rPr lang="en-US" altLang="ja-JP" sz="2600" b="1" dirty="0"/>
              <a:t>7	</a:t>
            </a:r>
            <a:r>
              <a:rPr lang="tr-TR" altLang="ja-JP" sz="2600" b="1" dirty="0"/>
              <a:t>Japan–EU Competitiveness Alliance</a:t>
            </a:r>
            <a:br>
              <a:rPr lang="tr-TR" altLang="ja-JP" sz="2600" b="1" dirty="0"/>
            </a:br>
            <a:r>
              <a:rPr lang="en-US" altLang="ja-JP" sz="2600" b="1" dirty="0"/>
              <a:t>8	</a:t>
            </a:r>
            <a:r>
              <a:rPr lang="tr-TR" altLang="ja-JP" sz="2600" b="1" dirty="0"/>
              <a:t>Japan’s Association to Horizon Europe</a:t>
            </a:r>
            <a:endParaRPr lang="en-US" altLang="ja-JP" sz="2600" b="1" dirty="0"/>
          </a:p>
          <a:p>
            <a:pPr marL="0" indent="0">
              <a:lnSpc>
                <a:spcPct val="100000"/>
              </a:lnSpc>
              <a:spcBef>
                <a:spcPts val="0"/>
              </a:spcBef>
              <a:buNone/>
            </a:pPr>
            <a:r>
              <a:rPr lang="en-US" altLang="ja-JP" sz="2600" b="1" dirty="0"/>
              <a:t>9	</a:t>
            </a:r>
            <a:r>
              <a:rPr lang="tr-TR" altLang="ja-JP" sz="2600" b="1" dirty="0"/>
              <a:t>Japan–EU Business Round Table (BRT) </a:t>
            </a:r>
            <a:endParaRPr lang="en-US" altLang="ja-JP" sz="2600" b="1" dirty="0"/>
          </a:p>
          <a:p>
            <a:pPr marL="0" indent="0">
              <a:lnSpc>
                <a:spcPct val="100000"/>
              </a:lnSpc>
              <a:spcBef>
                <a:spcPts val="0"/>
              </a:spcBef>
              <a:buNone/>
            </a:pPr>
            <a:r>
              <a:rPr lang="en-US" altLang="ja-JP" sz="2600" b="1" dirty="0"/>
              <a:t>10	EU-Japan Centre For Industrial Cooperation</a:t>
            </a:r>
          </a:p>
          <a:p>
            <a:pPr marL="0" indent="0">
              <a:lnSpc>
                <a:spcPct val="100000"/>
              </a:lnSpc>
              <a:spcBef>
                <a:spcPts val="0"/>
              </a:spcBef>
              <a:buNone/>
            </a:pPr>
            <a:r>
              <a:rPr lang="en-US" altLang="ja-JP" sz="2600" b="1" dirty="0"/>
              <a:t>11	</a:t>
            </a:r>
            <a:r>
              <a:rPr lang="tr-TR" altLang="ja-JP" b="1" dirty="0"/>
              <a:t>Conclusion: Key messages</a:t>
            </a:r>
            <a:endParaRPr lang="ja-JP" altLang="en-US" sz="2000" b="1" dirty="0"/>
          </a:p>
        </p:txBody>
      </p:sp>
    </p:spTree>
    <p:extLst>
      <p:ext uri="{BB962C8B-B14F-4D97-AF65-F5344CB8AC3E}">
        <p14:creationId xmlns:p14="http://schemas.microsoft.com/office/powerpoint/2010/main" val="3466614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6787BE0-5AD0-9DAD-E77F-EC3DB7099D47}"/>
              </a:ext>
            </a:extLst>
          </p:cNvPr>
          <p:cNvSpPr>
            <a:spLocks noGrp="1"/>
          </p:cNvSpPr>
          <p:nvPr>
            <p:ph idx="1"/>
          </p:nvPr>
        </p:nvSpPr>
        <p:spPr>
          <a:xfrm>
            <a:off x="838200" y="1581594"/>
            <a:ext cx="10515600" cy="4957320"/>
          </a:xfrm>
        </p:spPr>
        <p:txBody>
          <a:bodyPr>
            <a:normAutofit fontScale="85000" lnSpcReduction="20000"/>
          </a:bodyPr>
          <a:lstStyle/>
          <a:p>
            <a:pPr>
              <a:lnSpc>
                <a:spcPct val="110000"/>
              </a:lnSpc>
            </a:pP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1958: Establishment of the EEC (European Economic Community)</a:t>
            </a:r>
          </a:p>
          <a:p>
            <a:pPr marL="0" indent="0">
              <a:lnSpc>
                <a:spcPct val="110000"/>
              </a:lnSpc>
              <a:buNone/>
            </a:pPr>
            <a:endParaRPr kumimoji="1" lang="en-US" altLang="ja-JP" sz="2600" b="0" i="0" u="none" strike="noStrike" kern="1200" cap="none" spc="0" normalizeH="0" baseline="0" noProof="0" dirty="0">
              <a:ln>
                <a:noFill/>
              </a:ln>
              <a:solidFill>
                <a:prstClr val="black"/>
              </a:solidFill>
              <a:effectLst/>
              <a:uLnTx/>
              <a:uFillTx/>
              <a:ea typeface="ＭＳ Ｐゴシック" panose="020B0600070205080204" pitchFamily="50" charset="-128"/>
              <a:cs typeface="+mj-cs"/>
            </a:endParaRPr>
          </a:p>
          <a:p>
            <a:pPr>
              <a:lnSpc>
                <a:spcPct val="100000"/>
              </a:lnSpc>
              <a:spcBef>
                <a:spcPts val="0"/>
              </a:spcBef>
            </a:pP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1967: Establishment of the EC (European Communities)</a:t>
            </a:r>
          </a:p>
          <a:p>
            <a:pPr>
              <a:lnSpc>
                <a:spcPct val="120000"/>
              </a:lnSpc>
              <a:spcBef>
                <a:spcPts val="0"/>
              </a:spcBef>
              <a:buFontTx/>
              <a:buChar char="-"/>
            </a:pPr>
            <a:r>
              <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Integration of the three European Communities: the European Economic Community, the European Coal and Steel Community, and Euratom</a:t>
            </a:r>
          </a:p>
          <a:p>
            <a:pPr>
              <a:lnSpc>
                <a:spcPct val="110000"/>
              </a:lnSpc>
              <a:spcBef>
                <a:spcPts val="0"/>
              </a:spcBef>
              <a:buFontTx/>
              <a:buChar char="-"/>
            </a:pPr>
            <a:endParaRPr kumimoji="1" lang="en-US" altLang="ja-JP" sz="2000" b="0" i="0" u="none" strike="noStrike" kern="1200" cap="none" spc="0" normalizeH="0" baseline="0" noProof="0" dirty="0">
              <a:ln>
                <a:noFill/>
              </a:ln>
              <a:solidFill>
                <a:prstClr val="black"/>
              </a:solidFill>
              <a:effectLst/>
              <a:uLnTx/>
              <a:uFillTx/>
              <a:ea typeface="ＭＳ Ｐゴシック" panose="020B0600070205080204" pitchFamily="50" charset="-128"/>
              <a:cs typeface="+mj-cs"/>
            </a:endParaRPr>
          </a:p>
          <a:p>
            <a:pPr>
              <a:lnSpc>
                <a:spcPct val="100000"/>
              </a:lnSpc>
              <a:spcBef>
                <a:spcPts val="0"/>
              </a:spcBef>
            </a:pP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1970s–early 1980s: Era of Trade Frictions</a:t>
            </a:r>
          </a:p>
          <a:p>
            <a:pPr marL="0" indent="0">
              <a:lnSpc>
                <a:spcPct val="120000"/>
              </a:lnSpc>
              <a:spcBef>
                <a:spcPts val="0"/>
              </a:spcBef>
              <a:buNone/>
            </a:pPr>
            <a:r>
              <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- 1982: Poitiers customs clearance dispute over VTRs in France</a:t>
            </a:r>
          </a:p>
          <a:p>
            <a:pPr marL="0" indent="0">
              <a:lnSpc>
                <a:spcPct val="120000"/>
              </a:lnSpc>
              <a:spcBef>
                <a:spcPts val="0"/>
              </a:spcBef>
              <a:buNone/>
            </a:pPr>
            <a:r>
              <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- 1983: Voluntary export restraint on automobiles, etc.</a:t>
            </a:r>
          </a:p>
          <a:p>
            <a:pPr>
              <a:lnSpc>
                <a:spcPct val="100000"/>
              </a:lnSpc>
              <a:spcBef>
                <a:spcPts val="0"/>
              </a:spcBef>
              <a:buFontTx/>
              <a:buChar char="-"/>
            </a:pPr>
            <a:endParaRPr kumimoji="1" lang="en-US" altLang="ja-JP" sz="2000" b="0" i="0" u="none" strike="noStrike" kern="1200" cap="none" spc="0" normalizeH="0" baseline="0" noProof="0" dirty="0">
              <a:ln>
                <a:noFill/>
              </a:ln>
              <a:solidFill>
                <a:prstClr val="black"/>
              </a:solidFill>
              <a:effectLst/>
              <a:uLnTx/>
              <a:uFillTx/>
              <a:ea typeface="ＭＳ Ｐゴシック" panose="020B0600070205080204" pitchFamily="50" charset="-128"/>
              <a:cs typeface="+mj-cs"/>
            </a:endParaRPr>
          </a:p>
          <a:p>
            <a:pPr>
              <a:lnSpc>
                <a:spcPct val="100000"/>
              </a:lnSpc>
              <a:spcBef>
                <a:spcPts val="0"/>
              </a:spcBef>
            </a:pP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Late 1980s–1990s: Shift toward Japan–EC Cooperation</a:t>
            </a:r>
          </a:p>
          <a:p>
            <a:pPr marL="0" indent="0">
              <a:lnSpc>
                <a:spcPct val="120000"/>
              </a:lnSpc>
              <a:spcBef>
                <a:spcPts val="0"/>
              </a:spcBef>
              <a:buNone/>
            </a:pPr>
            <a:r>
              <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- 1987: Establishment of the EU–Japan Centre for Industrial Cooperation</a:t>
            </a:r>
          </a:p>
          <a:p>
            <a:pPr marL="0" indent="0">
              <a:lnSpc>
                <a:spcPct val="120000"/>
              </a:lnSpc>
              <a:spcBef>
                <a:spcPts val="0"/>
              </a:spcBef>
              <a:buNone/>
            </a:pPr>
            <a:r>
              <a:rPr kumimoji="1" lang="en-US" altLang="ja-JP" sz="2400" dirty="0"/>
              <a:t>- 1991: Joint Declaration on Relations between Japan and the European Community</a:t>
            </a:r>
            <a:endParaRPr lang="en-US" altLang="ja-JP" sz="2400" dirty="0"/>
          </a:p>
          <a:p>
            <a:pPr marL="0" indent="0">
              <a:lnSpc>
                <a:spcPct val="120000"/>
              </a:lnSpc>
              <a:spcBef>
                <a:spcPts val="0"/>
              </a:spcBef>
              <a:buNone/>
            </a:pPr>
            <a:r>
              <a:rPr kumimoji="1" lang="en-US" altLang="ja-JP" sz="2400" dirty="0"/>
              <a:t>- 1993: Launch of the EC Single Market and establishment of the European Union (EU)</a:t>
            </a:r>
          </a:p>
          <a:p>
            <a:pPr marL="0" indent="0">
              <a:lnSpc>
                <a:spcPct val="120000"/>
              </a:lnSpc>
              <a:spcBef>
                <a:spcPts val="0"/>
              </a:spcBef>
              <a:buNone/>
            </a:pPr>
            <a:r>
              <a:rPr kumimoji="1" lang="en-US" altLang="ja-JP" sz="2400" dirty="0"/>
              <a:t>-  Late 80s-90s: a lot of Japan’s investment in the EU region</a:t>
            </a:r>
          </a:p>
          <a:p>
            <a:pPr marL="0" indent="0">
              <a:lnSpc>
                <a:spcPct val="100000"/>
              </a:lnSpc>
              <a:spcBef>
                <a:spcPts val="0"/>
              </a:spcBef>
              <a:buNone/>
            </a:pPr>
            <a:endParaRPr kumimoji="1" lang="ja-JP" altLang="en-US" sz="2000" dirty="0"/>
          </a:p>
        </p:txBody>
      </p:sp>
      <p:sp>
        <p:nvSpPr>
          <p:cNvPr id="4" name="スライド番号プレースホルダー 3">
            <a:extLst>
              <a:ext uri="{FF2B5EF4-FFF2-40B4-BE49-F238E27FC236}">
                <a16:creationId xmlns:a16="http://schemas.microsoft.com/office/drawing/2014/main" id="{950644C6-7091-6774-0688-AFD19177003D}"/>
              </a:ext>
            </a:extLst>
          </p:cNvPr>
          <p:cNvSpPr>
            <a:spLocks noGrp="1"/>
          </p:cNvSpPr>
          <p:nvPr>
            <p:ph type="sldNum" sz="quarter" idx="12"/>
          </p:nvPr>
        </p:nvSpPr>
        <p:spPr/>
        <p:txBody>
          <a:bodyPr/>
          <a:lstStyle/>
          <a:p>
            <a:fld id="{A99D720A-4AD5-4DCF-885F-DE5297996123}" type="slidenum">
              <a:rPr kumimoji="1" lang="ja-JP" altLang="en-US" smtClean="0"/>
              <a:t>3</a:t>
            </a:fld>
            <a:endParaRPr kumimoji="1" lang="ja-JP" altLang="en-US" dirty="0"/>
          </a:p>
        </p:txBody>
      </p:sp>
      <p:pic>
        <p:nvPicPr>
          <p:cNvPr id="5" name="図 4">
            <a:extLst>
              <a:ext uri="{FF2B5EF4-FFF2-40B4-BE49-F238E27FC236}">
                <a16:creationId xmlns:a16="http://schemas.microsoft.com/office/drawing/2014/main" id="{BFEDC9D8-B398-0FE5-E0F1-B962BAF08693}"/>
              </a:ext>
            </a:extLst>
          </p:cNvPr>
          <p:cNvPicPr>
            <a:picLocks noChangeAspect="1"/>
          </p:cNvPicPr>
          <p:nvPr/>
        </p:nvPicPr>
        <p:blipFill>
          <a:blip r:embed="rId2"/>
          <a:stretch>
            <a:fillRect/>
          </a:stretch>
        </p:blipFill>
        <p:spPr>
          <a:xfrm>
            <a:off x="9244898" y="211416"/>
            <a:ext cx="2773920" cy="347502"/>
          </a:xfrm>
          <a:prstGeom prst="rect">
            <a:avLst/>
          </a:prstGeom>
        </p:spPr>
      </p:pic>
      <p:sp>
        <p:nvSpPr>
          <p:cNvPr id="6" name="タイトル 6">
            <a:extLst>
              <a:ext uri="{FF2B5EF4-FFF2-40B4-BE49-F238E27FC236}">
                <a16:creationId xmlns:a16="http://schemas.microsoft.com/office/drawing/2014/main" id="{639B36FF-19D1-AF0B-7095-5F70B8F0D37B}"/>
              </a:ext>
            </a:extLst>
          </p:cNvPr>
          <p:cNvSpPr txBox="1">
            <a:spLocks/>
          </p:cNvSpPr>
          <p:nvPr/>
        </p:nvSpPr>
        <p:spPr>
          <a:xfrm>
            <a:off x="838200" y="558918"/>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b="1" dirty="0">
                <a:solidFill>
                  <a:srgbClr val="FFFFFF"/>
                </a:solidFill>
                <a:ea typeface="ＭＳ Ｐゴシック" panose="020B0600070205080204" pitchFamily="50" charset="-128"/>
                <a:cs typeface="+mj-cs"/>
              </a:rPr>
              <a:t>1.</a:t>
            </a:r>
            <a:r>
              <a:rPr kumimoji="1" lang="en-US" altLang="ja-JP"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 </a:t>
            </a:r>
            <a:r>
              <a:rPr kumimoji="1" lang="ja-JP" altLang="en-US"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 </a:t>
            </a:r>
            <a:r>
              <a:rPr kumimoji="1" lang="en-US" altLang="ja-JP"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Evolution of Japan–EU Relations</a:t>
            </a:r>
            <a:endParaRPr lang="en-US" sz="4000" b="1" dirty="0">
              <a:solidFill>
                <a:srgbClr val="FFFFFF"/>
              </a:solidFill>
            </a:endParaRPr>
          </a:p>
        </p:txBody>
      </p:sp>
    </p:spTree>
    <p:extLst>
      <p:ext uri="{BB962C8B-B14F-4D97-AF65-F5344CB8AC3E}">
        <p14:creationId xmlns:p14="http://schemas.microsoft.com/office/powerpoint/2010/main" val="187516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925C4-C6C1-8BEA-9276-7E367D6D08B8}"/>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A995A0FF-01AA-CB74-5ACB-6968736BB8CE}"/>
              </a:ext>
            </a:extLst>
          </p:cNvPr>
          <p:cNvSpPr>
            <a:spLocks noGrp="1"/>
          </p:cNvSpPr>
          <p:nvPr>
            <p:ph idx="1"/>
          </p:nvPr>
        </p:nvSpPr>
        <p:spPr>
          <a:xfrm>
            <a:off x="838200" y="1689264"/>
            <a:ext cx="10515600" cy="4957320"/>
          </a:xfrm>
        </p:spPr>
        <p:txBody>
          <a:bodyPr>
            <a:normAutofit lnSpcReduction="10000"/>
          </a:bodyPr>
          <a:lstStyle/>
          <a:p>
            <a:pPr>
              <a:lnSpc>
                <a:spcPct val="100000"/>
              </a:lnSpc>
              <a:spcBef>
                <a:spcPts val="0"/>
              </a:spcBef>
            </a:pP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2000s–2010s: Deepening of Japan–EU Cooperation</a:t>
            </a:r>
            <a:r>
              <a:rPr kumimoji="1" lang="ja-JP" altLang="en-US"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a:t>
            </a: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Expansion of cooperation in science and technology, nuclear energy, competition policy, Mutual Recognition Agreements (MRAs), and other areas</a:t>
            </a:r>
            <a:r>
              <a:rPr kumimoji="1" lang="ja-JP" altLang="en-US"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a:t>
            </a:r>
          </a:p>
          <a:p>
            <a:pPr>
              <a:lnSpc>
                <a:spcPct val="100000"/>
              </a:lnSpc>
              <a:buFontTx/>
              <a:buChar char="-"/>
            </a:pPr>
            <a:r>
              <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2019: Entry into force of the Japan–EU Economic Partnership Agreement (EPA) and the Strategic Partnership Agreement (SPA)</a:t>
            </a:r>
          </a:p>
          <a:p>
            <a:pPr marL="0" indent="0">
              <a:lnSpc>
                <a:spcPct val="100000"/>
              </a:lnSpc>
              <a:spcBef>
                <a:spcPts val="0"/>
              </a:spcBef>
              <a:buNone/>
            </a:pPr>
            <a:endPar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endParaRPr>
          </a:p>
          <a:p>
            <a:pPr>
              <a:lnSpc>
                <a:spcPct val="100000"/>
              </a:lnSpc>
              <a:spcBef>
                <a:spcPts val="0"/>
              </a:spcBef>
            </a:pPr>
            <a:r>
              <a:rPr kumimoji="1" lang="en-US" altLang="ja-JP" b="1" i="0" u="none" strike="noStrike" kern="1200" cap="none" spc="0" normalizeH="0" baseline="0" noProof="0" dirty="0">
                <a:ln>
                  <a:noFill/>
                </a:ln>
                <a:solidFill>
                  <a:prstClr val="black"/>
                </a:solidFill>
                <a:effectLst/>
                <a:uLnTx/>
                <a:uFillTx/>
                <a:ea typeface="ＭＳ Ｐゴシック" panose="020B0600070205080204" pitchFamily="50" charset="-128"/>
                <a:cs typeface="+mj-cs"/>
              </a:rPr>
              <a:t>2020s: Era of the Japan–EU Strategic Partnership(Green Alliance, Digital Partnership, Competitiveness Alliance, etc.)</a:t>
            </a:r>
            <a:br>
              <a:rPr kumimoji="1" lang="en-US" altLang="ja-JP"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br>
            <a:r>
              <a:rPr kumimoji="1" lang="en-US" altLang="ja-JP"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a:t>
            </a:r>
            <a:r>
              <a:rPr kumimoji="1" lang="en-US" altLang="ja-JP" sz="2400" b="0" i="0" u="none" strike="noStrike" kern="1200" cap="none" spc="0" normalizeH="0" baseline="0" noProof="0" dirty="0">
                <a:ln>
                  <a:noFill/>
                </a:ln>
                <a:solidFill>
                  <a:prstClr val="black"/>
                </a:solidFill>
                <a:effectLst/>
                <a:uLnTx/>
                <a:uFillTx/>
                <a:ea typeface="ＭＳ Ｐゴシック" panose="020B0600070205080204" pitchFamily="50" charset="-128"/>
                <a:cs typeface="+mj-cs"/>
              </a:rPr>
              <a:t>Expanding cooperation into economic security, supply chains, digital transformation, green transition, and other strategic areas</a:t>
            </a:r>
          </a:p>
          <a:p>
            <a:pPr marL="0" indent="0">
              <a:lnSpc>
                <a:spcPct val="100000"/>
              </a:lnSpc>
              <a:spcBef>
                <a:spcPts val="0"/>
              </a:spcBef>
              <a:buNone/>
            </a:pPr>
            <a:br>
              <a:rPr kumimoji="1" lang="en-US" altLang="ja-JP" sz="2400" dirty="0"/>
            </a:br>
            <a:endParaRPr kumimoji="1" lang="en-US" altLang="ja-JP" sz="2400" dirty="0"/>
          </a:p>
          <a:p>
            <a:pPr marL="0" indent="0">
              <a:lnSpc>
                <a:spcPct val="100000"/>
              </a:lnSpc>
              <a:spcBef>
                <a:spcPts val="0"/>
              </a:spcBef>
              <a:buNone/>
            </a:pPr>
            <a:endParaRPr kumimoji="1" lang="en-US" altLang="ja-JP" sz="2400" dirty="0"/>
          </a:p>
          <a:p>
            <a:pPr marL="0" indent="0">
              <a:lnSpc>
                <a:spcPct val="100000"/>
              </a:lnSpc>
              <a:spcBef>
                <a:spcPts val="0"/>
              </a:spcBef>
              <a:buNone/>
            </a:pPr>
            <a:endParaRPr kumimoji="1" lang="ja-JP" altLang="en-US" sz="2400" dirty="0"/>
          </a:p>
        </p:txBody>
      </p:sp>
      <p:sp>
        <p:nvSpPr>
          <p:cNvPr id="4" name="スライド番号プレースホルダー 3">
            <a:extLst>
              <a:ext uri="{FF2B5EF4-FFF2-40B4-BE49-F238E27FC236}">
                <a16:creationId xmlns:a16="http://schemas.microsoft.com/office/drawing/2014/main" id="{79037367-4853-32ED-FF99-A58EAAD92681}"/>
              </a:ext>
            </a:extLst>
          </p:cNvPr>
          <p:cNvSpPr>
            <a:spLocks noGrp="1"/>
          </p:cNvSpPr>
          <p:nvPr>
            <p:ph type="sldNum" sz="quarter" idx="12"/>
          </p:nvPr>
        </p:nvSpPr>
        <p:spPr/>
        <p:txBody>
          <a:bodyPr/>
          <a:lstStyle/>
          <a:p>
            <a:fld id="{A99D720A-4AD5-4DCF-885F-DE5297996123}" type="slidenum">
              <a:rPr kumimoji="1" lang="ja-JP" altLang="en-US" smtClean="0"/>
              <a:t>4</a:t>
            </a:fld>
            <a:endParaRPr kumimoji="1" lang="ja-JP" altLang="en-US" dirty="0"/>
          </a:p>
        </p:txBody>
      </p:sp>
      <p:pic>
        <p:nvPicPr>
          <p:cNvPr id="5" name="図 4">
            <a:extLst>
              <a:ext uri="{FF2B5EF4-FFF2-40B4-BE49-F238E27FC236}">
                <a16:creationId xmlns:a16="http://schemas.microsoft.com/office/drawing/2014/main" id="{AA340359-993E-8168-4A22-0DB4C8506BBB}"/>
              </a:ext>
            </a:extLst>
          </p:cNvPr>
          <p:cNvPicPr>
            <a:picLocks noChangeAspect="1"/>
          </p:cNvPicPr>
          <p:nvPr/>
        </p:nvPicPr>
        <p:blipFill>
          <a:blip r:embed="rId2"/>
          <a:stretch>
            <a:fillRect/>
          </a:stretch>
        </p:blipFill>
        <p:spPr>
          <a:xfrm>
            <a:off x="9244898" y="211416"/>
            <a:ext cx="2773920" cy="347502"/>
          </a:xfrm>
          <a:prstGeom prst="rect">
            <a:avLst/>
          </a:prstGeom>
        </p:spPr>
      </p:pic>
      <p:sp>
        <p:nvSpPr>
          <p:cNvPr id="6" name="タイトル 6">
            <a:extLst>
              <a:ext uri="{FF2B5EF4-FFF2-40B4-BE49-F238E27FC236}">
                <a16:creationId xmlns:a16="http://schemas.microsoft.com/office/drawing/2014/main" id="{77B1C223-FE11-A58B-7E85-09BD8EE5B4B5}"/>
              </a:ext>
            </a:extLst>
          </p:cNvPr>
          <p:cNvSpPr txBox="1">
            <a:spLocks/>
          </p:cNvSpPr>
          <p:nvPr/>
        </p:nvSpPr>
        <p:spPr>
          <a:xfrm>
            <a:off x="838200" y="558918"/>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4000" b="1" dirty="0">
                <a:solidFill>
                  <a:srgbClr val="FFFFFF"/>
                </a:solidFill>
                <a:ea typeface="ＭＳ Ｐゴシック" panose="020B0600070205080204" pitchFamily="50" charset="-128"/>
                <a:cs typeface="+mj-cs"/>
              </a:rPr>
              <a:t>1.</a:t>
            </a:r>
            <a:r>
              <a:rPr kumimoji="1" lang="ja-JP" altLang="en-US" sz="40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 </a:t>
            </a:r>
            <a:r>
              <a:rPr kumimoji="1" lang="en-US" altLang="ja-JP" sz="40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Evolution of Japan–EU Relations</a:t>
            </a:r>
            <a:endParaRPr lang="en-US" sz="3600" b="1" dirty="0">
              <a:solidFill>
                <a:srgbClr val="FFFFFF"/>
              </a:solidFill>
            </a:endParaRPr>
          </a:p>
        </p:txBody>
      </p:sp>
    </p:spTree>
    <p:extLst>
      <p:ext uri="{BB962C8B-B14F-4D97-AF65-F5344CB8AC3E}">
        <p14:creationId xmlns:p14="http://schemas.microsoft.com/office/powerpoint/2010/main" val="240181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FE86DC-4452-93D3-6018-2B7D9F0C4CD0}"/>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6B825EFC-697D-E3A2-76A7-1AB5415DF509}"/>
              </a:ext>
            </a:extLst>
          </p:cNvPr>
          <p:cNvSpPr>
            <a:spLocks noGrp="1"/>
          </p:cNvSpPr>
          <p:nvPr>
            <p:ph type="sldNum" sz="quarter" idx="12"/>
          </p:nvPr>
        </p:nvSpPr>
        <p:spPr/>
        <p:txBody>
          <a:bodyPr/>
          <a:lstStyle/>
          <a:p>
            <a:fld id="{A99D720A-4AD5-4DCF-885F-DE5297996123}" type="slidenum">
              <a:rPr kumimoji="1" lang="ja-JP" altLang="en-US" smtClean="0"/>
              <a:t>5</a:t>
            </a:fld>
            <a:endParaRPr kumimoji="1" lang="ja-JP" altLang="en-US" dirty="0"/>
          </a:p>
        </p:txBody>
      </p:sp>
      <p:sp>
        <p:nvSpPr>
          <p:cNvPr id="3" name="タイトル 6">
            <a:extLst>
              <a:ext uri="{FF2B5EF4-FFF2-40B4-BE49-F238E27FC236}">
                <a16:creationId xmlns:a16="http://schemas.microsoft.com/office/drawing/2014/main" id="{4D09569F-255F-0983-F007-402D9A196328}"/>
              </a:ext>
            </a:extLst>
          </p:cNvPr>
          <p:cNvSpPr txBox="1">
            <a:spLocks/>
          </p:cNvSpPr>
          <p:nvPr/>
        </p:nvSpPr>
        <p:spPr>
          <a:xfrm>
            <a:off x="643467" y="291903"/>
            <a:ext cx="11015133"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4000" b="1" dirty="0">
                <a:solidFill>
                  <a:srgbClr val="FFFFFF"/>
                </a:solidFill>
                <a:ea typeface="ＭＳ Ｐゴシック" panose="020B0600070205080204" pitchFamily="50" charset="-128"/>
                <a:cs typeface="+mj-cs"/>
              </a:rPr>
              <a:t>2. </a:t>
            </a:r>
            <a:r>
              <a:rPr kumimoji="1" lang="tr-TR" altLang="ja-JP" sz="40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Japan-EU Economic Partnership Agreement</a:t>
            </a:r>
            <a:r>
              <a:rPr kumimoji="1" lang="en-US" altLang="ja-JP" sz="31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(February 2019)</a:t>
            </a:r>
          </a:p>
        </p:txBody>
      </p:sp>
      <p:pic>
        <p:nvPicPr>
          <p:cNvPr id="9" name="コンテンツ プレースホルダー 8">
            <a:extLst>
              <a:ext uri="{FF2B5EF4-FFF2-40B4-BE49-F238E27FC236}">
                <a16:creationId xmlns:a16="http://schemas.microsoft.com/office/drawing/2014/main" id="{61E3670D-C571-478F-EAAB-5455657EB94E}"/>
              </a:ext>
            </a:extLst>
          </p:cNvPr>
          <p:cNvPicPr>
            <a:picLocks noGrp="1" noChangeAspect="1"/>
          </p:cNvPicPr>
          <p:nvPr>
            <p:ph idx="1"/>
          </p:nvPr>
        </p:nvPicPr>
        <p:blipFill>
          <a:blip r:embed="rId2"/>
          <a:stretch>
            <a:fillRect/>
          </a:stretch>
        </p:blipFill>
        <p:spPr>
          <a:xfrm>
            <a:off x="316845" y="1911608"/>
            <a:ext cx="5547873" cy="3727086"/>
          </a:xfrm>
          <a:prstGeom prst="rect">
            <a:avLst/>
          </a:prstGeom>
        </p:spPr>
      </p:pic>
      <p:pic>
        <p:nvPicPr>
          <p:cNvPr id="10" name="図 9">
            <a:extLst>
              <a:ext uri="{FF2B5EF4-FFF2-40B4-BE49-F238E27FC236}">
                <a16:creationId xmlns:a16="http://schemas.microsoft.com/office/drawing/2014/main" id="{157EC933-F86F-3475-7D86-A5AD3DD224C1}"/>
              </a:ext>
            </a:extLst>
          </p:cNvPr>
          <p:cNvPicPr>
            <a:picLocks noChangeAspect="1"/>
          </p:cNvPicPr>
          <p:nvPr/>
        </p:nvPicPr>
        <p:blipFill>
          <a:blip r:embed="rId3"/>
          <a:stretch>
            <a:fillRect/>
          </a:stretch>
        </p:blipFill>
        <p:spPr>
          <a:xfrm>
            <a:off x="5779335" y="1856744"/>
            <a:ext cx="6412665" cy="3701408"/>
          </a:xfrm>
          <a:prstGeom prst="rect">
            <a:avLst/>
          </a:prstGeom>
        </p:spPr>
      </p:pic>
    </p:spTree>
    <p:extLst>
      <p:ext uri="{BB962C8B-B14F-4D97-AF65-F5344CB8AC3E}">
        <p14:creationId xmlns:p14="http://schemas.microsoft.com/office/powerpoint/2010/main" val="2100529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4D891-841F-C1F2-8B71-1378BA30EF6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295BBC1-47DA-47C9-F0BC-20B550B2A432}"/>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C161E226-5021-DDC1-52AD-3107D14F0B32}"/>
              </a:ext>
            </a:extLst>
          </p:cNvPr>
          <p:cNvSpPr>
            <a:spLocks noGrp="1"/>
          </p:cNvSpPr>
          <p:nvPr>
            <p:ph type="sldNum" sz="quarter" idx="12"/>
          </p:nvPr>
        </p:nvSpPr>
        <p:spPr/>
        <p:txBody>
          <a:bodyPr/>
          <a:lstStyle/>
          <a:p>
            <a:fld id="{A99D720A-4AD5-4DCF-885F-DE5297996123}" type="slidenum">
              <a:rPr kumimoji="1" lang="ja-JP" altLang="en-US" smtClean="0"/>
              <a:t>6</a:t>
            </a:fld>
            <a:endParaRPr kumimoji="1" lang="ja-JP" altLang="en-US" dirty="0"/>
          </a:p>
        </p:txBody>
      </p:sp>
      <p:sp>
        <p:nvSpPr>
          <p:cNvPr id="3" name="タイトル 6">
            <a:extLst>
              <a:ext uri="{FF2B5EF4-FFF2-40B4-BE49-F238E27FC236}">
                <a16:creationId xmlns:a16="http://schemas.microsoft.com/office/drawing/2014/main" id="{9BE4D360-DF37-C37D-257B-F91C6316BAEF}"/>
              </a:ext>
            </a:extLst>
          </p:cNvPr>
          <p:cNvSpPr txBox="1">
            <a:spLocks/>
          </p:cNvSpPr>
          <p:nvPr/>
        </p:nvSpPr>
        <p:spPr>
          <a:xfrm>
            <a:off x="838200" y="291903"/>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2.</a:t>
            </a:r>
            <a:r>
              <a:rPr kumimoji="1" lang="ja-JP" altLang="en-US"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 </a:t>
            </a:r>
            <a:r>
              <a:rPr kumimoji="1" lang="tr-TR"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Japan-EU Economic Partnership Agreement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9" name="コンテンツ プレースホルダー 8">
            <a:extLst>
              <a:ext uri="{FF2B5EF4-FFF2-40B4-BE49-F238E27FC236}">
                <a16:creationId xmlns:a16="http://schemas.microsoft.com/office/drawing/2014/main" id="{14BC924A-EEC2-1A99-EB2E-CC9B2424C3D8}"/>
              </a:ext>
            </a:extLst>
          </p:cNvPr>
          <p:cNvPicPr>
            <a:picLocks noGrp="1" noChangeAspect="1"/>
          </p:cNvPicPr>
          <p:nvPr>
            <p:ph idx="1"/>
          </p:nvPr>
        </p:nvPicPr>
        <p:blipFill>
          <a:blip r:embed="rId2"/>
          <a:stretch>
            <a:fillRect/>
          </a:stretch>
        </p:blipFill>
        <p:spPr>
          <a:xfrm>
            <a:off x="1996317" y="1286762"/>
            <a:ext cx="8199365" cy="5571238"/>
          </a:xfrm>
          <a:prstGeom prst="rect">
            <a:avLst/>
          </a:prstGeom>
        </p:spPr>
      </p:pic>
    </p:spTree>
    <p:extLst>
      <p:ext uri="{BB962C8B-B14F-4D97-AF65-F5344CB8AC3E}">
        <p14:creationId xmlns:p14="http://schemas.microsoft.com/office/powerpoint/2010/main" val="1439516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21D5B-5818-3571-2A1B-FAEE6FFA191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4F8802D-6E68-B8E9-4FA1-16978AD9B63E}"/>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FA0A8DB0-5420-785A-893F-461C0B408146}"/>
              </a:ext>
            </a:extLst>
          </p:cNvPr>
          <p:cNvSpPr>
            <a:spLocks noGrp="1"/>
          </p:cNvSpPr>
          <p:nvPr>
            <p:ph type="sldNum" sz="quarter" idx="12"/>
          </p:nvPr>
        </p:nvSpPr>
        <p:spPr/>
        <p:txBody>
          <a:bodyPr/>
          <a:lstStyle/>
          <a:p>
            <a:fld id="{A99D720A-4AD5-4DCF-885F-DE5297996123}" type="slidenum">
              <a:rPr kumimoji="1" lang="ja-JP" altLang="en-US" smtClean="0"/>
              <a:t>7</a:t>
            </a:fld>
            <a:endParaRPr kumimoji="1" lang="ja-JP" altLang="en-US" dirty="0"/>
          </a:p>
        </p:txBody>
      </p:sp>
      <p:sp>
        <p:nvSpPr>
          <p:cNvPr id="3" name="タイトル 6">
            <a:extLst>
              <a:ext uri="{FF2B5EF4-FFF2-40B4-BE49-F238E27FC236}">
                <a16:creationId xmlns:a16="http://schemas.microsoft.com/office/drawing/2014/main" id="{FD591F66-EB33-A067-EED0-61EFE8890FB8}"/>
              </a:ext>
            </a:extLst>
          </p:cNvPr>
          <p:cNvSpPr txBox="1">
            <a:spLocks/>
          </p:cNvSpPr>
          <p:nvPr/>
        </p:nvSpPr>
        <p:spPr>
          <a:xfrm>
            <a:off x="838200" y="291903"/>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2. </a:t>
            </a:r>
            <a:r>
              <a:rPr kumimoji="1" lang="tr-TR"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Japan-EU Economic Partnership Agreement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1" name="図 10">
            <a:extLst>
              <a:ext uri="{FF2B5EF4-FFF2-40B4-BE49-F238E27FC236}">
                <a16:creationId xmlns:a16="http://schemas.microsoft.com/office/drawing/2014/main" id="{FAF31120-1930-AA15-1E2E-81DE3FDAF66F}"/>
              </a:ext>
            </a:extLst>
          </p:cNvPr>
          <p:cNvPicPr>
            <a:picLocks noChangeAspect="1"/>
          </p:cNvPicPr>
          <p:nvPr/>
        </p:nvPicPr>
        <p:blipFill>
          <a:blip r:embed="rId2"/>
          <a:stretch>
            <a:fillRect/>
          </a:stretch>
        </p:blipFill>
        <p:spPr>
          <a:xfrm>
            <a:off x="292609" y="1416988"/>
            <a:ext cx="5803391" cy="4699061"/>
          </a:xfrm>
          <a:prstGeom prst="rect">
            <a:avLst/>
          </a:prstGeom>
        </p:spPr>
      </p:pic>
      <p:pic>
        <p:nvPicPr>
          <p:cNvPr id="15" name="図 14">
            <a:extLst>
              <a:ext uri="{FF2B5EF4-FFF2-40B4-BE49-F238E27FC236}">
                <a16:creationId xmlns:a16="http://schemas.microsoft.com/office/drawing/2014/main" id="{170ABE93-9D7E-B4EE-CE03-4E3435A7162C}"/>
              </a:ext>
            </a:extLst>
          </p:cNvPr>
          <p:cNvPicPr>
            <a:picLocks noChangeAspect="1"/>
          </p:cNvPicPr>
          <p:nvPr/>
        </p:nvPicPr>
        <p:blipFill>
          <a:blip r:embed="rId3"/>
          <a:stretch>
            <a:fillRect/>
          </a:stretch>
        </p:blipFill>
        <p:spPr>
          <a:xfrm>
            <a:off x="6235449" y="1513554"/>
            <a:ext cx="5852104" cy="4650778"/>
          </a:xfrm>
          <a:prstGeom prst="rect">
            <a:avLst/>
          </a:prstGeom>
        </p:spPr>
      </p:pic>
    </p:spTree>
    <p:extLst>
      <p:ext uri="{BB962C8B-B14F-4D97-AF65-F5344CB8AC3E}">
        <p14:creationId xmlns:p14="http://schemas.microsoft.com/office/powerpoint/2010/main" val="1625186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E8E2D-72C4-42A6-460E-39586DB8DD0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E92FB68-7B86-9829-D9E1-6E717DAC19FF}"/>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5A405190-F75D-0E0A-1E7F-BA69D7DD6F24}"/>
              </a:ext>
            </a:extLst>
          </p:cNvPr>
          <p:cNvSpPr>
            <a:spLocks noGrp="1"/>
          </p:cNvSpPr>
          <p:nvPr>
            <p:ph type="sldNum" sz="quarter" idx="12"/>
          </p:nvPr>
        </p:nvSpPr>
        <p:spPr/>
        <p:txBody>
          <a:bodyPr/>
          <a:lstStyle/>
          <a:p>
            <a:fld id="{A99D720A-4AD5-4DCF-885F-DE5297996123}" type="slidenum">
              <a:rPr kumimoji="1" lang="ja-JP" altLang="en-US" smtClean="0"/>
              <a:t>8</a:t>
            </a:fld>
            <a:endParaRPr kumimoji="1" lang="ja-JP" altLang="en-US" dirty="0"/>
          </a:p>
        </p:txBody>
      </p:sp>
      <p:sp>
        <p:nvSpPr>
          <p:cNvPr id="3" name="タイトル 6">
            <a:extLst>
              <a:ext uri="{FF2B5EF4-FFF2-40B4-BE49-F238E27FC236}">
                <a16:creationId xmlns:a16="http://schemas.microsoft.com/office/drawing/2014/main" id="{007401C7-4D4C-DAC1-215E-6D5F8C214E9A}"/>
              </a:ext>
            </a:extLst>
          </p:cNvPr>
          <p:cNvSpPr txBox="1">
            <a:spLocks/>
          </p:cNvSpPr>
          <p:nvPr/>
        </p:nvSpPr>
        <p:spPr>
          <a:xfrm>
            <a:off x="838200" y="291903"/>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2. </a:t>
            </a:r>
            <a:r>
              <a:rPr kumimoji="1" lang="tr-TR"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Japan-EU Economic Partnership Agreement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図 6">
            <a:extLst>
              <a:ext uri="{FF2B5EF4-FFF2-40B4-BE49-F238E27FC236}">
                <a16:creationId xmlns:a16="http://schemas.microsoft.com/office/drawing/2014/main" id="{0A34804A-72D3-8D2C-2296-A33C14A6E0B0}"/>
              </a:ext>
            </a:extLst>
          </p:cNvPr>
          <p:cNvPicPr>
            <a:picLocks noChangeAspect="1"/>
          </p:cNvPicPr>
          <p:nvPr/>
        </p:nvPicPr>
        <p:blipFill>
          <a:blip r:embed="rId2"/>
          <a:stretch>
            <a:fillRect/>
          </a:stretch>
        </p:blipFill>
        <p:spPr>
          <a:xfrm>
            <a:off x="1379365" y="1446844"/>
            <a:ext cx="9433269" cy="4909508"/>
          </a:xfrm>
          <a:prstGeom prst="rect">
            <a:avLst/>
          </a:prstGeom>
        </p:spPr>
      </p:pic>
    </p:spTree>
    <p:extLst>
      <p:ext uri="{BB962C8B-B14F-4D97-AF65-F5344CB8AC3E}">
        <p14:creationId xmlns:p14="http://schemas.microsoft.com/office/powerpoint/2010/main" val="2372379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46C10-9680-62E3-1B1B-9A50B4B3F12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8D923E9-E9B1-032B-3AC5-202DFF87B4DD}"/>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952DD4DF-2D32-C490-B99C-4469FAB3A204}"/>
              </a:ext>
            </a:extLst>
          </p:cNvPr>
          <p:cNvSpPr>
            <a:spLocks noGrp="1"/>
          </p:cNvSpPr>
          <p:nvPr>
            <p:ph type="sldNum" sz="quarter" idx="12"/>
          </p:nvPr>
        </p:nvSpPr>
        <p:spPr/>
        <p:txBody>
          <a:bodyPr/>
          <a:lstStyle/>
          <a:p>
            <a:fld id="{A99D720A-4AD5-4DCF-885F-DE5297996123}" type="slidenum">
              <a:rPr kumimoji="1" lang="ja-JP" altLang="en-US" smtClean="0"/>
              <a:t>9</a:t>
            </a:fld>
            <a:endParaRPr kumimoji="1" lang="ja-JP" altLang="en-US" dirty="0"/>
          </a:p>
        </p:txBody>
      </p:sp>
      <p:sp>
        <p:nvSpPr>
          <p:cNvPr id="3" name="タイトル 6">
            <a:extLst>
              <a:ext uri="{FF2B5EF4-FFF2-40B4-BE49-F238E27FC236}">
                <a16:creationId xmlns:a16="http://schemas.microsoft.com/office/drawing/2014/main" id="{22298F11-B58C-9804-BB2E-3D59A04107A6}"/>
              </a:ext>
            </a:extLst>
          </p:cNvPr>
          <p:cNvSpPr txBox="1">
            <a:spLocks/>
          </p:cNvSpPr>
          <p:nvPr/>
        </p:nvSpPr>
        <p:spPr>
          <a:xfrm>
            <a:off x="838200" y="291903"/>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2. </a:t>
            </a:r>
            <a:r>
              <a:rPr kumimoji="1" lang="tr-TR"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Japan-EU Economic Partnership Agreement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図 5">
            <a:extLst>
              <a:ext uri="{FF2B5EF4-FFF2-40B4-BE49-F238E27FC236}">
                <a16:creationId xmlns:a16="http://schemas.microsoft.com/office/drawing/2014/main" id="{C2F85E8E-8B37-3CCB-8A34-F4FD9F932874}"/>
              </a:ext>
            </a:extLst>
          </p:cNvPr>
          <p:cNvPicPr>
            <a:picLocks noChangeAspect="1"/>
          </p:cNvPicPr>
          <p:nvPr/>
        </p:nvPicPr>
        <p:blipFill>
          <a:blip r:embed="rId2"/>
          <a:stretch>
            <a:fillRect/>
          </a:stretch>
        </p:blipFill>
        <p:spPr>
          <a:xfrm>
            <a:off x="681395" y="1636776"/>
            <a:ext cx="10829210" cy="3401568"/>
          </a:xfrm>
          <a:prstGeom prst="rect">
            <a:avLst/>
          </a:prstGeom>
        </p:spPr>
      </p:pic>
    </p:spTree>
    <p:extLst>
      <p:ext uri="{BB962C8B-B14F-4D97-AF65-F5344CB8AC3E}">
        <p14:creationId xmlns:p14="http://schemas.microsoft.com/office/powerpoint/2010/main" val="176759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44A3A-6DF8-0B82-56E9-9F25686EDC8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6CA8E96-989A-E011-C3CA-7A4F8DCE5041}"/>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853F535D-0B64-F6FB-AAD0-CE8BF167B73C}"/>
              </a:ext>
            </a:extLst>
          </p:cNvPr>
          <p:cNvSpPr>
            <a:spLocks noGrp="1"/>
          </p:cNvSpPr>
          <p:nvPr>
            <p:ph type="sldNum" sz="quarter" idx="12"/>
          </p:nvPr>
        </p:nvSpPr>
        <p:spPr/>
        <p:txBody>
          <a:bodyPr/>
          <a:lstStyle/>
          <a:p>
            <a:fld id="{A99D720A-4AD5-4DCF-885F-DE5297996123}" type="slidenum">
              <a:rPr kumimoji="1" lang="ja-JP" altLang="en-US" smtClean="0"/>
              <a:t>10</a:t>
            </a:fld>
            <a:endParaRPr kumimoji="1" lang="ja-JP" altLang="en-US" dirty="0"/>
          </a:p>
        </p:txBody>
      </p:sp>
      <p:sp>
        <p:nvSpPr>
          <p:cNvPr id="3" name="タイトル 6">
            <a:extLst>
              <a:ext uri="{FF2B5EF4-FFF2-40B4-BE49-F238E27FC236}">
                <a16:creationId xmlns:a16="http://schemas.microsoft.com/office/drawing/2014/main" id="{8D7064DF-F31C-4DF1-E496-716A982BF8B5}"/>
              </a:ext>
            </a:extLst>
          </p:cNvPr>
          <p:cNvSpPr txBox="1">
            <a:spLocks/>
          </p:cNvSpPr>
          <p:nvPr/>
        </p:nvSpPr>
        <p:spPr>
          <a:xfrm>
            <a:off x="838200" y="291903"/>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4000" b="1" dirty="0">
                <a:solidFill>
                  <a:srgbClr val="FFFFFF"/>
                </a:solidFill>
                <a:ea typeface="ＭＳ Ｐゴシック" panose="020B0600070205080204" pitchFamily="50" charset="-128"/>
                <a:cs typeface="+mj-cs"/>
              </a:rPr>
              <a:t>2. </a:t>
            </a:r>
            <a:r>
              <a:rPr kumimoji="1" lang="tr-TR" altLang="ja-JP" sz="40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Japan-EU Economic Partnership Agreement</a:t>
            </a:r>
            <a:endParaRPr lang="en-US" sz="3600" b="1" dirty="0">
              <a:solidFill>
                <a:srgbClr val="FFFFFF"/>
              </a:solidFill>
            </a:endParaRPr>
          </a:p>
        </p:txBody>
      </p:sp>
      <p:pic>
        <p:nvPicPr>
          <p:cNvPr id="7" name="図 6">
            <a:extLst>
              <a:ext uri="{FF2B5EF4-FFF2-40B4-BE49-F238E27FC236}">
                <a16:creationId xmlns:a16="http://schemas.microsoft.com/office/drawing/2014/main" id="{C6D55B84-D6F8-B42A-2A80-3B9C271DD7FE}"/>
              </a:ext>
            </a:extLst>
          </p:cNvPr>
          <p:cNvPicPr>
            <a:picLocks noChangeAspect="1"/>
          </p:cNvPicPr>
          <p:nvPr/>
        </p:nvPicPr>
        <p:blipFill>
          <a:blip r:embed="rId2"/>
          <a:stretch>
            <a:fillRect/>
          </a:stretch>
        </p:blipFill>
        <p:spPr>
          <a:xfrm>
            <a:off x="2273808" y="1234968"/>
            <a:ext cx="7644384" cy="5623032"/>
          </a:xfrm>
          <a:prstGeom prst="rect">
            <a:avLst/>
          </a:prstGeom>
        </p:spPr>
      </p:pic>
    </p:spTree>
    <p:extLst>
      <p:ext uri="{BB962C8B-B14F-4D97-AF65-F5344CB8AC3E}">
        <p14:creationId xmlns:p14="http://schemas.microsoft.com/office/powerpoint/2010/main" val="1356550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9D49E-87C7-E954-3113-9ED00507FC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7AF4958-1779-761D-4330-3076142B1D4D}"/>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A80119E4-EC46-736C-C2F4-E031593000DB}"/>
              </a:ext>
            </a:extLst>
          </p:cNvPr>
          <p:cNvSpPr>
            <a:spLocks noGrp="1"/>
          </p:cNvSpPr>
          <p:nvPr>
            <p:ph type="sldNum" sz="quarter" idx="12"/>
          </p:nvPr>
        </p:nvSpPr>
        <p:spPr/>
        <p:txBody>
          <a:bodyPr/>
          <a:lstStyle/>
          <a:p>
            <a:fld id="{A99D720A-4AD5-4DCF-885F-DE5297996123}" type="slidenum">
              <a:rPr kumimoji="1" lang="ja-JP" altLang="en-US" smtClean="0"/>
              <a:t>11</a:t>
            </a:fld>
            <a:endParaRPr kumimoji="1" lang="ja-JP" altLang="en-US" dirty="0"/>
          </a:p>
        </p:txBody>
      </p:sp>
      <p:sp>
        <p:nvSpPr>
          <p:cNvPr id="3" name="タイトル 6">
            <a:extLst>
              <a:ext uri="{FF2B5EF4-FFF2-40B4-BE49-F238E27FC236}">
                <a16:creationId xmlns:a16="http://schemas.microsoft.com/office/drawing/2014/main" id="{323BEA51-204F-9A86-2D9B-4417FBDA8BB9}"/>
              </a:ext>
            </a:extLst>
          </p:cNvPr>
          <p:cNvSpPr txBox="1">
            <a:spLocks/>
          </p:cNvSpPr>
          <p:nvPr/>
        </p:nvSpPr>
        <p:spPr>
          <a:xfrm>
            <a:off x="838200" y="291903"/>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2.</a:t>
            </a:r>
            <a:r>
              <a:rPr kumimoji="1" lang="ja-JP" altLang="en-US"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 </a:t>
            </a:r>
            <a:r>
              <a:rPr kumimoji="1" lang="tr-TR"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Japan-EU Economic Partnership Agreement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図 6">
            <a:extLst>
              <a:ext uri="{FF2B5EF4-FFF2-40B4-BE49-F238E27FC236}">
                <a16:creationId xmlns:a16="http://schemas.microsoft.com/office/drawing/2014/main" id="{DE4A5A6C-FEF2-66A5-D713-DB1A86333CE6}"/>
              </a:ext>
            </a:extLst>
          </p:cNvPr>
          <p:cNvPicPr>
            <a:picLocks noChangeAspect="1"/>
          </p:cNvPicPr>
          <p:nvPr/>
        </p:nvPicPr>
        <p:blipFill>
          <a:blip r:embed="rId2"/>
          <a:stretch>
            <a:fillRect/>
          </a:stretch>
        </p:blipFill>
        <p:spPr>
          <a:xfrm>
            <a:off x="1286351" y="1152366"/>
            <a:ext cx="9619297" cy="5413731"/>
          </a:xfrm>
          <a:prstGeom prst="rect">
            <a:avLst/>
          </a:prstGeom>
        </p:spPr>
      </p:pic>
    </p:spTree>
    <p:extLst>
      <p:ext uri="{BB962C8B-B14F-4D97-AF65-F5344CB8AC3E}">
        <p14:creationId xmlns:p14="http://schemas.microsoft.com/office/powerpoint/2010/main" val="2958617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89DFF-CCDB-93E2-7D54-0B98972CE6B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439299-B244-9EEF-83B4-DCB050FF9B3A}"/>
              </a:ext>
            </a:extLst>
          </p:cNvPr>
          <p:cNvSpPr>
            <a:spLocks noGrp="1"/>
          </p:cNvSpPr>
          <p:nvPr>
            <p:ph type="title"/>
          </p:nvPr>
        </p:nvSpPr>
        <p:spPr>
          <a:xfrm>
            <a:off x="957072" y="136523"/>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A905A3C7-A05E-07BF-E964-96055214E408}"/>
              </a:ext>
            </a:extLst>
          </p:cNvPr>
          <p:cNvSpPr>
            <a:spLocks noGrp="1"/>
          </p:cNvSpPr>
          <p:nvPr>
            <p:ph type="sldNum" sz="quarter" idx="12"/>
          </p:nvPr>
        </p:nvSpPr>
        <p:spPr/>
        <p:txBody>
          <a:bodyPr/>
          <a:lstStyle/>
          <a:p>
            <a:fld id="{A99D720A-4AD5-4DCF-885F-DE5297996123}" type="slidenum">
              <a:rPr kumimoji="1" lang="ja-JP" altLang="en-US" smtClean="0"/>
              <a:t>12</a:t>
            </a:fld>
            <a:endParaRPr kumimoji="1" lang="ja-JP" altLang="en-US" dirty="0"/>
          </a:p>
        </p:txBody>
      </p:sp>
      <p:sp>
        <p:nvSpPr>
          <p:cNvPr id="3" name="タイトル 6">
            <a:extLst>
              <a:ext uri="{FF2B5EF4-FFF2-40B4-BE49-F238E27FC236}">
                <a16:creationId xmlns:a16="http://schemas.microsoft.com/office/drawing/2014/main" id="{6BFCCFD1-4AA8-24ED-EDD0-60BFCA68C4E7}"/>
              </a:ext>
            </a:extLst>
          </p:cNvPr>
          <p:cNvSpPr txBox="1">
            <a:spLocks/>
          </p:cNvSpPr>
          <p:nvPr/>
        </p:nvSpPr>
        <p:spPr>
          <a:xfrm>
            <a:off x="957072" y="115831"/>
            <a:ext cx="10515600" cy="74096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2. </a:t>
            </a:r>
            <a:r>
              <a:rPr kumimoji="1" lang="tr-TR"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Japan-EU Economic Partnership Agreement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1" name="図 10">
            <a:extLst>
              <a:ext uri="{FF2B5EF4-FFF2-40B4-BE49-F238E27FC236}">
                <a16:creationId xmlns:a16="http://schemas.microsoft.com/office/drawing/2014/main" id="{F86CB161-B823-F391-902C-1E83F80F0B05}"/>
              </a:ext>
            </a:extLst>
          </p:cNvPr>
          <p:cNvPicPr>
            <a:picLocks noChangeAspect="1"/>
          </p:cNvPicPr>
          <p:nvPr/>
        </p:nvPicPr>
        <p:blipFill>
          <a:blip r:embed="rId2"/>
          <a:stretch>
            <a:fillRect/>
          </a:stretch>
        </p:blipFill>
        <p:spPr>
          <a:xfrm>
            <a:off x="1249775" y="1055517"/>
            <a:ext cx="9692449" cy="5454901"/>
          </a:xfrm>
          <a:prstGeom prst="rect">
            <a:avLst/>
          </a:prstGeom>
        </p:spPr>
      </p:pic>
    </p:spTree>
    <p:extLst>
      <p:ext uri="{BB962C8B-B14F-4D97-AF65-F5344CB8AC3E}">
        <p14:creationId xmlns:p14="http://schemas.microsoft.com/office/powerpoint/2010/main" val="3160947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13A4F-CBAC-537D-0BD3-6C17ADDCE27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F6F8ADA-E876-70EC-CAA1-A87EFEBEBE9F}"/>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3" name="タイトル 6">
            <a:extLst>
              <a:ext uri="{FF2B5EF4-FFF2-40B4-BE49-F238E27FC236}">
                <a16:creationId xmlns:a16="http://schemas.microsoft.com/office/drawing/2014/main" id="{FA3B862F-B1EE-0BFE-2B89-8EAED94A448F}"/>
              </a:ext>
            </a:extLst>
          </p:cNvPr>
          <p:cNvSpPr txBox="1">
            <a:spLocks/>
          </p:cNvSpPr>
          <p:nvPr/>
        </p:nvSpPr>
        <p:spPr>
          <a:xfrm>
            <a:off x="838200" y="314796"/>
            <a:ext cx="10515600" cy="616538"/>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b="1" dirty="0">
                <a:solidFill>
                  <a:srgbClr val="FFFFFF"/>
                </a:solidFill>
                <a:ea typeface="ＭＳ Ｐゴシック" panose="020B0600070205080204" pitchFamily="50" charset="-128"/>
                <a:cs typeface="+mj-cs"/>
              </a:rPr>
              <a:t>3. </a:t>
            </a:r>
            <a:r>
              <a:rPr kumimoji="1" lang="en-US" altLang="ja-JP"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Japan-EU</a:t>
            </a:r>
            <a:r>
              <a:rPr kumimoji="1" lang="en-US" altLang="ja-JP" sz="40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 Strategic</a:t>
            </a:r>
            <a:r>
              <a:rPr lang="en-US" altLang="ja-JP" sz="4000" b="1" dirty="0">
                <a:solidFill>
                  <a:srgbClr val="FFFFFF"/>
                </a:solidFill>
                <a:ea typeface="ＭＳ Ｐゴシック" panose="020B0600070205080204" pitchFamily="50" charset="-128"/>
                <a:cs typeface="+mj-cs"/>
              </a:rPr>
              <a:t> Partnership Agreement </a:t>
            </a:r>
            <a:r>
              <a:rPr lang="en-US" altLang="ja-JP" sz="2600" b="1" dirty="0">
                <a:solidFill>
                  <a:srgbClr val="FFFFFF"/>
                </a:solidFill>
                <a:ea typeface="ＭＳ Ｐゴシック" panose="020B0600070205080204" pitchFamily="50" charset="-128"/>
                <a:cs typeface="+mj-cs"/>
              </a:rPr>
              <a:t>(February 2019)</a:t>
            </a:r>
            <a:endParaRPr kumimoji="1" lang="en-US" altLang="ja-JP" sz="2600" b="1" i="0" u="none" strike="noStrike" kern="1200" cap="none" spc="0" normalizeH="0" baseline="0" noProof="0" dirty="0">
              <a:ln>
                <a:noFill/>
              </a:ln>
              <a:solidFill>
                <a:srgbClr val="FFFFFF"/>
              </a:solidFill>
              <a:effectLst/>
              <a:uLnTx/>
              <a:uFillTx/>
              <a:ea typeface="ＭＳ Ｐゴシック" panose="020B0600070205080204" pitchFamily="50" charset="-128"/>
              <a:cs typeface="+mj-cs"/>
            </a:endParaRPr>
          </a:p>
        </p:txBody>
      </p:sp>
      <p:sp>
        <p:nvSpPr>
          <p:cNvPr id="6" name="object 17">
            <a:extLst>
              <a:ext uri="{FF2B5EF4-FFF2-40B4-BE49-F238E27FC236}">
                <a16:creationId xmlns:a16="http://schemas.microsoft.com/office/drawing/2014/main" id="{DBB27DA0-8843-B2DA-248C-BFDEBA2A95F0}"/>
              </a:ext>
            </a:extLst>
          </p:cNvPr>
          <p:cNvSpPr txBox="1"/>
          <p:nvPr/>
        </p:nvSpPr>
        <p:spPr>
          <a:xfrm>
            <a:off x="838200" y="1154386"/>
            <a:ext cx="10515600" cy="1107996"/>
          </a:xfrm>
          <a:prstGeom prst="rect">
            <a:avLst/>
          </a:prstGeom>
        </p:spPr>
        <p:txBody>
          <a:bodyPr vert="horz" wrap="square" lIns="0" tIns="0" rIns="0" bIns="0" rtlCol="0">
            <a:spAutoFit/>
          </a:bodyPr>
          <a:lstStyle/>
          <a:p>
            <a:pPr marL="291465" marR="132715" indent="-287020">
              <a:spcBef>
                <a:spcPts val="330"/>
              </a:spcBef>
              <a:buSzPct val="93333"/>
              <a:buFont typeface="Wingdings"/>
              <a:buChar char=""/>
              <a:tabLst>
                <a:tab pos="291465" algn="l"/>
              </a:tabLst>
            </a:pPr>
            <a:r>
              <a:rPr kumimoji="0" sz="2400" kern="0" dirty="0">
                <a:solidFill>
                  <a:prstClr val="black"/>
                </a:solidFill>
                <a:cs typeface="Calibri"/>
              </a:rPr>
              <a:t>Japan,</a:t>
            </a:r>
            <a:r>
              <a:rPr kumimoji="0" sz="2400" kern="0" spc="-60" dirty="0">
                <a:solidFill>
                  <a:prstClr val="black"/>
                </a:solidFill>
                <a:cs typeface="Calibri"/>
              </a:rPr>
              <a:t> </a:t>
            </a:r>
            <a:r>
              <a:rPr kumimoji="0" sz="2400" kern="0" dirty="0">
                <a:solidFill>
                  <a:prstClr val="black"/>
                </a:solidFill>
                <a:cs typeface="Calibri"/>
              </a:rPr>
              <a:t>EU</a:t>
            </a:r>
            <a:r>
              <a:rPr kumimoji="0" sz="2400" kern="0" spc="-20" dirty="0">
                <a:solidFill>
                  <a:prstClr val="black"/>
                </a:solidFill>
                <a:cs typeface="Calibri"/>
              </a:rPr>
              <a:t> </a:t>
            </a:r>
            <a:r>
              <a:rPr kumimoji="0" sz="2400" kern="0" dirty="0">
                <a:solidFill>
                  <a:prstClr val="black"/>
                </a:solidFill>
                <a:cs typeface="Calibri"/>
              </a:rPr>
              <a:t>and</a:t>
            </a:r>
            <a:r>
              <a:rPr kumimoji="0" sz="2400" kern="0" spc="-55" dirty="0">
                <a:solidFill>
                  <a:prstClr val="black"/>
                </a:solidFill>
                <a:cs typeface="Calibri"/>
              </a:rPr>
              <a:t> </a:t>
            </a:r>
            <a:r>
              <a:rPr kumimoji="0" sz="2400" kern="0" dirty="0">
                <a:solidFill>
                  <a:prstClr val="black"/>
                </a:solidFill>
                <a:cs typeface="Calibri"/>
              </a:rPr>
              <a:t>the</a:t>
            </a:r>
            <a:r>
              <a:rPr kumimoji="0" sz="2400" kern="0" spc="-35" dirty="0">
                <a:solidFill>
                  <a:prstClr val="black"/>
                </a:solidFill>
                <a:cs typeface="Calibri"/>
              </a:rPr>
              <a:t> </a:t>
            </a:r>
            <a:r>
              <a:rPr kumimoji="0" sz="2400" kern="0" dirty="0">
                <a:solidFill>
                  <a:prstClr val="black"/>
                </a:solidFill>
                <a:cs typeface="Calibri"/>
              </a:rPr>
              <a:t>Member</a:t>
            </a:r>
            <a:r>
              <a:rPr kumimoji="0" sz="2400" kern="0" spc="-25" dirty="0">
                <a:solidFill>
                  <a:prstClr val="black"/>
                </a:solidFill>
                <a:cs typeface="Calibri"/>
              </a:rPr>
              <a:t> </a:t>
            </a:r>
            <a:r>
              <a:rPr kumimoji="0" sz="2400" kern="0" spc="-10" dirty="0">
                <a:solidFill>
                  <a:prstClr val="black"/>
                </a:solidFill>
                <a:cs typeface="Calibri"/>
              </a:rPr>
              <a:t>states</a:t>
            </a:r>
            <a:r>
              <a:rPr kumimoji="0" sz="2400" kern="0" spc="-25" dirty="0">
                <a:solidFill>
                  <a:prstClr val="black"/>
                </a:solidFill>
                <a:cs typeface="Calibri"/>
              </a:rPr>
              <a:t> </a:t>
            </a:r>
            <a:r>
              <a:rPr kumimoji="0" sz="2400" kern="0" dirty="0">
                <a:solidFill>
                  <a:prstClr val="black"/>
                </a:solidFill>
                <a:cs typeface="Calibri"/>
              </a:rPr>
              <a:t>will</a:t>
            </a:r>
            <a:r>
              <a:rPr kumimoji="0" sz="2400" kern="0" spc="-20" dirty="0">
                <a:solidFill>
                  <a:prstClr val="black"/>
                </a:solidFill>
                <a:cs typeface="Calibri"/>
              </a:rPr>
              <a:t> </a:t>
            </a:r>
            <a:r>
              <a:rPr kumimoji="0" sz="2400" kern="0" spc="-10" dirty="0">
                <a:solidFill>
                  <a:prstClr val="black"/>
                </a:solidFill>
                <a:cs typeface="Calibri"/>
              </a:rPr>
              <a:t>cooperate/coordinate</a:t>
            </a:r>
            <a:r>
              <a:rPr kumimoji="0" sz="2400" kern="0" spc="-55" dirty="0">
                <a:solidFill>
                  <a:prstClr val="black"/>
                </a:solidFill>
                <a:cs typeface="Calibri"/>
              </a:rPr>
              <a:t> </a:t>
            </a:r>
            <a:r>
              <a:rPr kumimoji="0" sz="2400" kern="0" dirty="0">
                <a:solidFill>
                  <a:prstClr val="black"/>
                </a:solidFill>
                <a:cs typeface="Calibri"/>
              </a:rPr>
              <a:t>in</a:t>
            </a:r>
            <a:r>
              <a:rPr kumimoji="0" sz="2400" kern="0" spc="-40" dirty="0">
                <a:solidFill>
                  <a:prstClr val="black"/>
                </a:solidFill>
                <a:cs typeface="Calibri"/>
              </a:rPr>
              <a:t> </a:t>
            </a:r>
            <a:r>
              <a:rPr kumimoji="0" sz="2400" kern="0" dirty="0">
                <a:solidFill>
                  <a:prstClr val="black"/>
                </a:solidFill>
                <a:cs typeface="Calibri"/>
              </a:rPr>
              <a:t>the</a:t>
            </a:r>
            <a:r>
              <a:rPr kumimoji="0" sz="2400" kern="0" spc="-35" dirty="0">
                <a:solidFill>
                  <a:prstClr val="black"/>
                </a:solidFill>
                <a:cs typeface="Calibri"/>
              </a:rPr>
              <a:t> </a:t>
            </a:r>
            <a:r>
              <a:rPr kumimoji="0" sz="2400" kern="0" dirty="0">
                <a:solidFill>
                  <a:prstClr val="black"/>
                </a:solidFill>
                <a:cs typeface="Calibri"/>
              </a:rPr>
              <a:t>areas</a:t>
            </a:r>
            <a:r>
              <a:rPr kumimoji="0" sz="2400" kern="0" spc="-35" dirty="0">
                <a:solidFill>
                  <a:prstClr val="black"/>
                </a:solidFill>
                <a:cs typeface="Calibri"/>
              </a:rPr>
              <a:t> </a:t>
            </a:r>
            <a:r>
              <a:rPr kumimoji="0" sz="2400" kern="0" dirty="0">
                <a:solidFill>
                  <a:prstClr val="black"/>
                </a:solidFill>
                <a:cs typeface="Calibri"/>
              </a:rPr>
              <a:t>listed</a:t>
            </a:r>
            <a:r>
              <a:rPr kumimoji="0" sz="2400" kern="0" spc="-40" dirty="0">
                <a:solidFill>
                  <a:prstClr val="black"/>
                </a:solidFill>
                <a:cs typeface="Calibri"/>
              </a:rPr>
              <a:t> </a:t>
            </a:r>
            <a:r>
              <a:rPr kumimoji="0" sz="2400" kern="0" spc="-20" dirty="0">
                <a:solidFill>
                  <a:prstClr val="black"/>
                </a:solidFill>
                <a:cs typeface="Calibri"/>
              </a:rPr>
              <a:t>below,</a:t>
            </a:r>
            <a:r>
              <a:rPr kumimoji="0" sz="2400" kern="0" spc="-25" dirty="0">
                <a:solidFill>
                  <a:prstClr val="black"/>
                </a:solidFill>
                <a:cs typeface="Calibri"/>
              </a:rPr>
              <a:t> </a:t>
            </a:r>
            <a:r>
              <a:rPr kumimoji="0" sz="2400" kern="0" dirty="0">
                <a:solidFill>
                  <a:prstClr val="black"/>
                </a:solidFill>
                <a:cs typeface="Calibri"/>
              </a:rPr>
              <a:t>based</a:t>
            </a:r>
            <a:r>
              <a:rPr kumimoji="0" sz="2400" kern="0" spc="-40" dirty="0">
                <a:solidFill>
                  <a:prstClr val="black"/>
                </a:solidFill>
                <a:cs typeface="Calibri"/>
              </a:rPr>
              <a:t> </a:t>
            </a:r>
            <a:r>
              <a:rPr kumimoji="0" sz="2400" kern="0" dirty="0">
                <a:solidFill>
                  <a:prstClr val="black"/>
                </a:solidFill>
                <a:cs typeface="Calibri"/>
              </a:rPr>
              <a:t>on</a:t>
            </a:r>
            <a:r>
              <a:rPr kumimoji="0" sz="2400" kern="0" spc="-45" dirty="0">
                <a:solidFill>
                  <a:prstClr val="black"/>
                </a:solidFill>
                <a:cs typeface="Calibri"/>
              </a:rPr>
              <a:t> </a:t>
            </a:r>
            <a:r>
              <a:rPr kumimoji="0" sz="2400" kern="0" dirty="0">
                <a:solidFill>
                  <a:prstClr val="black"/>
                </a:solidFill>
                <a:cs typeface="Calibri"/>
              </a:rPr>
              <a:t>the</a:t>
            </a:r>
            <a:r>
              <a:rPr kumimoji="0" sz="2400" kern="0" spc="-35" dirty="0">
                <a:solidFill>
                  <a:prstClr val="black"/>
                </a:solidFill>
                <a:cs typeface="Calibri"/>
              </a:rPr>
              <a:t> </a:t>
            </a:r>
            <a:r>
              <a:rPr kumimoji="0" sz="2400" kern="0" dirty="0">
                <a:solidFill>
                  <a:prstClr val="black"/>
                </a:solidFill>
                <a:cs typeface="Calibri"/>
              </a:rPr>
              <a:t>principles</a:t>
            </a:r>
            <a:r>
              <a:rPr kumimoji="0" sz="2400" kern="0" spc="-35" dirty="0">
                <a:solidFill>
                  <a:prstClr val="black"/>
                </a:solidFill>
                <a:cs typeface="Calibri"/>
              </a:rPr>
              <a:t> </a:t>
            </a:r>
            <a:r>
              <a:rPr kumimoji="0" sz="2400" kern="0" dirty="0">
                <a:solidFill>
                  <a:prstClr val="black"/>
                </a:solidFill>
                <a:cs typeface="Calibri"/>
              </a:rPr>
              <a:t>of</a:t>
            </a:r>
            <a:r>
              <a:rPr kumimoji="0" sz="2400" kern="0" spc="-30" dirty="0">
                <a:solidFill>
                  <a:prstClr val="black"/>
                </a:solidFill>
                <a:cs typeface="Calibri"/>
              </a:rPr>
              <a:t> </a:t>
            </a:r>
            <a:r>
              <a:rPr kumimoji="0" sz="2400" kern="0" spc="-10" dirty="0">
                <a:solidFill>
                  <a:prstClr val="black"/>
                </a:solidFill>
                <a:cs typeface="Calibri"/>
              </a:rPr>
              <a:t>mutual </a:t>
            </a:r>
            <a:r>
              <a:rPr kumimoji="0" sz="2400" kern="0" dirty="0">
                <a:solidFill>
                  <a:prstClr val="black"/>
                </a:solidFill>
                <a:cs typeface="Calibri"/>
              </a:rPr>
              <a:t>respect,</a:t>
            </a:r>
            <a:r>
              <a:rPr kumimoji="0" sz="2400" kern="0" spc="-25" dirty="0">
                <a:solidFill>
                  <a:prstClr val="black"/>
                </a:solidFill>
                <a:cs typeface="Calibri"/>
              </a:rPr>
              <a:t> </a:t>
            </a:r>
            <a:r>
              <a:rPr kumimoji="0" sz="2400" kern="0" dirty="0">
                <a:solidFill>
                  <a:prstClr val="black"/>
                </a:solidFill>
                <a:cs typeface="Calibri"/>
              </a:rPr>
              <a:t>equal</a:t>
            </a:r>
            <a:r>
              <a:rPr kumimoji="0" sz="2400" kern="0" spc="-35" dirty="0">
                <a:solidFill>
                  <a:prstClr val="black"/>
                </a:solidFill>
                <a:cs typeface="Calibri"/>
              </a:rPr>
              <a:t> </a:t>
            </a:r>
            <a:r>
              <a:rPr kumimoji="0" sz="2400" kern="0" spc="-10" dirty="0">
                <a:solidFill>
                  <a:prstClr val="black"/>
                </a:solidFill>
                <a:cs typeface="Calibri"/>
              </a:rPr>
              <a:t>partnership</a:t>
            </a:r>
            <a:r>
              <a:rPr kumimoji="0" sz="2400" kern="0" spc="-50" dirty="0">
                <a:solidFill>
                  <a:prstClr val="black"/>
                </a:solidFill>
                <a:cs typeface="Calibri"/>
              </a:rPr>
              <a:t> </a:t>
            </a:r>
            <a:r>
              <a:rPr kumimoji="0" sz="2400" kern="0" dirty="0">
                <a:solidFill>
                  <a:prstClr val="black"/>
                </a:solidFill>
                <a:cs typeface="Calibri"/>
              </a:rPr>
              <a:t>and</a:t>
            </a:r>
            <a:r>
              <a:rPr kumimoji="0" sz="2400" kern="0" spc="-40" dirty="0">
                <a:solidFill>
                  <a:prstClr val="black"/>
                </a:solidFill>
                <a:cs typeface="Calibri"/>
              </a:rPr>
              <a:t> </a:t>
            </a:r>
            <a:r>
              <a:rPr kumimoji="0" sz="2400" kern="0" dirty="0">
                <a:solidFill>
                  <a:prstClr val="black"/>
                </a:solidFill>
                <a:cs typeface="Calibri"/>
              </a:rPr>
              <a:t>respect</a:t>
            </a:r>
            <a:r>
              <a:rPr kumimoji="0" sz="2400" kern="0" spc="-25" dirty="0">
                <a:solidFill>
                  <a:prstClr val="black"/>
                </a:solidFill>
                <a:cs typeface="Calibri"/>
              </a:rPr>
              <a:t> </a:t>
            </a:r>
            <a:r>
              <a:rPr kumimoji="0" sz="2400" kern="0" dirty="0">
                <a:solidFill>
                  <a:prstClr val="black"/>
                </a:solidFill>
                <a:cs typeface="Calibri"/>
              </a:rPr>
              <a:t>for</a:t>
            </a:r>
            <a:r>
              <a:rPr kumimoji="0" sz="2400" kern="0" spc="-20" dirty="0">
                <a:solidFill>
                  <a:prstClr val="black"/>
                </a:solidFill>
                <a:cs typeface="Calibri"/>
              </a:rPr>
              <a:t> </a:t>
            </a:r>
            <a:r>
              <a:rPr kumimoji="0" sz="2400" kern="0" spc="-10" dirty="0">
                <a:solidFill>
                  <a:prstClr val="black"/>
                </a:solidFill>
                <a:cs typeface="Calibri"/>
              </a:rPr>
              <a:t>international</a:t>
            </a:r>
            <a:r>
              <a:rPr kumimoji="0" sz="2400" kern="0" spc="-60" dirty="0">
                <a:solidFill>
                  <a:prstClr val="black"/>
                </a:solidFill>
                <a:cs typeface="Calibri"/>
              </a:rPr>
              <a:t> </a:t>
            </a:r>
            <a:r>
              <a:rPr kumimoji="0" sz="2400" kern="0" spc="-20" dirty="0">
                <a:solidFill>
                  <a:prstClr val="black"/>
                </a:solidFill>
                <a:cs typeface="Calibri"/>
              </a:rPr>
              <a:t>law.</a:t>
            </a:r>
            <a:endParaRPr kumimoji="0" sz="2400" kern="0" dirty="0">
              <a:solidFill>
                <a:prstClr val="black"/>
              </a:solidFill>
              <a:cs typeface="Calibri"/>
            </a:endParaRPr>
          </a:p>
        </p:txBody>
      </p:sp>
      <p:sp>
        <p:nvSpPr>
          <p:cNvPr id="11" name="object 10">
            <a:extLst>
              <a:ext uri="{FF2B5EF4-FFF2-40B4-BE49-F238E27FC236}">
                <a16:creationId xmlns:a16="http://schemas.microsoft.com/office/drawing/2014/main" id="{791AAED0-C0E8-0815-4681-BAB3C0C43F35}"/>
              </a:ext>
            </a:extLst>
          </p:cNvPr>
          <p:cNvSpPr txBox="1"/>
          <p:nvPr/>
        </p:nvSpPr>
        <p:spPr>
          <a:xfrm>
            <a:off x="273782" y="2503828"/>
            <a:ext cx="3231056" cy="4183580"/>
          </a:xfrm>
          <a:prstGeom prst="rect">
            <a:avLst/>
          </a:prstGeom>
        </p:spPr>
        <p:txBody>
          <a:bodyPr vert="horz" wrap="square" lIns="0" tIns="43815" rIns="0" bIns="0" rtlCol="0">
            <a:noAutofit/>
          </a:bodyPr>
          <a:lstStyle/>
          <a:p>
            <a:pPr marL="97790" marR="55880" indent="-85725">
              <a:lnSpc>
                <a:spcPts val="1310"/>
              </a:lnSpc>
              <a:spcBef>
                <a:spcPts val="345"/>
              </a:spcBef>
              <a:buFont typeface="Arial MT"/>
              <a:buChar char="•"/>
              <a:tabLst>
                <a:tab pos="97790" algn="l"/>
              </a:tabLst>
            </a:pPr>
            <a:r>
              <a:rPr kumimoji="0" sz="2000" kern="0" spc="-10" dirty="0">
                <a:solidFill>
                  <a:sysClr val="windowText" lastClr="000000"/>
                </a:solidFill>
                <a:cs typeface="Calibri"/>
              </a:rPr>
              <a:t>Promotion </a:t>
            </a:r>
            <a:r>
              <a:rPr kumimoji="0" sz="2000" kern="0" dirty="0">
                <a:solidFill>
                  <a:sysClr val="windowText" lastClr="000000"/>
                </a:solidFill>
                <a:cs typeface="Calibri"/>
              </a:rPr>
              <a:t>of</a:t>
            </a:r>
            <a:r>
              <a:rPr kumimoji="0" sz="2000" kern="0" spc="-15" dirty="0">
                <a:solidFill>
                  <a:sysClr val="windowText" lastClr="000000"/>
                </a:solidFill>
                <a:cs typeface="Calibri"/>
              </a:rPr>
              <a:t> </a:t>
            </a:r>
            <a:r>
              <a:rPr kumimoji="0" sz="2000" kern="0" dirty="0">
                <a:solidFill>
                  <a:sysClr val="windowText" lastClr="000000"/>
                </a:solidFill>
                <a:cs typeface="Calibri"/>
              </a:rPr>
              <a:t>shared</a:t>
            </a:r>
            <a:r>
              <a:rPr kumimoji="0" sz="2000" kern="0" spc="-30" dirty="0">
                <a:solidFill>
                  <a:sysClr val="windowText" lastClr="000000"/>
                </a:solidFill>
                <a:cs typeface="Calibri"/>
              </a:rPr>
              <a:t> </a:t>
            </a:r>
            <a:r>
              <a:rPr kumimoji="0" sz="2000" kern="0" dirty="0">
                <a:solidFill>
                  <a:sysClr val="windowText" lastClr="000000"/>
                </a:solidFill>
                <a:cs typeface="Calibri"/>
              </a:rPr>
              <a:t>values</a:t>
            </a:r>
            <a:r>
              <a:rPr kumimoji="0" sz="2000" kern="0" spc="-10" dirty="0">
                <a:solidFill>
                  <a:sysClr val="windowText" lastClr="000000"/>
                </a:solidFill>
                <a:cs typeface="Calibri"/>
              </a:rPr>
              <a:t> </a:t>
            </a:r>
            <a:r>
              <a:rPr kumimoji="0" sz="2000" kern="0" spc="-25" dirty="0">
                <a:solidFill>
                  <a:sysClr val="windowText" lastClr="000000"/>
                </a:solidFill>
                <a:cs typeface="Calibri"/>
              </a:rPr>
              <a:t>and </a:t>
            </a:r>
            <a:r>
              <a:rPr kumimoji="0" sz="2000" kern="0" spc="-10" dirty="0">
                <a:solidFill>
                  <a:sysClr val="windowText" lastClr="000000"/>
                </a:solidFill>
                <a:cs typeface="Calibri"/>
              </a:rPr>
              <a:t>principles</a:t>
            </a:r>
            <a:endParaRPr kumimoji="0" lang="en-US" sz="2000" kern="0" spc="-10" dirty="0">
              <a:solidFill>
                <a:sysClr val="windowText" lastClr="000000"/>
              </a:solidFill>
              <a:cs typeface="Calibri"/>
            </a:endParaRPr>
          </a:p>
          <a:p>
            <a:pPr marL="97790" marR="55880" indent="-85725">
              <a:lnSpc>
                <a:spcPts val="1310"/>
              </a:lnSpc>
              <a:spcBef>
                <a:spcPts val="345"/>
              </a:spcBef>
              <a:buFont typeface="Arial MT"/>
              <a:buChar char="•"/>
              <a:tabLst>
                <a:tab pos="97790" algn="l"/>
              </a:tabLst>
            </a:pPr>
            <a:endParaRPr kumimoji="0" lang="en-US" sz="2000" kern="0" spc="-10" dirty="0">
              <a:solidFill>
                <a:sysClr val="windowText" lastClr="000000"/>
              </a:solidFill>
              <a:cs typeface="Calibri"/>
            </a:endParaRPr>
          </a:p>
          <a:p>
            <a:pPr marL="97790" marR="55880" indent="-85725">
              <a:lnSpc>
                <a:spcPts val="1310"/>
              </a:lnSpc>
              <a:spcBef>
                <a:spcPts val="345"/>
              </a:spcBef>
              <a:buFont typeface="Arial MT"/>
              <a:buChar char="•"/>
              <a:tabLst>
                <a:tab pos="97790" algn="l"/>
              </a:tabLst>
            </a:pPr>
            <a:r>
              <a:rPr kumimoji="0" lang="en-US" sz="2000" kern="0" dirty="0">
                <a:solidFill>
                  <a:sysClr val="windowText" lastClr="000000"/>
                </a:solidFill>
                <a:cs typeface="Calibri"/>
              </a:rPr>
              <a:t>Promotion of peace and security</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dirty="0">
                <a:solidFill>
                  <a:sysClr val="windowText" lastClr="000000"/>
                </a:solidFill>
                <a:cs typeface="Calibri"/>
              </a:rPr>
              <a:t>Crisis</a:t>
            </a:r>
            <a:r>
              <a:rPr kumimoji="0" sz="2000" kern="0" spc="-50" dirty="0">
                <a:solidFill>
                  <a:sysClr val="windowText" lastClr="000000"/>
                </a:solidFill>
                <a:cs typeface="Calibri"/>
              </a:rPr>
              <a:t> </a:t>
            </a:r>
            <a:r>
              <a:rPr kumimoji="0" sz="2000" kern="0" spc="-10" dirty="0">
                <a:solidFill>
                  <a:sysClr val="windowText" lastClr="000000"/>
                </a:solidFill>
                <a:cs typeface="Calibri"/>
              </a:rPr>
              <a:t>management</a:t>
            </a:r>
            <a:endParaRPr kumimoji="0" lang="en-US" sz="2000" kern="0" spc="-10" dirty="0">
              <a:solidFill>
                <a:sysClr val="windowText" lastClr="000000"/>
              </a:solidFill>
              <a:cs typeface="Calibri"/>
            </a:endParaRPr>
          </a:p>
          <a:p>
            <a:pPr marL="97790" indent="-85090">
              <a:spcBef>
                <a:spcPts val="145"/>
              </a:spcBef>
              <a:buFont typeface="Arial MT"/>
              <a:buChar char="•"/>
              <a:tabLst>
                <a:tab pos="97790" algn="l"/>
              </a:tabLst>
            </a:pPr>
            <a:endParaRPr kumimoji="0" sz="2000" kern="0" dirty="0">
              <a:solidFill>
                <a:sysClr val="windowText" lastClr="000000"/>
              </a:solidFill>
              <a:cs typeface="Calibri"/>
            </a:endParaRPr>
          </a:p>
          <a:p>
            <a:pPr marL="97790" marR="133350" indent="-85725">
              <a:lnSpc>
                <a:spcPts val="1300"/>
              </a:lnSpc>
              <a:spcBef>
                <a:spcPts val="405"/>
              </a:spcBef>
              <a:buFont typeface="Arial MT"/>
              <a:buChar char="•"/>
              <a:tabLst>
                <a:tab pos="97790" algn="l"/>
              </a:tabLst>
            </a:pPr>
            <a:r>
              <a:rPr kumimoji="0" sz="2000" kern="0" spc="-10" dirty="0">
                <a:solidFill>
                  <a:sysClr val="windowText" lastClr="000000"/>
                </a:solidFill>
                <a:cs typeface="Calibri"/>
              </a:rPr>
              <a:t>Non-proliferation</a:t>
            </a:r>
            <a:r>
              <a:rPr kumimoji="0" sz="2000" kern="0" spc="-5" dirty="0">
                <a:solidFill>
                  <a:sysClr val="windowText" lastClr="000000"/>
                </a:solidFill>
                <a:cs typeface="Calibri"/>
              </a:rPr>
              <a:t> </a:t>
            </a:r>
            <a:r>
              <a:rPr kumimoji="0" sz="2000" kern="0" dirty="0">
                <a:solidFill>
                  <a:sysClr val="windowText" lastClr="000000"/>
                </a:solidFill>
                <a:cs typeface="Calibri"/>
              </a:rPr>
              <a:t>of</a:t>
            </a:r>
            <a:r>
              <a:rPr kumimoji="0" sz="2000" kern="0" spc="-20" dirty="0">
                <a:solidFill>
                  <a:sysClr val="windowText" lastClr="000000"/>
                </a:solidFill>
                <a:cs typeface="Calibri"/>
              </a:rPr>
              <a:t> </a:t>
            </a:r>
            <a:r>
              <a:rPr kumimoji="0" sz="2000" kern="0" dirty="0">
                <a:solidFill>
                  <a:sysClr val="windowText" lastClr="000000"/>
                </a:solidFill>
                <a:cs typeface="Calibri"/>
              </a:rPr>
              <a:t>WMD</a:t>
            </a:r>
            <a:r>
              <a:rPr kumimoji="0" sz="2000" kern="0" spc="-10" dirty="0">
                <a:solidFill>
                  <a:sysClr val="windowText" lastClr="000000"/>
                </a:solidFill>
                <a:cs typeface="Calibri"/>
              </a:rPr>
              <a:t> </a:t>
            </a:r>
            <a:r>
              <a:rPr kumimoji="0" sz="2000" kern="0" spc="-25" dirty="0">
                <a:solidFill>
                  <a:sysClr val="windowText" lastClr="000000"/>
                </a:solidFill>
                <a:cs typeface="Calibri"/>
              </a:rPr>
              <a:t>and </a:t>
            </a:r>
            <a:r>
              <a:rPr kumimoji="0" sz="2000" kern="0" spc="-10" dirty="0">
                <a:solidFill>
                  <a:sysClr val="windowText" lastClr="000000"/>
                </a:solidFill>
                <a:cs typeface="Calibri"/>
              </a:rPr>
              <a:t>disarmament</a:t>
            </a:r>
            <a:endParaRPr kumimoji="0" lang="en-US" sz="2000" kern="0" spc="-10" dirty="0">
              <a:solidFill>
                <a:sysClr val="windowText" lastClr="000000"/>
              </a:solidFill>
              <a:cs typeface="Calibri"/>
            </a:endParaRPr>
          </a:p>
          <a:p>
            <a:pPr marL="97790" marR="133350" indent="-85725">
              <a:lnSpc>
                <a:spcPts val="1300"/>
              </a:lnSpc>
              <a:spcBef>
                <a:spcPts val="405"/>
              </a:spcBef>
              <a:buFont typeface="Arial MT"/>
              <a:buChar char="•"/>
              <a:tabLst>
                <a:tab pos="97790" algn="l"/>
              </a:tabLst>
            </a:pPr>
            <a:endParaRPr kumimoji="0" sz="2000" kern="0" dirty="0">
              <a:solidFill>
                <a:sysClr val="windowText" lastClr="000000"/>
              </a:solidFill>
              <a:cs typeface="Calibri"/>
            </a:endParaRPr>
          </a:p>
          <a:p>
            <a:pPr marL="97790" marR="60325" indent="-85725">
              <a:lnSpc>
                <a:spcPts val="1300"/>
              </a:lnSpc>
              <a:spcBef>
                <a:spcPts val="400"/>
              </a:spcBef>
              <a:buFont typeface="Arial MT"/>
              <a:buChar char="•"/>
              <a:tabLst>
                <a:tab pos="97790" algn="l"/>
              </a:tabLst>
            </a:pPr>
            <a:r>
              <a:rPr kumimoji="0" sz="2000" kern="0" spc="-20" dirty="0">
                <a:solidFill>
                  <a:sysClr val="windowText" lastClr="000000"/>
                </a:solidFill>
                <a:cs typeface="Calibri"/>
              </a:rPr>
              <a:t>Transfer</a:t>
            </a:r>
            <a:r>
              <a:rPr kumimoji="0" sz="2000" kern="0" spc="-35" dirty="0">
                <a:solidFill>
                  <a:sysClr val="windowText" lastClr="000000"/>
                </a:solidFill>
                <a:cs typeface="Calibri"/>
              </a:rPr>
              <a:t> </a:t>
            </a:r>
            <a:r>
              <a:rPr kumimoji="0" sz="2000" kern="0" dirty="0">
                <a:solidFill>
                  <a:sysClr val="windowText" lastClr="000000"/>
                </a:solidFill>
                <a:cs typeface="Calibri"/>
              </a:rPr>
              <a:t>control</a:t>
            </a:r>
            <a:r>
              <a:rPr kumimoji="0" sz="2000" kern="0" spc="-35" dirty="0">
                <a:solidFill>
                  <a:sysClr val="windowText" lastClr="000000"/>
                </a:solidFill>
                <a:cs typeface="Calibri"/>
              </a:rPr>
              <a:t> </a:t>
            </a:r>
            <a:r>
              <a:rPr kumimoji="0" sz="2000" kern="0" dirty="0">
                <a:solidFill>
                  <a:sysClr val="windowText" lastClr="000000"/>
                </a:solidFill>
                <a:cs typeface="Calibri"/>
              </a:rPr>
              <a:t>of</a:t>
            </a:r>
            <a:r>
              <a:rPr kumimoji="0" sz="2000" kern="0" spc="-35" dirty="0">
                <a:solidFill>
                  <a:sysClr val="windowText" lastClr="000000"/>
                </a:solidFill>
                <a:cs typeface="Calibri"/>
              </a:rPr>
              <a:t> </a:t>
            </a:r>
            <a:r>
              <a:rPr kumimoji="0" sz="2000" kern="0" spc="-10" dirty="0">
                <a:solidFill>
                  <a:sysClr val="windowText" lastClr="000000"/>
                </a:solidFill>
                <a:cs typeface="Calibri"/>
              </a:rPr>
              <a:t>conventional weapons</a:t>
            </a:r>
            <a:endParaRPr kumimoji="0" lang="en-US" sz="2000" kern="0" spc="-10" dirty="0">
              <a:solidFill>
                <a:sysClr val="windowText" lastClr="000000"/>
              </a:solidFill>
              <a:cs typeface="Calibri"/>
            </a:endParaRPr>
          </a:p>
          <a:p>
            <a:pPr marL="12065" marR="60325">
              <a:lnSpc>
                <a:spcPts val="1300"/>
              </a:lnSpc>
              <a:spcBef>
                <a:spcPts val="400"/>
              </a:spcBef>
              <a:tabLst>
                <a:tab pos="97790" algn="l"/>
              </a:tabLst>
            </a:pPr>
            <a:endParaRPr kumimoji="0" sz="2000" kern="0" dirty="0">
              <a:solidFill>
                <a:sysClr val="windowText" lastClr="000000"/>
              </a:solidFill>
              <a:cs typeface="Calibri"/>
            </a:endParaRPr>
          </a:p>
          <a:p>
            <a:pPr marL="97790" indent="-85090">
              <a:lnSpc>
                <a:spcPts val="1430"/>
              </a:lnSpc>
              <a:spcBef>
                <a:spcPts val="140"/>
              </a:spcBef>
              <a:buFont typeface="Arial MT"/>
              <a:buChar char="•"/>
              <a:tabLst>
                <a:tab pos="97790" algn="l"/>
              </a:tabLst>
            </a:pPr>
            <a:r>
              <a:rPr kumimoji="0" sz="2000" kern="0" spc="-10" dirty="0">
                <a:solidFill>
                  <a:sysClr val="windowText" lastClr="000000"/>
                </a:solidFill>
                <a:cs typeface="Calibri"/>
              </a:rPr>
              <a:t>Investigation</a:t>
            </a:r>
            <a:r>
              <a:rPr kumimoji="0" sz="2000" kern="0" spc="-30" dirty="0">
                <a:solidFill>
                  <a:sysClr val="windowText" lastClr="000000"/>
                </a:solidFill>
                <a:cs typeface="Calibri"/>
              </a:rPr>
              <a:t> </a:t>
            </a:r>
            <a:r>
              <a:rPr kumimoji="0" sz="2000" kern="0" dirty="0">
                <a:solidFill>
                  <a:sysClr val="windowText" lastClr="000000"/>
                </a:solidFill>
                <a:cs typeface="Calibri"/>
              </a:rPr>
              <a:t>and</a:t>
            </a:r>
            <a:r>
              <a:rPr kumimoji="0" lang="en-US" sz="2000" kern="0" spc="-55" dirty="0">
                <a:solidFill>
                  <a:sysClr val="windowText" lastClr="000000"/>
                </a:solidFill>
                <a:cs typeface="Calibri"/>
              </a:rPr>
              <a:t> </a:t>
            </a:r>
            <a:r>
              <a:rPr kumimoji="0" sz="2000" kern="0" dirty="0">
                <a:solidFill>
                  <a:sysClr val="windowText" lastClr="000000"/>
                </a:solidFill>
                <a:cs typeface="Calibri"/>
              </a:rPr>
              <a:t>prosecution</a:t>
            </a:r>
            <a:r>
              <a:rPr kumimoji="0" sz="2000" kern="0" spc="-30" dirty="0">
                <a:solidFill>
                  <a:sysClr val="windowText" lastClr="000000"/>
                </a:solidFill>
                <a:cs typeface="Calibri"/>
              </a:rPr>
              <a:t> </a:t>
            </a:r>
            <a:r>
              <a:rPr kumimoji="0" sz="2000" kern="0" spc="-25" dirty="0">
                <a:solidFill>
                  <a:sysClr val="windowText" lastClr="000000"/>
                </a:solidFill>
                <a:cs typeface="Calibri"/>
              </a:rPr>
              <a:t>of</a:t>
            </a:r>
            <a:r>
              <a:rPr kumimoji="0" lang="en-US" sz="2000" kern="0" spc="-25" dirty="0">
                <a:solidFill>
                  <a:sysClr val="windowText" lastClr="000000"/>
                </a:solidFill>
                <a:cs typeface="Calibri"/>
              </a:rPr>
              <a:t> </a:t>
            </a:r>
            <a:r>
              <a:rPr kumimoji="0" sz="2000" kern="0" dirty="0">
                <a:solidFill>
                  <a:sysClr val="windowText" lastClr="000000"/>
                </a:solidFill>
                <a:cs typeface="Calibri"/>
              </a:rPr>
              <a:t>serious</a:t>
            </a:r>
            <a:r>
              <a:rPr kumimoji="0" sz="2000" kern="0" spc="-25" dirty="0">
                <a:solidFill>
                  <a:sysClr val="windowText" lastClr="000000"/>
                </a:solidFill>
                <a:cs typeface="Calibri"/>
              </a:rPr>
              <a:t> </a:t>
            </a:r>
            <a:r>
              <a:rPr kumimoji="0" sz="2000" kern="0" spc="-10" dirty="0">
                <a:solidFill>
                  <a:sysClr val="windowText" lastClr="000000"/>
                </a:solidFill>
                <a:cs typeface="Calibri"/>
              </a:rPr>
              <a:t>crimes</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Counter-terrorism</a:t>
            </a:r>
            <a:endParaRPr kumimoji="0" lang="en-US" sz="2000" kern="0" spc="-10" dirty="0">
              <a:solidFill>
                <a:sysClr val="windowText" lastClr="000000"/>
              </a:solidFill>
              <a:cs typeface="Calibri"/>
            </a:endParaRPr>
          </a:p>
          <a:p>
            <a:pPr marL="97790" indent="-85090">
              <a:spcBef>
                <a:spcPts val="145"/>
              </a:spcBef>
              <a:buFont typeface="Arial MT"/>
              <a:buChar char="•"/>
              <a:tabLst>
                <a:tab pos="97790" algn="l"/>
              </a:tabLst>
            </a:pPr>
            <a:endParaRPr kumimoji="0" sz="900" kern="0" dirty="0">
              <a:solidFill>
                <a:sysClr val="windowText" lastClr="000000"/>
              </a:solidFill>
              <a:cs typeface="Calibri"/>
            </a:endParaRPr>
          </a:p>
          <a:p>
            <a:pPr marL="97790" marR="12065" indent="-85725">
              <a:lnSpc>
                <a:spcPts val="1310"/>
              </a:lnSpc>
              <a:spcBef>
                <a:spcPts val="384"/>
              </a:spcBef>
              <a:buFont typeface="Arial MT"/>
              <a:buChar char="•"/>
              <a:tabLst>
                <a:tab pos="97790" algn="l"/>
              </a:tabLst>
            </a:pPr>
            <a:r>
              <a:rPr kumimoji="0" sz="2000" kern="0" dirty="0">
                <a:solidFill>
                  <a:sysClr val="windowText" lastClr="000000"/>
                </a:solidFill>
                <a:cs typeface="Calibri"/>
              </a:rPr>
              <a:t>Chemical,</a:t>
            </a:r>
            <a:r>
              <a:rPr kumimoji="0" sz="2000" kern="0" spc="-65" dirty="0">
                <a:solidFill>
                  <a:sysClr val="windowText" lastClr="000000"/>
                </a:solidFill>
                <a:cs typeface="Calibri"/>
              </a:rPr>
              <a:t> </a:t>
            </a:r>
            <a:r>
              <a:rPr kumimoji="0" sz="2000" kern="0" dirty="0">
                <a:solidFill>
                  <a:sysClr val="windowText" lastClr="000000"/>
                </a:solidFill>
                <a:cs typeface="Calibri"/>
              </a:rPr>
              <a:t>biological,</a:t>
            </a:r>
            <a:r>
              <a:rPr kumimoji="0" sz="2000" kern="0" spc="-45" dirty="0">
                <a:solidFill>
                  <a:sysClr val="windowText" lastClr="000000"/>
                </a:solidFill>
                <a:cs typeface="Calibri"/>
              </a:rPr>
              <a:t> </a:t>
            </a:r>
            <a:r>
              <a:rPr kumimoji="0" sz="2000" kern="0" spc="-10" dirty="0">
                <a:solidFill>
                  <a:sysClr val="windowText" lastClr="000000"/>
                </a:solidFill>
                <a:cs typeface="Calibri"/>
              </a:rPr>
              <a:t>radiological </a:t>
            </a:r>
            <a:r>
              <a:rPr kumimoji="0" sz="2000" kern="0" dirty="0">
                <a:solidFill>
                  <a:sysClr val="windowText" lastClr="000000"/>
                </a:solidFill>
                <a:cs typeface="Calibri"/>
              </a:rPr>
              <a:t>and</a:t>
            </a:r>
            <a:r>
              <a:rPr kumimoji="0" sz="2000" kern="0" spc="-10" dirty="0">
                <a:solidFill>
                  <a:sysClr val="windowText" lastClr="000000"/>
                </a:solidFill>
                <a:cs typeface="Calibri"/>
              </a:rPr>
              <a:t> </a:t>
            </a:r>
            <a:r>
              <a:rPr kumimoji="0" sz="2000" kern="0" dirty="0">
                <a:solidFill>
                  <a:sysClr val="windowText" lastClr="000000"/>
                </a:solidFill>
                <a:cs typeface="Calibri"/>
              </a:rPr>
              <a:t>nuclear</a:t>
            </a:r>
            <a:r>
              <a:rPr kumimoji="0" sz="2000" kern="0" spc="-20" dirty="0">
                <a:solidFill>
                  <a:sysClr val="windowText" lastClr="000000"/>
                </a:solidFill>
                <a:cs typeface="Calibri"/>
              </a:rPr>
              <a:t> </a:t>
            </a:r>
            <a:r>
              <a:rPr kumimoji="0" sz="2000" kern="0" dirty="0">
                <a:solidFill>
                  <a:sysClr val="windowText" lastClr="000000"/>
                </a:solidFill>
                <a:cs typeface="Calibri"/>
              </a:rPr>
              <a:t>risk</a:t>
            </a:r>
            <a:r>
              <a:rPr kumimoji="0" sz="2000" kern="0" spc="-25" dirty="0">
                <a:solidFill>
                  <a:sysClr val="windowText" lastClr="000000"/>
                </a:solidFill>
                <a:cs typeface="Calibri"/>
              </a:rPr>
              <a:t> </a:t>
            </a:r>
            <a:r>
              <a:rPr kumimoji="0" sz="2000" kern="0" spc="-10" dirty="0">
                <a:solidFill>
                  <a:sysClr val="windowText" lastClr="000000"/>
                </a:solidFill>
                <a:cs typeface="Calibri"/>
              </a:rPr>
              <a:t>mitigation</a:t>
            </a:r>
            <a:endParaRPr kumimoji="0" sz="2000" kern="0" dirty="0">
              <a:solidFill>
                <a:sysClr val="windowText" lastClr="000000"/>
              </a:solidFill>
              <a:cs typeface="Calibri"/>
            </a:endParaRPr>
          </a:p>
        </p:txBody>
      </p:sp>
      <p:sp>
        <p:nvSpPr>
          <p:cNvPr id="12" name="object 11">
            <a:extLst>
              <a:ext uri="{FF2B5EF4-FFF2-40B4-BE49-F238E27FC236}">
                <a16:creationId xmlns:a16="http://schemas.microsoft.com/office/drawing/2014/main" id="{0E4BA716-144D-1C70-DAEE-414C93490DAB}"/>
              </a:ext>
            </a:extLst>
          </p:cNvPr>
          <p:cNvSpPr txBox="1"/>
          <p:nvPr/>
        </p:nvSpPr>
        <p:spPr>
          <a:xfrm>
            <a:off x="3504838" y="2434899"/>
            <a:ext cx="2821876" cy="4654864"/>
          </a:xfrm>
          <a:prstGeom prst="rect">
            <a:avLst/>
          </a:prstGeom>
        </p:spPr>
        <p:txBody>
          <a:bodyPr vert="horz" wrap="square" lIns="0" tIns="44450" rIns="0" bIns="0" rtlCol="0">
            <a:spAutoFit/>
          </a:bodyPr>
          <a:lstStyle/>
          <a:p>
            <a:pPr marL="97790" marR="5080" indent="-85725">
              <a:lnSpc>
                <a:spcPct val="83500"/>
              </a:lnSpc>
              <a:spcBef>
                <a:spcPts val="350"/>
              </a:spcBef>
              <a:buFont typeface="Arial MT"/>
              <a:buChar char="•"/>
              <a:tabLst>
                <a:tab pos="97790" algn="l"/>
              </a:tabLst>
            </a:pPr>
            <a:r>
              <a:rPr kumimoji="0" sz="2000" kern="0" spc="-10" dirty="0">
                <a:solidFill>
                  <a:sysClr val="windowText" lastClr="000000"/>
                </a:solidFill>
                <a:cs typeface="Calibri"/>
              </a:rPr>
              <a:t>International</a:t>
            </a:r>
            <a:r>
              <a:rPr kumimoji="0" sz="2000" kern="0" spc="20" dirty="0">
                <a:solidFill>
                  <a:sysClr val="windowText" lastClr="000000"/>
                </a:solidFill>
                <a:cs typeface="Calibri"/>
              </a:rPr>
              <a:t> </a:t>
            </a:r>
            <a:r>
              <a:rPr kumimoji="0" sz="2000" kern="0" dirty="0">
                <a:solidFill>
                  <a:sysClr val="windowText" lastClr="000000"/>
                </a:solidFill>
                <a:cs typeface="Calibri"/>
              </a:rPr>
              <a:t>and</a:t>
            </a:r>
            <a:r>
              <a:rPr kumimoji="0" sz="2000" kern="0" spc="-5" dirty="0">
                <a:solidFill>
                  <a:sysClr val="windowText" lastClr="000000"/>
                </a:solidFill>
                <a:cs typeface="Calibri"/>
              </a:rPr>
              <a:t> </a:t>
            </a:r>
            <a:r>
              <a:rPr kumimoji="0" sz="2000" kern="0" spc="-10" dirty="0">
                <a:solidFill>
                  <a:sysClr val="windowText" lastClr="000000"/>
                </a:solidFill>
                <a:cs typeface="Calibri"/>
              </a:rPr>
              <a:t>regional cooperation </a:t>
            </a:r>
            <a:r>
              <a:rPr kumimoji="0" sz="2000" kern="0" dirty="0">
                <a:solidFill>
                  <a:sysClr val="windowText" lastClr="000000"/>
                </a:solidFill>
                <a:cs typeface="Calibri"/>
              </a:rPr>
              <a:t>and </a:t>
            </a:r>
            <a:r>
              <a:rPr kumimoji="0" sz="2000" kern="0" spc="-10" dirty="0">
                <a:solidFill>
                  <a:sysClr val="windowText" lastClr="000000"/>
                </a:solidFill>
                <a:cs typeface="Calibri"/>
              </a:rPr>
              <a:t>reform</a:t>
            </a:r>
            <a:r>
              <a:rPr kumimoji="0" sz="2000" kern="0" spc="-25" dirty="0">
                <a:solidFill>
                  <a:sysClr val="windowText" lastClr="000000"/>
                </a:solidFill>
                <a:cs typeface="Calibri"/>
              </a:rPr>
              <a:t> </a:t>
            </a:r>
            <a:r>
              <a:rPr kumimoji="0" sz="2000" kern="0" dirty="0">
                <a:solidFill>
                  <a:sysClr val="windowText" lastClr="000000"/>
                </a:solidFill>
                <a:cs typeface="Calibri"/>
              </a:rPr>
              <a:t>of</a:t>
            </a:r>
            <a:r>
              <a:rPr kumimoji="0" sz="2000" kern="0" spc="-15" dirty="0">
                <a:solidFill>
                  <a:sysClr val="windowText" lastClr="000000"/>
                </a:solidFill>
                <a:cs typeface="Calibri"/>
              </a:rPr>
              <a:t> </a:t>
            </a:r>
            <a:r>
              <a:rPr kumimoji="0" sz="2000" kern="0" spc="-25" dirty="0">
                <a:solidFill>
                  <a:sysClr val="windowText" lastClr="000000"/>
                </a:solidFill>
                <a:cs typeface="Calibri"/>
              </a:rPr>
              <a:t>the UN</a:t>
            </a:r>
            <a:endParaRPr kumimoji="0" sz="2000" kern="0" dirty="0">
              <a:solidFill>
                <a:sysClr val="windowText" lastClr="000000"/>
              </a:solidFill>
              <a:cs typeface="Calibri"/>
            </a:endParaRPr>
          </a:p>
          <a:p>
            <a:pPr marL="97790" indent="-85090">
              <a:spcBef>
                <a:spcPts val="150"/>
              </a:spcBef>
              <a:buFont typeface="Arial MT"/>
              <a:buChar char="•"/>
              <a:tabLst>
                <a:tab pos="97790" algn="l"/>
              </a:tabLst>
            </a:pPr>
            <a:r>
              <a:rPr kumimoji="0" sz="2000" kern="0" spc="-10" dirty="0">
                <a:solidFill>
                  <a:sysClr val="windowText" lastClr="000000"/>
                </a:solidFill>
                <a:cs typeface="Calibri"/>
              </a:rPr>
              <a:t>Development</a:t>
            </a:r>
            <a:r>
              <a:rPr kumimoji="0" sz="2000" kern="0" spc="15" dirty="0">
                <a:solidFill>
                  <a:sysClr val="windowText" lastClr="000000"/>
                </a:solidFill>
                <a:cs typeface="Calibri"/>
              </a:rPr>
              <a:t> </a:t>
            </a:r>
            <a:r>
              <a:rPr kumimoji="0" sz="2000" kern="0" spc="-10" dirty="0">
                <a:solidFill>
                  <a:sysClr val="windowText" lastClr="000000"/>
                </a:solidFill>
                <a:cs typeface="Calibri"/>
              </a:rPr>
              <a:t>policy</a:t>
            </a:r>
            <a:endParaRPr kumimoji="0" lang="en-US" sz="2000" kern="0" spc="-10" dirty="0">
              <a:solidFill>
                <a:sysClr val="windowText" lastClr="000000"/>
              </a:solidFill>
              <a:cs typeface="Calibri"/>
            </a:endParaRPr>
          </a:p>
          <a:p>
            <a:pPr marL="97790" indent="-85090">
              <a:spcBef>
                <a:spcPts val="150"/>
              </a:spcBef>
              <a:buFont typeface="Arial MT"/>
              <a:buChar char="•"/>
              <a:tabLst>
                <a:tab pos="97790" algn="l"/>
              </a:tabLst>
            </a:pPr>
            <a:endParaRPr kumimoji="0" sz="900" kern="0" dirty="0">
              <a:solidFill>
                <a:sysClr val="windowText" lastClr="000000"/>
              </a:solidFill>
              <a:cs typeface="Calibri"/>
            </a:endParaRPr>
          </a:p>
          <a:p>
            <a:pPr marL="97790" marR="283845" indent="-85725">
              <a:lnSpc>
                <a:spcPts val="1310"/>
              </a:lnSpc>
              <a:spcBef>
                <a:spcPts val="384"/>
              </a:spcBef>
              <a:buFont typeface="Arial MT"/>
              <a:buChar char="•"/>
              <a:tabLst>
                <a:tab pos="97790" algn="l"/>
              </a:tabLst>
            </a:pPr>
            <a:r>
              <a:rPr kumimoji="0" sz="2000" kern="0" dirty="0">
                <a:solidFill>
                  <a:sysClr val="windowText" lastClr="000000"/>
                </a:solidFill>
                <a:cs typeface="Calibri"/>
              </a:rPr>
              <a:t>Disaster</a:t>
            </a:r>
            <a:r>
              <a:rPr kumimoji="0" sz="2000" kern="0" spc="-20" dirty="0">
                <a:solidFill>
                  <a:sysClr val="windowText" lastClr="000000"/>
                </a:solidFill>
                <a:cs typeface="Calibri"/>
              </a:rPr>
              <a:t> </a:t>
            </a:r>
            <a:r>
              <a:rPr kumimoji="0" sz="2000" kern="0" spc="-10" dirty="0">
                <a:solidFill>
                  <a:sysClr val="windowText" lastClr="000000"/>
                </a:solidFill>
                <a:cs typeface="Calibri"/>
              </a:rPr>
              <a:t>management</a:t>
            </a:r>
            <a:r>
              <a:rPr kumimoji="0" sz="2000" kern="0" spc="-25" dirty="0">
                <a:solidFill>
                  <a:sysClr val="windowText" lastClr="000000"/>
                </a:solidFill>
                <a:cs typeface="Calibri"/>
              </a:rPr>
              <a:t> and </a:t>
            </a:r>
            <a:r>
              <a:rPr kumimoji="0" sz="2000" kern="0" dirty="0">
                <a:solidFill>
                  <a:sysClr val="windowText" lastClr="000000"/>
                </a:solidFill>
                <a:cs typeface="Calibri"/>
              </a:rPr>
              <a:t>humanitarian</a:t>
            </a:r>
            <a:r>
              <a:rPr kumimoji="0" sz="2000" kern="0" spc="-65" dirty="0">
                <a:solidFill>
                  <a:sysClr val="windowText" lastClr="000000"/>
                </a:solidFill>
                <a:cs typeface="Calibri"/>
              </a:rPr>
              <a:t> </a:t>
            </a:r>
            <a:r>
              <a:rPr kumimoji="0" sz="2000" kern="0" spc="-10" dirty="0">
                <a:solidFill>
                  <a:sysClr val="windowText" lastClr="000000"/>
                </a:solidFill>
                <a:cs typeface="Calibri"/>
              </a:rPr>
              <a:t>action</a:t>
            </a:r>
            <a:endParaRPr kumimoji="0" sz="2000" kern="0" dirty="0">
              <a:solidFill>
                <a:sysClr val="windowText" lastClr="000000"/>
              </a:solidFill>
              <a:cs typeface="Calibri"/>
            </a:endParaRPr>
          </a:p>
          <a:p>
            <a:pPr marL="97790" indent="-85090">
              <a:spcBef>
                <a:spcPts val="125"/>
              </a:spcBef>
              <a:buFont typeface="Arial MT"/>
              <a:buChar char="•"/>
              <a:tabLst>
                <a:tab pos="97790" algn="l"/>
              </a:tabLst>
            </a:pPr>
            <a:r>
              <a:rPr kumimoji="0" sz="2000" kern="0" dirty="0">
                <a:solidFill>
                  <a:sysClr val="windowText" lastClr="000000"/>
                </a:solidFill>
                <a:cs typeface="Calibri"/>
              </a:rPr>
              <a:t>Economic</a:t>
            </a:r>
            <a:r>
              <a:rPr kumimoji="0" sz="2000" kern="0" spc="-40" dirty="0">
                <a:solidFill>
                  <a:sysClr val="windowText" lastClr="000000"/>
                </a:solidFill>
                <a:cs typeface="Calibri"/>
              </a:rPr>
              <a:t> </a:t>
            </a:r>
            <a:r>
              <a:rPr kumimoji="0" sz="2000" kern="0" dirty="0">
                <a:solidFill>
                  <a:sysClr val="windowText" lastClr="000000"/>
                </a:solidFill>
                <a:cs typeface="Calibri"/>
              </a:rPr>
              <a:t>and</a:t>
            </a:r>
            <a:r>
              <a:rPr kumimoji="0" sz="2000" kern="0" spc="-50" dirty="0">
                <a:solidFill>
                  <a:sysClr val="windowText" lastClr="000000"/>
                </a:solidFill>
                <a:cs typeface="Calibri"/>
              </a:rPr>
              <a:t> </a:t>
            </a:r>
            <a:r>
              <a:rPr kumimoji="0" sz="2000" kern="0" dirty="0">
                <a:solidFill>
                  <a:sysClr val="windowText" lastClr="000000"/>
                </a:solidFill>
                <a:cs typeface="Calibri"/>
              </a:rPr>
              <a:t>financial</a:t>
            </a:r>
            <a:r>
              <a:rPr kumimoji="0" sz="2000" kern="0" spc="-35" dirty="0">
                <a:solidFill>
                  <a:sysClr val="windowText" lastClr="000000"/>
                </a:solidFill>
                <a:cs typeface="Calibri"/>
              </a:rPr>
              <a:t> </a:t>
            </a:r>
            <a:r>
              <a:rPr kumimoji="0" sz="2000" kern="0" spc="-10" dirty="0">
                <a:solidFill>
                  <a:sysClr val="windowText" lastClr="000000"/>
                </a:solidFill>
                <a:cs typeface="Calibri"/>
              </a:rPr>
              <a:t>policy</a:t>
            </a:r>
            <a:endParaRPr kumimoji="0" sz="2000" kern="0" dirty="0">
              <a:solidFill>
                <a:sysClr val="windowText" lastClr="000000"/>
              </a:solidFill>
              <a:cs typeface="Calibri"/>
            </a:endParaRPr>
          </a:p>
          <a:p>
            <a:pPr marL="97790" marR="422909" indent="-85725">
              <a:lnSpc>
                <a:spcPts val="1300"/>
              </a:lnSpc>
              <a:spcBef>
                <a:spcPts val="405"/>
              </a:spcBef>
              <a:buFont typeface="Arial MT"/>
              <a:buChar char="•"/>
              <a:tabLst>
                <a:tab pos="97790" algn="l"/>
              </a:tabLst>
            </a:pPr>
            <a:r>
              <a:rPr kumimoji="0" sz="2000" kern="0" dirty="0">
                <a:solidFill>
                  <a:sysClr val="windowText" lastClr="000000"/>
                </a:solidFill>
                <a:cs typeface="Calibri"/>
              </a:rPr>
              <a:t>Science,</a:t>
            </a:r>
            <a:r>
              <a:rPr kumimoji="0" sz="2000" kern="0" spc="-60" dirty="0">
                <a:solidFill>
                  <a:sysClr val="windowText" lastClr="000000"/>
                </a:solidFill>
                <a:cs typeface="Calibri"/>
              </a:rPr>
              <a:t> </a:t>
            </a:r>
            <a:r>
              <a:rPr kumimoji="0" sz="2000" kern="0" dirty="0">
                <a:solidFill>
                  <a:sysClr val="windowText" lastClr="000000"/>
                </a:solidFill>
                <a:cs typeface="Calibri"/>
              </a:rPr>
              <a:t>technology</a:t>
            </a:r>
            <a:r>
              <a:rPr kumimoji="0" sz="2000" kern="0" spc="-35" dirty="0">
                <a:solidFill>
                  <a:sysClr val="windowText" lastClr="000000"/>
                </a:solidFill>
                <a:cs typeface="Calibri"/>
              </a:rPr>
              <a:t> </a:t>
            </a:r>
            <a:r>
              <a:rPr kumimoji="0" sz="2000" kern="0" spc="-25" dirty="0">
                <a:solidFill>
                  <a:sysClr val="windowText" lastClr="000000"/>
                </a:solidFill>
                <a:cs typeface="Calibri"/>
              </a:rPr>
              <a:t>and </a:t>
            </a:r>
            <a:r>
              <a:rPr kumimoji="0" sz="2000" kern="0" spc="-10" dirty="0">
                <a:solidFill>
                  <a:sysClr val="windowText" lastClr="000000"/>
                </a:solidFill>
                <a:cs typeface="Calibri"/>
              </a:rPr>
              <a:t>innovation</a:t>
            </a:r>
            <a:endParaRPr kumimoji="0" sz="2000" kern="0" dirty="0">
              <a:solidFill>
                <a:sysClr val="windowText" lastClr="000000"/>
              </a:solidFill>
              <a:cs typeface="Calibri"/>
            </a:endParaRPr>
          </a:p>
          <a:p>
            <a:pPr marL="97790" indent="-85090">
              <a:spcBef>
                <a:spcPts val="140"/>
              </a:spcBef>
              <a:buFont typeface="Arial MT"/>
              <a:buChar char="•"/>
              <a:tabLst>
                <a:tab pos="97790" algn="l"/>
              </a:tabLst>
            </a:pPr>
            <a:r>
              <a:rPr kumimoji="0" sz="2000" kern="0" spc="-10" dirty="0">
                <a:solidFill>
                  <a:sysClr val="windowText" lastClr="000000"/>
                </a:solidFill>
                <a:cs typeface="Calibri"/>
              </a:rPr>
              <a:t>Transport</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dirty="0">
                <a:solidFill>
                  <a:sysClr val="windowText" lastClr="000000"/>
                </a:solidFill>
                <a:cs typeface="Calibri"/>
              </a:rPr>
              <a:t>Outer</a:t>
            </a:r>
            <a:r>
              <a:rPr kumimoji="0" sz="2000" kern="0" spc="-40" dirty="0">
                <a:solidFill>
                  <a:sysClr val="windowText" lastClr="000000"/>
                </a:solidFill>
                <a:cs typeface="Calibri"/>
              </a:rPr>
              <a:t> </a:t>
            </a:r>
            <a:r>
              <a:rPr kumimoji="0" sz="2000" kern="0" spc="-20" dirty="0">
                <a:solidFill>
                  <a:sysClr val="windowText" lastClr="000000"/>
                </a:solidFill>
                <a:cs typeface="Calibri"/>
              </a:rPr>
              <a:t>space</a:t>
            </a:r>
            <a:endParaRPr kumimoji="0" sz="2000" kern="0" dirty="0">
              <a:solidFill>
                <a:sysClr val="windowText" lastClr="000000"/>
              </a:solidFill>
              <a:cs typeface="Calibri"/>
            </a:endParaRPr>
          </a:p>
          <a:p>
            <a:pPr marL="97790" indent="-85090">
              <a:spcBef>
                <a:spcPts val="135"/>
              </a:spcBef>
              <a:buFont typeface="Arial MT"/>
              <a:buChar char="•"/>
              <a:tabLst>
                <a:tab pos="97790" algn="l"/>
              </a:tabLst>
            </a:pPr>
            <a:r>
              <a:rPr kumimoji="0" sz="2000" kern="0" dirty="0">
                <a:solidFill>
                  <a:sysClr val="windowText" lastClr="000000"/>
                </a:solidFill>
                <a:cs typeface="Calibri"/>
              </a:rPr>
              <a:t>Industrial</a:t>
            </a:r>
            <a:r>
              <a:rPr kumimoji="0" sz="2000" kern="0" spc="-75" dirty="0">
                <a:solidFill>
                  <a:sysClr val="windowText" lastClr="000000"/>
                </a:solidFill>
                <a:cs typeface="Calibri"/>
              </a:rPr>
              <a:t> </a:t>
            </a:r>
            <a:r>
              <a:rPr kumimoji="0" sz="2000" kern="0" spc="-10" dirty="0">
                <a:solidFill>
                  <a:sysClr val="windowText" lastClr="000000"/>
                </a:solidFill>
                <a:cs typeface="Calibri"/>
              </a:rPr>
              <a:t>cooperation</a:t>
            </a:r>
            <a:endParaRPr kumimoji="0" sz="2000" kern="0" dirty="0">
              <a:solidFill>
                <a:sysClr val="windowText" lastClr="000000"/>
              </a:solidFill>
              <a:cs typeface="Calibri"/>
            </a:endParaRPr>
          </a:p>
          <a:p>
            <a:pPr marL="97790" indent="-85090">
              <a:spcBef>
                <a:spcPts val="140"/>
              </a:spcBef>
              <a:buFont typeface="Arial MT"/>
              <a:buChar char="•"/>
              <a:tabLst>
                <a:tab pos="97790" algn="l"/>
              </a:tabLst>
            </a:pPr>
            <a:r>
              <a:rPr kumimoji="0" sz="2000" kern="0" spc="-10" dirty="0">
                <a:solidFill>
                  <a:sysClr val="windowText" lastClr="000000"/>
                </a:solidFill>
                <a:cs typeface="Calibri"/>
              </a:rPr>
              <a:t>Customs</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Taxation</a:t>
            </a:r>
            <a:endParaRPr kumimoji="0" sz="2000" kern="0" dirty="0">
              <a:solidFill>
                <a:sysClr val="windowText" lastClr="000000"/>
              </a:solidFill>
              <a:cs typeface="Calibri"/>
            </a:endParaRPr>
          </a:p>
        </p:txBody>
      </p:sp>
      <p:sp>
        <p:nvSpPr>
          <p:cNvPr id="14" name="object 12">
            <a:extLst>
              <a:ext uri="{FF2B5EF4-FFF2-40B4-BE49-F238E27FC236}">
                <a16:creationId xmlns:a16="http://schemas.microsoft.com/office/drawing/2014/main" id="{3E119232-319C-1D96-2285-FC82E7315F18}"/>
              </a:ext>
            </a:extLst>
          </p:cNvPr>
          <p:cNvSpPr txBox="1"/>
          <p:nvPr/>
        </p:nvSpPr>
        <p:spPr>
          <a:xfrm>
            <a:off x="6608954" y="2368985"/>
            <a:ext cx="2821876" cy="4155624"/>
          </a:xfrm>
          <a:prstGeom prst="rect">
            <a:avLst/>
          </a:prstGeom>
        </p:spPr>
        <p:txBody>
          <a:bodyPr vert="horz" wrap="square" lIns="0" tIns="31114" rIns="0" bIns="0" rtlCol="0">
            <a:spAutoFit/>
          </a:bodyPr>
          <a:lstStyle/>
          <a:p>
            <a:pPr marL="97790" indent="-85090">
              <a:spcBef>
                <a:spcPts val="244"/>
              </a:spcBef>
              <a:buFont typeface="Arial MT"/>
              <a:buChar char="•"/>
              <a:tabLst>
                <a:tab pos="97790" algn="l"/>
              </a:tabLst>
            </a:pPr>
            <a:r>
              <a:rPr kumimoji="0" sz="2000" kern="0" spc="-10" dirty="0">
                <a:solidFill>
                  <a:sysClr val="windowText" lastClr="000000"/>
                </a:solidFill>
                <a:cs typeface="Calibri"/>
              </a:rPr>
              <a:t>Tourism</a:t>
            </a:r>
            <a:endParaRPr kumimoji="0" sz="2000" kern="0" dirty="0">
              <a:solidFill>
                <a:sysClr val="windowText" lastClr="000000"/>
              </a:solidFill>
              <a:cs typeface="Calibri"/>
            </a:endParaRPr>
          </a:p>
          <a:p>
            <a:pPr marL="97790" indent="-85090">
              <a:spcBef>
                <a:spcPts val="140"/>
              </a:spcBef>
              <a:buFont typeface="Arial MT"/>
              <a:buChar char="•"/>
              <a:tabLst>
                <a:tab pos="97790" algn="l"/>
              </a:tabLst>
            </a:pPr>
            <a:r>
              <a:rPr kumimoji="0" sz="2000" kern="0" spc="-10" dirty="0">
                <a:solidFill>
                  <a:sysClr val="windowText" lastClr="000000"/>
                </a:solidFill>
                <a:cs typeface="Calibri"/>
              </a:rPr>
              <a:t>Information</a:t>
            </a:r>
            <a:r>
              <a:rPr kumimoji="0" sz="2000" kern="0" spc="-5" dirty="0">
                <a:solidFill>
                  <a:sysClr val="windowText" lastClr="000000"/>
                </a:solidFill>
                <a:cs typeface="Calibri"/>
              </a:rPr>
              <a:t> </a:t>
            </a:r>
            <a:r>
              <a:rPr kumimoji="0" sz="2000" kern="0" spc="-10" dirty="0">
                <a:solidFill>
                  <a:sysClr val="windowText" lastClr="000000"/>
                </a:solidFill>
                <a:cs typeface="Calibri"/>
              </a:rPr>
              <a:t>society</a:t>
            </a:r>
            <a:endParaRPr kumimoji="0" sz="2000" kern="0" dirty="0">
              <a:solidFill>
                <a:sysClr val="windowText" lastClr="000000"/>
              </a:solidFill>
              <a:cs typeface="Calibri"/>
            </a:endParaRPr>
          </a:p>
          <a:p>
            <a:pPr marL="97790" indent="-85090">
              <a:spcBef>
                <a:spcPts val="150"/>
              </a:spcBef>
              <a:buFont typeface="Arial MT"/>
              <a:buChar char="•"/>
              <a:tabLst>
                <a:tab pos="97790" algn="l"/>
              </a:tabLst>
            </a:pPr>
            <a:r>
              <a:rPr kumimoji="0" sz="2000" kern="0" dirty="0">
                <a:solidFill>
                  <a:sysClr val="windowText" lastClr="000000"/>
                </a:solidFill>
                <a:cs typeface="Calibri"/>
              </a:rPr>
              <a:t>Consumer</a:t>
            </a:r>
            <a:r>
              <a:rPr kumimoji="0" sz="2000" kern="0" spc="-35" dirty="0">
                <a:solidFill>
                  <a:sysClr val="windowText" lastClr="000000"/>
                </a:solidFill>
                <a:cs typeface="Calibri"/>
              </a:rPr>
              <a:t> </a:t>
            </a:r>
            <a:r>
              <a:rPr kumimoji="0" sz="2000" kern="0" spc="-10" dirty="0">
                <a:solidFill>
                  <a:sysClr val="windowText" lastClr="000000"/>
                </a:solidFill>
                <a:cs typeface="Calibri"/>
              </a:rPr>
              <a:t>policy</a:t>
            </a:r>
            <a:endParaRPr kumimoji="0" sz="2000" kern="0" dirty="0">
              <a:solidFill>
                <a:sysClr val="windowText" lastClr="000000"/>
              </a:solidFill>
              <a:cs typeface="Calibri"/>
            </a:endParaRPr>
          </a:p>
          <a:p>
            <a:pPr marL="97790" indent="-85090">
              <a:spcBef>
                <a:spcPts val="130"/>
              </a:spcBef>
              <a:buFont typeface="Arial MT"/>
              <a:buChar char="•"/>
              <a:tabLst>
                <a:tab pos="97790" algn="l"/>
              </a:tabLst>
            </a:pPr>
            <a:r>
              <a:rPr kumimoji="0" sz="2000" kern="0" spc="-10" dirty="0">
                <a:solidFill>
                  <a:sysClr val="windowText" lastClr="000000"/>
                </a:solidFill>
                <a:cs typeface="Calibri"/>
              </a:rPr>
              <a:t>Environment</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dirty="0">
                <a:solidFill>
                  <a:sysClr val="windowText" lastClr="000000"/>
                </a:solidFill>
                <a:cs typeface="Calibri"/>
              </a:rPr>
              <a:t>Climate</a:t>
            </a:r>
            <a:r>
              <a:rPr kumimoji="0" sz="2000" kern="0" spc="-55" dirty="0">
                <a:solidFill>
                  <a:sysClr val="windowText" lastClr="000000"/>
                </a:solidFill>
                <a:cs typeface="Calibri"/>
              </a:rPr>
              <a:t> </a:t>
            </a:r>
            <a:r>
              <a:rPr kumimoji="0" sz="2000" kern="0" spc="-10" dirty="0">
                <a:solidFill>
                  <a:sysClr val="windowText" lastClr="000000"/>
                </a:solidFill>
                <a:cs typeface="Calibri"/>
              </a:rPr>
              <a:t>change</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dirty="0">
                <a:solidFill>
                  <a:sysClr val="windowText" lastClr="000000"/>
                </a:solidFill>
                <a:cs typeface="Calibri"/>
              </a:rPr>
              <a:t>Urban</a:t>
            </a:r>
            <a:r>
              <a:rPr kumimoji="0" sz="2000" kern="0" spc="-25" dirty="0">
                <a:solidFill>
                  <a:sysClr val="windowText" lastClr="000000"/>
                </a:solidFill>
                <a:cs typeface="Calibri"/>
              </a:rPr>
              <a:t> </a:t>
            </a:r>
            <a:r>
              <a:rPr kumimoji="0" sz="2000" kern="0" spc="-10" dirty="0">
                <a:solidFill>
                  <a:sysClr val="windowText" lastClr="000000"/>
                </a:solidFill>
                <a:cs typeface="Calibri"/>
              </a:rPr>
              <a:t>policy</a:t>
            </a:r>
            <a:endParaRPr kumimoji="0" sz="2000" kern="0" dirty="0">
              <a:solidFill>
                <a:sysClr val="windowText" lastClr="000000"/>
              </a:solidFill>
              <a:cs typeface="Calibri"/>
            </a:endParaRPr>
          </a:p>
          <a:p>
            <a:pPr marL="97790" indent="-85090">
              <a:spcBef>
                <a:spcPts val="130"/>
              </a:spcBef>
              <a:buFont typeface="Arial MT"/>
              <a:buChar char="•"/>
              <a:tabLst>
                <a:tab pos="97790" algn="l"/>
              </a:tabLst>
            </a:pPr>
            <a:r>
              <a:rPr kumimoji="0" sz="2000" kern="0" spc="-10" dirty="0">
                <a:solidFill>
                  <a:sysClr val="windowText" lastClr="000000"/>
                </a:solidFill>
                <a:cs typeface="Calibri"/>
              </a:rPr>
              <a:t>Energy</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Agriculture</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Fisheries</a:t>
            </a:r>
            <a:endParaRPr kumimoji="0" sz="2000" kern="0" dirty="0">
              <a:solidFill>
                <a:sysClr val="windowText" lastClr="000000"/>
              </a:solidFill>
              <a:cs typeface="Calibri"/>
            </a:endParaRPr>
          </a:p>
          <a:p>
            <a:pPr marL="97790" indent="-85090">
              <a:spcBef>
                <a:spcPts val="135"/>
              </a:spcBef>
              <a:buFont typeface="Arial MT"/>
              <a:buChar char="•"/>
              <a:tabLst>
                <a:tab pos="97790" algn="l"/>
              </a:tabLst>
            </a:pPr>
            <a:r>
              <a:rPr kumimoji="0" sz="2000" kern="0" dirty="0">
                <a:solidFill>
                  <a:sysClr val="windowText" lastClr="000000"/>
                </a:solidFill>
                <a:cs typeface="Calibri"/>
              </a:rPr>
              <a:t>Maritime</a:t>
            </a:r>
            <a:r>
              <a:rPr kumimoji="0" sz="2000" kern="0" spc="-35" dirty="0">
                <a:solidFill>
                  <a:sysClr val="windowText" lastClr="000000"/>
                </a:solidFill>
                <a:cs typeface="Calibri"/>
              </a:rPr>
              <a:t> </a:t>
            </a:r>
            <a:r>
              <a:rPr kumimoji="0" sz="2000" kern="0" spc="-10" dirty="0">
                <a:solidFill>
                  <a:sysClr val="windowText" lastClr="000000"/>
                </a:solidFill>
                <a:cs typeface="Calibri"/>
              </a:rPr>
              <a:t>affairs</a:t>
            </a:r>
            <a:endParaRPr kumimoji="0" sz="2000" kern="0" dirty="0">
              <a:solidFill>
                <a:sysClr val="windowText" lastClr="000000"/>
              </a:solidFill>
              <a:cs typeface="Calibri"/>
            </a:endParaRPr>
          </a:p>
          <a:p>
            <a:pPr marL="97790" indent="-85090">
              <a:spcBef>
                <a:spcPts val="140"/>
              </a:spcBef>
              <a:buFont typeface="Arial MT"/>
              <a:buChar char="•"/>
              <a:tabLst>
                <a:tab pos="97790" algn="l"/>
              </a:tabLst>
            </a:pPr>
            <a:r>
              <a:rPr kumimoji="0" sz="2000" kern="0" dirty="0">
                <a:solidFill>
                  <a:sysClr val="windowText" lastClr="000000"/>
                </a:solidFill>
                <a:cs typeface="Calibri"/>
              </a:rPr>
              <a:t>Employment</a:t>
            </a:r>
            <a:r>
              <a:rPr kumimoji="0" sz="2000" kern="0" spc="-25" dirty="0">
                <a:solidFill>
                  <a:sysClr val="windowText" lastClr="000000"/>
                </a:solidFill>
                <a:cs typeface="Calibri"/>
              </a:rPr>
              <a:t> </a:t>
            </a:r>
            <a:r>
              <a:rPr kumimoji="0" sz="2000" kern="0" dirty="0">
                <a:solidFill>
                  <a:sysClr val="windowText" lastClr="000000"/>
                </a:solidFill>
                <a:cs typeface="Calibri"/>
              </a:rPr>
              <a:t>and</a:t>
            </a:r>
            <a:r>
              <a:rPr kumimoji="0" sz="2000" kern="0" spc="-30" dirty="0">
                <a:solidFill>
                  <a:sysClr val="windowText" lastClr="000000"/>
                </a:solidFill>
                <a:cs typeface="Calibri"/>
              </a:rPr>
              <a:t> </a:t>
            </a:r>
            <a:r>
              <a:rPr kumimoji="0" sz="2000" kern="0" dirty="0">
                <a:solidFill>
                  <a:sysClr val="windowText" lastClr="000000"/>
                </a:solidFill>
                <a:cs typeface="Calibri"/>
              </a:rPr>
              <a:t>social</a:t>
            </a:r>
            <a:r>
              <a:rPr kumimoji="0" sz="2000" kern="0" spc="-35" dirty="0">
                <a:solidFill>
                  <a:sysClr val="windowText" lastClr="000000"/>
                </a:solidFill>
                <a:cs typeface="Calibri"/>
              </a:rPr>
              <a:t> </a:t>
            </a:r>
            <a:r>
              <a:rPr kumimoji="0" sz="2000" kern="0" spc="-10" dirty="0">
                <a:solidFill>
                  <a:sysClr val="windowText" lastClr="000000"/>
                </a:solidFill>
                <a:cs typeface="Calibri"/>
              </a:rPr>
              <a:t>affairs</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Health</a:t>
            </a:r>
            <a:endParaRPr kumimoji="0" sz="2000" kern="0" dirty="0">
              <a:solidFill>
                <a:sysClr val="windowText" lastClr="000000"/>
              </a:solidFill>
              <a:cs typeface="Calibri"/>
            </a:endParaRPr>
          </a:p>
        </p:txBody>
      </p:sp>
      <p:sp>
        <p:nvSpPr>
          <p:cNvPr id="15" name="object 13">
            <a:extLst>
              <a:ext uri="{FF2B5EF4-FFF2-40B4-BE49-F238E27FC236}">
                <a16:creationId xmlns:a16="http://schemas.microsoft.com/office/drawing/2014/main" id="{8B2566AC-A7C1-91A3-348D-D8D9204E8D61}"/>
              </a:ext>
            </a:extLst>
          </p:cNvPr>
          <p:cNvSpPr txBox="1"/>
          <p:nvPr/>
        </p:nvSpPr>
        <p:spPr>
          <a:xfrm>
            <a:off x="9243698" y="2361291"/>
            <a:ext cx="2948302" cy="4171013"/>
          </a:xfrm>
          <a:prstGeom prst="rect">
            <a:avLst/>
          </a:prstGeom>
        </p:spPr>
        <p:txBody>
          <a:bodyPr vert="horz" wrap="square" lIns="0" tIns="31114" rIns="0" bIns="0" rtlCol="0">
            <a:spAutoFit/>
          </a:bodyPr>
          <a:lstStyle/>
          <a:p>
            <a:pPr marL="97790" indent="-85090">
              <a:spcBef>
                <a:spcPts val="244"/>
              </a:spcBef>
              <a:buFont typeface="Arial MT"/>
              <a:buChar char="•"/>
              <a:tabLst>
                <a:tab pos="97790" algn="l"/>
              </a:tabLst>
            </a:pPr>
            <a:r>
              <a:rPr kumimoji="0" sz="2000" kern="0" dirty="0">
                <a:solidFill>
                  <a:sysClr val="windowText" lastClr="000000"/>
                </a:solidFill>
                <a:cs typeface="Calibri"/>
              </a:rPr>
              <a:t>Judicial</a:t>
            </a:r>
            <a:r>
              <a:rPr kumimoji="0" sz="2000" kern="0" spc="-25" dirty="0">
                <a:solidFill>
                  <a:sysClr val="windowText" lastClr="000000"/>
                </a:solidFill>
                <a:cs typeface="Calibri"/>
              </a:rPr>
              <a:t> </a:t>
            </a:r>
            <a:r>
              <a:rPr kumimoji="0" sz="2000" kern="0" spc="-10" dirty="0">
                <a:solidFill>
                  <a:sysClr val="windowText" lastClr="000000"/>
                </a:solidFill>
                <a:cs typeface="Calibri"/>
              </a:rPr>
              <a:t>cooperation</a:t>
            </a:r>
            <a:endParaRPr kumimoji="0" lang="en-US" sz="2000" kern="0" spc="-10" dirty="0">
              <a:solidFill>
                <a:sysClr val="windowText" lastClr="000000"/>
              </a:solidFill>
              <a:cs typeface="Calibri"/>
            </a:endParaRPr>
          </a:p>
          <a:p>
            <a:pPr marL="12700">
              <a:spcBef>
                <a:spcPts val="244"/>
              </a:spcBef>
              <a:tabLst>
                <a:tab pos="97790" algn="l"/>
              </a:tabLst>
            </a:pPr>
            <a:endParaRPr kumimoji="0" sz="800" kern="0" dirty="0">
              <a:solidFill>
                <a:sysClr val="windowText" lastClr="000000"/>
              </a:solidFill>
              <a:cs typeface="Calibri"/>
            </a:endParaRPr>
          </a:p>
          <a:p>
            <a:pPr marL="97790" indent="-85090">
              <a:lnSpc>
                <a:spcPts val="1430"/>
              </a:lnSpc>
              <a:spcBef>
                <a:spcPts val="140"/>
              </a:spcBef>
              <a:buFont typeface="Arial MT"/>
              <a:buChar char="•"/>
              <a:tabLst>
                <a:tab pos="97790" algn="l"/>
              </a:tabLst>
            </a:pPr>
            <a:r>
              <a:rPr kumimoji="0" sz="2000" kern="0" dirty="0">
                <a:solidFill>
                  <a:sysClr val="windowText" lastClr="000000"/>
                </a:solidFill>
                <a:cs typeface="Calibri"/>
              </a:rPr>
              <a:t>Combating</a:t>
            </a:r>
            <a:r>
              <a:rPr kumimoji="0" sz="2000" kern="0" spc="-55" dirty="0">
                <a:solidFill>
                  <a:sysClr val="windowText" lastClr="000000"/>
                </a:solidFill>
                <a:cs typeface="Calibri"/>
              </a:rPr>
              <a:t> </a:t>
            </a:r>
            <a:r>
              <a:rPr kumimoji="0" sz="2000" kern="0" dirty="0">
                <a:solidFill>
                  <a:sysClr val="windowText" lastClr="000000"/>
                </a:solidFill>
                <a:cs typeface="Calibri"/>
              </a:rPr>
              <a:t>corruption</a:t>
            </a:r>
            <a:r>
              <a:rPr kumimoji="0" sz="2000" kern="0" spc="-50" dirty="0">
                <a:solidFill>
                  <a:sysClr val="windowText" lastClr="000000"/>
                </a:solidFill>
                <a:cs typeface="Calibri"/>
              </a:rPr>
              <a:t> </a:t>
            </a:r>
            <a:r>
              <a:rPr kumimoji="0" sz="2000" kern="0" spc="-25" dirty="0">
                <a:solidFill>
                  <a:sysClr val="windowText" lastClr="000000"/>
                </a:solidFill>
                <a:cs typeface="Calibri"/>
              </a:rPr>
              <a:t>and</a:t>
            </a:r>
            <a:endParaRPr kumimoji="0" sz="2000" kern="0" dirty="0">
              <a:solidFill>
                <a:sysClr val="windowText" lastClr="000000"/>
              </a:solidFill>
              <a:cs typeface="Calibri"/>
            </a:endParaRPr>
          </a:p>
          <a:p>
            <a:pPr marL="97790">
              <a:lnSpc>
                <a:spcPts val="1430"/>
              </a:lnSpc>
            </a:pPr>
            <a:r>
              <a:rPr kumimoji="0" sz="2000" kern="0" spc="-10" dirty="0" err="1">
                <a:solidFill>
                  <a:sysClr val="windowText" lastClr="000000"/>
                </a:solidFill>
                <a:cs typeface="Calibri"/>
              </a:rPr>
              <a:t>organised</a:t>
            </a:r>
            <a:r>
              <a:rPr kumimoji="0" sz="2000" kern="0" dirty="0">
                <a:solidFill>
                  <a:sysClr val="windowText" lastClr="000000"/>
                </a:solidFill>
                <a:cs typeface="Calibri"/>
              </a:rPr>
              <a:t> </a:t>
            </a:r>
            <a:r>
              <a:rPr kumimoji="0" sz="2000" kern="0" spc="-20" dirty="0">
                <a:solidFill>
                  <a:sysClr val="windowText" lastClr="000000"/>
                </a:solidFill>
                <a:cs typeface="Calibri"/>
              </a:rPr>
              <a:t>crime</a:t>
            </a:r>
            <a:endParaRPr kumimoji="0" lang="en-US" sz="2000" kern="0" spc="-20" dirty="0">
              <a:solidFill>
                <a:sysClr val="windowText" lastClr="000000"/>
              </a:solidFill>
              <a:cs typeface="Calibri"/>
            </a:endParaRPr>
          </a:p>
          <a:p>
            <a:pPr marL="97790">
              <a:lnSpc>
                <a:spcPts val="1430"/>
              </a:lnSpc>
            </a:pPr>
            <a:endParaRPr kumimoji="0" sz="2000" kern="0" dirty="0">
              <a:solidFill>
                <a:sysClr val="windowText" lastClr="000000"/>
              </a:solidFill>
              <a:cs typeface="Calibri"/>
            </a:endParaRPr>
          </a:p>
          <a:p>
            <a:pPr marL="97790" marR="5080" indent="-85725">
              <a:lnSpc>
                <a:spcPts val="1300"/>
              </a:lnSpc>
              <a:spcBef>
                <a:spcPts val="405"/>
              </a:spcBef>
              <a:buFont typeface="Arial MT"/>
              <a:buChar char="•"/>
              <a:tabLst>
                <a:tab pos="97790" algn="l"/>
              </a:tabLst>
            </a:pPr>
            <a:r>
              <a:rPr kumimoji="0" sz="2000" kern="0" dirty="0">
                <a:solidFill>
                  <a:sysClr val="windowText" lastClr="000000"/>
                </a:solidFill>
                <a:cs typeface="Calibri"/>
              </a:rPr>
              <a:t>Combating</a:t>
            </a:r>
            <a:r>
              <a:rPr kumimoji="0" sz="2000" kern="0" spc="-35" dirty="0">
                <a:solidFill>
                  <a:sysClr val="windowText" lastClr="000000"/>
                </a:solidFill>
                <a:cs typeface="Calibri"/>
              </a:rPr>
              <a:t> </a:t>
            </a:r>
            <a:r>
              <a:rPr kumimoji="0" sz="2000" kern="0" dirty="0">
                <a:solidFill>
                  <a:sysClr val="windowText" lastClr="000000"/>
                </a:solidFill>
                <a:cs typeface="Calibri"/>
              </a:rPr>
              <a:t>money</a:t>
            </a:r>
            <a:r>
              <a:rPr kumimoji="0" sz="2000" kern="0" spc="-25" dirty="0">
                <a:solidFill>
                  <a:sysClr val="windowText" lastClr="000000"/>
                </a:solidFill>
                <a:cs typeface="Calibri"/>
              </a:rPr>
              <a:t> </a:t>
            </a:r>
            <a:r>
              <a:rPr kumimoji="0" sz="2000" kern="0" spc="-10" dirty="0">
                <a:solidFill>
                  <a:sysClr val="windowText" lastClr="000000"/>
                </a:solidFill>
                <a:cs typeface="Calibri"/>
              </a:rPr>
              <a:t>laundering </a:t>
            </a:r>
            <a:r>
              <a:rPr kumimoji="0" sz="2000" kern="0" dirty="0">
                <a:solidFill>
                  <a:sysClr val="windowText" lastClr="000000"/>
                </a:solidFill>
                <a:cs typeface="Calibri"/>
              </a:rPr>
              <a:t>and</a:t>
            </a:r>
            <a:r>
              <a:rPr kumimoji="0" sz="2000" kern="0" spc="-20" dirty="0">
                <a:solidFill>
                  <a:sysClr val="windowText" lastClr="000000"/>
                </a:solidFill>
                <a:cs typeface="Calibri"/>
              </a:rPr>
              <a:t> </a:t>
            </a:r>
            <a:r>
              <a:rPr kumimoji="0" sz="2000" kern="0" dirty="0">
                <a:solidFill>
                  <a:sysClr val="windowText" lastClr="000000"/>
                </a:solidFill>
                <a:cs typeface="Calibri"/>
              </a:rPr>
              <a:t>financing</a:t>
            </a:r>
            <a:r>
              <a:rPr kumimoji="0" sz="2000" kern="0" spc="-15" dirty="0">
                <a:solidFill>
                  <a:sysClr val="windowText" lastClr="000000"/>
                </a:solidFill>
                <a:cs typeface="Calibri"/>
              </a:rPr>
              <a:t> </a:t>
            </a:r>
            <a:r>
              <a:rPr kumimoji="0" sz="2000" kern="0" dirty="0">
                <a:solidFill>
                  <a:sysClr val="windowText" lastClr="000000"/>
                </a:solidFill>
                <a:cs typeface="Calibri"/>
              </a:rPr>
              <a:t>of</a:t>
            </a:r>
            <a:r>
              <a:rPr kumimoji="0" sz="2000" kern="0" spc="-25" dirty="0">
                <a:solidFill>
                  <a:sysClr val="windowText" lastClr="000000"/>
                </a:solidFill>
                <a:cs typeface="Calibri"/>
              </a:rPr>
              <a:t> </a:t>
            </a:r>
            <a:r>
              <a:rPr kumimoji="0" sz="2000" kern="0" spc="-10" dirty="0">
                <a:solidFill>
                  <a:sysClr val="windowText" lastClr="000000"/>
                </a:solidFill>
                <a:cs typeface="Calibri"/>
              </a:rPr>
              <a:t>terrorism</a:t>
            </a:r>
            <a:endParaRPr kumimoji="0" sz="2000" kern="0" dirty="0">
              <a:solidFill>
                <a:sysClr val="windowText" lastClr="000000"/>
              </a:solidFill>
              <a:cs typeface="Calibri"/>
            </a:endParaRPr>
          </a:p>
          <a:p>
            <a:pPr marL="97790" indent="-85090">
              <a:spcBef>
                <a:spcPts val="140"/>
              </a:spcBef>
              <a:buFont typeface="Arial MT"/>
              <a:buChar char="•"/>
              <a:tabLst>
                <a:tab pos="97790" algn="l"/>
              </a:tabLst>
            </a:pPr>
            <a:r>
              <a:rPr kumimoji="0" sz="2000" kern="0" dirty="0">
                <a:solidFill>
                  <a:sysClr val="windowText" lastClr="000000"/>
                </a:solidFill>
                <a:cs typeface="Calibri"/>
              </a:rPr>
              <a:t>Combating</a:t>
            </a:r>
            <a:r>
              <a:rPr kumimoji="0" sz="2000" kern="0" spc="-25" dirty="0">
                <a:solidFill>
                  <a:sysClr val="windowText" lastClr="000000"/>
                </a:solidFill>
                <a:cs typeface="Calibri"/>
              </a:rPr>
              <a:t> </a:t>
            </a:r>
            <a:r>
              <a:rPr kumimoji="0" sz="2000" kern="0" dirty="0">
                <a:solidFill>
                  <a:sysClr val="windowText" lastClr="000000"/>
                </a:solidFill>
                <a:cs typeface="Calibri"/>
              </a:rPr>
              <a:t>illicit</a:t>
            </a:r>
            <a:r>
              <a:rPr kumimoji="0" sz="2000" kern="0" spc="-45" dirty="0">
                <a:solidFill>
                  <a:sysClr val="windowText" lastClr="000000"/>
                </a:solidFill>
                <a:cs typeface="Calibri"/>
              </a:rPr>
              <a:t> </a:t>
            </a:r>
            <a:r>
              <a:rPr kumimoji="0" sz="2000" kern="0" spc="-20" dirty="0">
                <a:solidFill>
                  <a:sysClr val="windowText" lastClr="000000"/>
                </a:solidFill>
                <a:cs typeface="Calibri"/>
              </a:rPr>
              <a:t>drugs</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dirty="0">
                <a:solidFill>
                  <a:sysClr val="windowText" lastClr="000000"/>
                </a:solidFill>
                <a:cs typeface="Calibri"/>
              </a:rPr>
              <a:t>Cyber</a:t>
            </a:r>
            <a:r>
              <a:rPr kumimoji="0" sz="2000" kern="0" spc="-35" dirty="0">
                <a:solidFill>
                  <a:sysClr val="windowText" lastClr="000000"/>
                </a:solidFill>
                <a:cs typeface="Calibri"/>
              </a:rPr>
              <a:t> </a:t>
            </a:r>
            <a:r>
              <a:rPr kumimoji="0" sz="2000" kern="0" spc="-10" dirty="0">
                <a:solidFill>
                  <a:sysClr val="windowText" lastClr="000000"/>
                </a:solidFill>
                <a:cs typeface="Calibri"/>
              </a:rPr>
              <a:t>issues</a:t>
            </a:r>
            <a:endParaRPr kumimoji="0" sz="2000" kern="0" dirty="0">
              <a:solidFill>
                <a:sysClr val="windowText" lastClr="000000"/>
              </a:solidFill>
              <a:cs typeface="Calibri"/>
            </a:endParaRPr>
          </a:p>
          <a:p>
            <a:pPr marL="97790" indent="-85090">
              <a:spcBef>
                <a:spcPts val="130"/>
              </a:spcBef>
              <a:buFont typeface="Arial MT"/>
              <a:buChar char="•"/>
              <a:tabLst>
                <a:tab pos="97790" algn="l"/>
              </a:tabLst>
            </a:pPr>
            <a:r>
              <a:rPr kumimoji="0" sz="2000" kern="0" spc="-10" dirty="0">
                <a:solidFill>
                  <a:sysClr val="windowText" lastClr="000000"/>
                </a:solidFill>
                <a:cs typeface="Calibri"/>
              </a:rPr>
              <a:t>Passenger</a:t>
            </a:r>
            <a:r>
              <a:rPr kumimoji="0" sz="2000" kern="0" spc="5" dirty="0">
                <a:solidFill>
                  <a:sysClr val="windowText" lastClr="000000"/>
                </a:solidFill>
                <a:cs typeface="Calibri"/>
              </a:rPr>
              <a:t> </a:t>
            </a:r>
            <a:r>
              <a:rPr kumimoji="0" sz="2000" kern="0" dirty="0">
                <a:solidFill>
                  <a:sysClr val="windowText" lastClr="000000"/>
                </a:solidFill>
                <a:cs typeface="Calibri"/>
              </a:rPr>
              <a:t>name</a:t>
            </a:r>
            <a:r>
              <a:rPr kumimoji="0" sz="2000" kern="0" spc="-5" dirty="0">
                <a:solidFill>
                  <a:sysClr val="windowText" lastClr="000000"/>
                </a:solidFill>
                <a:cs typeface="Calibri"/>
              </a:rPr>
              <a:t> </a:t>
            </a:r>
            <a:r>
              <a:rPr kumimoji="0" sz="2000" kern="0" spc="-10" dirty="0">
                <a:solidFill>
                  <a:sysClr val="windowText" lastClr="000000"/>
                </a:solidFill>
                <a:cs typeface="Calibri"/>
              </a:rPr>
              <a:t>records</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Migration</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10" dirty="0">
                <a:solidFill>
                  <a:sysClr val="windowText" lastClr="000000"/>
                </a:solidFill>
                <a:cs typeface="Calibri"/>
              </a:rPr>
              <a:t>Personal</a:t>
            </a:r>
            <a:r>
              <a:rPr kumimoji="0" sz="2000" kern="0" spc="-15" dirty="0">
                <a:solidFill>
                  <a:sysClr val="windowText" lastClr="000000"/>
                </a:solidFill>
                <a:cs typeface="Calibri"/>
              </a:rPr>
              <a:t> </a:t>
            </a:r>
            <a:r>
              <a:rPr kumimoji="0" sz="2000" kern="0" dirty="0">
                <a:solidFill>
                  <a:sysClr val="windowText" lastClr="000000"/>
                </a:solidFill>
                <a:cs typeface="Calibri"/>
              </a:rPr>
              <a:t>data</a:t>
            </a:r>
            <a:r>
              <a:rPr kumimoji="0" sz="2000" kern="0" spc="-15" dirty="0">
                <a:solidFill>
                  <a:sysClr val="windowText" lastClr="000000"/>
                </a:solidFill>
                <a:cs typeface="Calibri"/>
              </a:rPr>
              <a:t> </a:t>
            </a:r>
            <a:r>
              <a:rPr kumimoji="0" sz="2000" kern="0" spc="-10" dirty="0">
                <a:solidFill>
                  <a:sysClr val="windowText" lastClr="000000"/>
                </a:solidFill>
                <a:cs typeface="Calibri"/>
              </a:rPr>
              <a:t>protection</a:t>
            </a:r>
            <a:endParaRPr kumimoji="0" sz="2000" kern="0" dirty="0">
              <a:solidFill>
                <a:sysClr val="windowText" lastClr="000000"/>
              </a:solidFill>
              <a:cs typeface="Calibri"/>
            </a:endParaRPr>
          </a:p>
          <a:p>
            <a:pPr marL="97790" indent="-85090">
              <a:spcBef>
                <a:spcPts val="135"/>
              </a:spcBef>
              <a:buFont typeface="Arial MT"/>
              <a:buChar char="•"/>
              <a:tabLst>
                <a:tab pos="97790" algn="l"/>
              </a:tabLst>
            </a:pPr>
            <a:r>
              <a:rPr kumimoji="0" sz="2000" kern="0" spc="-10" dirty="0">
                <a:solidFill>
                  <a:sysClr val="windowText" lastClr="000000"/>
                </a:solidFill>
                <a:cs typeface="Calibri"/>
              </a:rPr>
              <a:t>Education</a:t>
            </a:r>
            <a:endParaRPr kumimoji="0" sz="2000" kern="0" dirty="0">
              <a:solidFill>
                <a:sysClr val="windowText" lastClr="000000"/>
              </a:solidFill>
              <a:cs typeface="Calibri"/>
            </a:endParaRPr>
          </a:p>
          <a:p>
            <a:pPr marL="97790" indent="-85090">
              <a:spcBef>
                <a:spcPts val="145"/>
              </a:spcBef>
              <a:buFont typeface="Arial MT"/>
              <a:buChar char="•"/>
              <a:tabLst>
                <a:tab pos="97790" algn="l"/>
              </a:tabLst>
            </a:pPr>
            <a:r>
              <a:rPr kumimoji="0" sz="2000" kern="0" spc="-20" dirty="0">
                <a:solidFill>
                  <a:sysClr val="windowText" lastClr="000000"/>
                </a:solidFill>
                <a:cs typeface="Calibri"/>
              </a:rPr>
              <a:t>Youth </a:t>
            </a:r>
            <a:r>
              <a:rPr kumimoji="0" sz="2000" kern="0" dirty="0">
                <a:solidFill>
                  <a:sysClr val="windowText" lastClr="000000"/>
                </a:solidFill>
                <a:cs typeface="Calibri"/>
              </a:rPr>
              <a:t>and</a:t>
            </a:r>
            <a:r>
              <a:rPr kumimoji="0" sz="2000" kern="0" spc="-10" dirty="0">
                <a:solidFill>
                  <a:sysClr val="windowText" lastClr="000000"/>
                </a:solidFill>
                <a:cs typeface="Calibri"/>
              </a:rPr>
              <a:t> sport</a:t>
            </a:r>
            <a:endParaRPr kumimoji="0" sz="2000" kern="0" dirty="0">
              <a:solidFill>
                <a:sysClr val="windowText" lastClr="000000"/>
              </a:solidFill>
              <a:cs typeface="Calibri"/>
            </a:endParaRPr>
          </a:p>
          <a:p>
            <a:pPr marL="97790" indent="-85090">
              <a:spcBef>
                <a:spcPts val="140"/>
              </a:spcBef>
              <a:buFont typeface="Arial MT"/>
              <a:buChar char="•"/>
              <a:tabLst>
                <a:tab pos="97790" algn="l"/>
              </a:tabLst>
            </a:pPr>
            <a:r>
              <a:rPr kumimoji="0" sz="2000" kern="0" spc="-10" dirty="0">
                <a:solidFill>
                  <a:sysClr val="windowText" lastClr="000000"/>
                </a:solidFill>
                <a:cs typeface="Calibri"/>
              </a:rPr>
              <a:t>Culture</a:t>
            </a:r>
            <a:endParaRPr kumimoji="0" sz="2000" kern="0" dirty="0">
              <a:solidFill>
                <a:sysClr val="windowText" lastClr="000000"/>
              </a:solidFill>
              <a:cs typeface="Calibri"/>
            </a:endParaRPr>
          </a:p>
        </p:txBody>
      </p:sp>
    </p:spTree>
    <p:extLst>
      <p:ext uri="{BB962C8B-B14F-4D97-AF65-F5344CB8AC3E}">
        <p14:creationId xmlns:p14="http://schemas.microsoft.com/office/powerpoint/2010/main" val="1256828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D3F21-6338-CCCE-E641-9A17F7E1911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3EE8AB-6DB0-6D36-F994-474256C7FF61}"/>
              </a:ext>
            </a:extLst>
          </p:cNvPr>
          <p:cNvSpPr>
            <a:spLocks noGrp="1"/>
          </p:cNvSpPr>
          <p:nvPr>
            <p:ph type="title"/>
          </p:nvPr>
        </p:nvSpPr>
        <p:spPr>
          <a:xfrm>
            <a:off x="838200" y="365128"/>
            <a:ext cx="10515600" cy="566206"/>
          </a:xfrm>
        </p:spPr>
        <p:txBody>
          <a:bodyPr>
            <a:normAutofit fontScale="90000"/>
          </a:bodyPr>
          <a:lstStyle/>
          <a:p>
            <a:endParaRPr kumimoji="1" lang="ja-JP" altLang="en-US" dirty="0"/>
          </a:p>
        </p:txBody>
      </p:sp>
      <p:sp>
        <p:nvSpPr>
          <p:cNvPr id="4" name="スライド番号プレースホルダー 3">
            <a:extLst>
              <a:ext uri="{FF2B5EF4-FFF2-40B4-BE49-F238E27FC236}">
                <a16:creationId xmlns:a16="http://schemas.microsoft.com/office/drawing/2014/main" id="{CE10C375-8201-433D-0613-9CD6F5278DB4}"/>
              </a:ext>
            </a:extLst>
          </p:cNvPr>
          <p:cNvSpPr>
            <a:spLocks noGrp="1"/>
          </p:cNvSpPr>
          <p:nvPr>
            <p:ph type="sldNum" sz="quarter" idx="12"/>
          </p:nvPr>
        </p:nvSpPr>
        <p:spPr/>
        <p:txBody>
          <a:bodyPr/>
          <a:lstStyle/>
          <a:p>
            <a:fld id="{A99D720A-4AD5-4DCF-885F-DE5297996123}" type="slidenum">
              <a:rPr kumimoji="1" lang="ja-JP" altLang="en-US" smtClean="0"/>
              <a:t>14</a:t>
            </a:fld>
            <a:endParaRPr kumimoji="1" lang="ja-JP" altLang="en-US" dirty="0"/>
          </a:p>
        </p:txBody>
      </p:sp>
      <p:sp>
        <p:nvSpPr>
          <p:cNvPr id="3" name="タイトル 6">
            <a:extLst>
              <a:ext uri="{FF2B5EF4-FFF2-40B4-BE49-F238E27FC236}">
                <a16:creationId xmlns:a16="http://schemas.microsoft.com/office/drawing/2014/main" id="{00952524-1802-D79F-7A01-A1C7963737F7}"/>
              </a:ext>
            </a:extLst>
          </p:cNvPr>
          <p:cNvSpPr txBox="1">
            <a:spLocks/>
          </p:cNvSpPr>
          <p:nvPr/>
        </p:nvSpPr>
        <p:spPr>
          <a:xfrm>
            <a:off x="838200" y="185739"/>
            <a:ext cx="10515600" cy="74559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3600" b="1" dirty="0">
                <a:solidFill>
                  <a:srgbClr val="FFFFFF"/>
                </a:solidFill>
                <a:ea typeface="ＭＳ Ｐゴシック" panose="020B0600070205080204" pitchFamily="50" charset="-128"/>
                <a:cs typeface="+mj-cs"/>
              </a:rPr>
              <a:t>4. </a:t>
            </a:r>
            <a:r>
              <a:rPr kumimoji="1" lang="en-US" altLang="ja-JP" sz="36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Japan-EU Green Alliance (May 2021)</a:t>
            </a:r>
          </a:p>
        </p:txBody>
      </p:sp>
      <p:sp>
        <p:nvSpPr>
          <p:cNvPr id="7" name="テキスト ボックス 6">
            <a:extLst>
              <a:ext uri="{FF2B5EF4-FFF2-40B4-BE49-F238E27FC236}">
                <a16:creationId xmlns:a16="http://schemas.microsoft.com/office/drawing/2014/main" id="{70BA5EE7-3101-4CAF-887F-909DEC37F5C6}"/>
              </a:ext>
            </a:extLst>
          </p:cNvPr>
          <p:cNvSpPr txBox="1"/>
          <p:nvPr/>
        </p:nvSpPr>
        <p:spPr>
          <a:xfrm>
            <a:off x="838200" y="1008919"/>
            <a:ext cx="10486007" cy="923330"/>
          </a:xfrm>
          <a:prstGeom prst="rect">
            <a:avLst/>
          </a:prstGeom>
          <a:noFill/>
        </p:spPr>
        <p:txBody>
          <a:bodyPr wrap="square" rtlCol="0">
            <a:spAutoFit/>
          </a:bodyPr>
          <a:lstStyle/>
          <a:p>
            <a:pPr marL="285750" indent="-285750" algn="just">
              <a:buFont typeface="Wingdings" panose="05000000000000000000" pitchFamily="2" charset="2"/>
              <a:buChar char="Ø"/>
            </a:pPr>
            <a:r>
              <a:rPr kumimoji="1" lang="en-US" altLang="ja-JP" dirty="0"/>
              <a:t>Japan and the EU aim to achieve green growth and net-zero greenhouse gas emissions by 2050 by building an economy that is climate-neutral, biodiversity-conscious, and resource-circular. Japan and the EU will cooperate to ensure the success of this year's COP26 on climate change and COP15 on biodiversity.</a:t>
            </a:r>
            <a:endParaRPr kumimoji="1" lang="ja-JP" altLang="en-US" dirty="0"/>
          </a:p>
        </p:txBody>
      </p:sp>
      <p:pic>
        <p:nvPicPr>
          <p:cNvPr id="11" name="コンテンツ プレースホルダー 10">
            <a:extLst>
              <a:ext uri="{FF2B5EF4-FFF2-40B4-BE49-F238E27FC236}">
                <a16:creationId xmlns:a16="http://schemas.microsoft.com/office/drawing/2014/main" id="{8AC6BE4A-34D4-D2BA-F9EB-14DE692CCAB5}"/>
              </a:ext>
            </a:extLst>
          </p:cNvPr>
          <p:cNvPicPr>
            <a:picLocks noGrp="1" noChangeAspect="1"/>
          </p:cNvPicPr>
          <p:nvPr>
            <p:ph idx="1"/>
          </p:nvPr>
        </p:nvPicPr>
        <p:blipFill>
          <a:blip r:embed="rId2"/>
          <a:stretch>
            <a:fillRect/>
          </a:stretch>
        </p:blipFill>
        <p:spPr>
          <a:xfrm>
            <a:off x="1688592" y="1897029"/>
            <a:ext cx="8814816" cy="4960971"/>
          </a:xfrm>
          <a:prstGeom prst="rect">
            <a:avLst/>
          </a:prstGeom>
        </p:spPr>
      </p:pic>
    </p:spTree>
    <p:extLst>
      <p:ext uri="{BB962C8B-B14F-4D97-AF65-F5344CB8AC3E}">
        <p14:creationId xmlns:p14="http://schemas.microsoft.com/office/powerpoint/2010/main" val="186769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07559-7FF6-1C9D-A99F-7E966D8517D1}"/>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2ADC939-9F8E-FD75-9037-041F32E56720}"/>
              </a:ext>
            </a:extLst>
          </p:cNvPr>
          <p:cNvSpPr>
            <a:spLocks noGrp="1"/>
          </p:cNvSpPr>
          <p:nvPr>
            <p:ph type="sldNum" sz="quarter" idx="12"/>
          </p:nvPr>
        </p:nvSpPr>
        <p:spPr/>
        <p:txBody>
          <a:bodyPr/>
          <a:lstStyle/>
          <a:p>
            <a:fld id="{A99D720A-4AD5-4DCF-885F-DE5297996123}" type="slidenum">
              <a:rPr kumimoji="1" lang="ja-JP" altLang="en-US" smtClean="0"/>
              <a:t>15</a:t>
            </a:fld>
            <a:endParaRPr kumimoji="1" lang="ja-JP" altLang="en-US" dirty="0"/>
          </a:p>
        </p:txBody>
      </p:sp>
      <p:sp>
        <p:nvSpPr>
          <p:cNvPr id="3" name="タイトル 6">
            <a:extLst>
              <a:ext uri="{FF2B5EF4-FFF2-40B4-BE49-F238E27FC236}">
                <a16:creationId xmlns:a16="http://schemas.microsoft.com/office/drawing/2014/main" id="{D5D9CD56-022A-9FE4-E614-6A58EF4C6CD8}"/>
              </a:ext>
            </a:extLst>
          </p:cNvPr>
          <p:cNvSpPr txBox="1">
            <a:spLocks/>
          </p:cNvSpPr>
          <p:nvPr/>
        </p:nvSpPr>
        <p:spPr>
          <a:xfrm>
            <a:off x="838200" y="185739"/>
            <a:ext cx="10515600" cy="74559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000" b="1" dirty="0">
                <a:solidFill>
                  <a:srgbClr val="FFFFFF"/>
                </a:solidFill>
                <a:latin typeface="Calibri" panose="020F0502020204030204"/>
                <a:ea typeface="ＭＳ Ｐゴシック" panose="020B0600070205080204" pitchFamily="50" charset="-128"/>
              </a:rPr>
              <a:t>5.</a:t>
            </a:r>
            <a:r>
              <a:rPr kumimoji="1" lang="en-US" altLang="ja-JP" sz="4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rPr>
              <a:t> Japan-EU Digital Partnership (May 2022)</a:t>
            </a:r>
          </a:p>
        </p:txBody>
      </p:sp>
      <p:sp>
        <p:nvSpPr>
          <p:cNvPr id="10" name="テキスト ボックス 9">
            <a:extLst>
              <a:ext uri="{FF2B5EF4-FFF2-40B4-BE49-F238E27FC236}">
                <a16:creationId xmlns:a16="http://schemas.microsoft.com/office/drawing/2014/main" id="{7E53497F-7132-627A-3295-6C4B255ED22F}"/>
              </a:ext>
            </a:extLst>
          </p:cNvPr>
          <p:cNvSpPr txBox="1"/>
          <p:nvPr/>
        </p:nvSpPr>
        <p:spPr>
          <a:xfrm>
            <a:off x="774192" y="5751663"/>
            <a:ext cx="10735464" cy="830997"/>
          </a:xfrm>
          <a:prstGeom prst="rect">
            <a:avLst/>
          </a:prstGeom>
          <a:noFill/>
        </p:spPr>
        <p:txBody>
          <a:bodyPr wrap="square" rtlCol="0">
            <a:spAutoFit/>
          </a:bodyPr>
          <a:lstStyle/>
          <a:p>
            <a:pPr marL="342900" indent="-342900">
              <a:buFont typeface="Wingdings" panose="05000000000000000000" pitchFamily="2" charset="2"/>
              <a:buChar char="Ø"/>
            </a:pPr>
            <a:r>
              <a:rPr kumimoji="1" lang="en-US" altLang="ja-JP" sz="2400" dirty="0"/>
              <a:t>The areas of cooperation will be regularly reviewed and updated through the ministerial-level Japan-EU Digital Partnership Meeting.</a:t>
            </a:r>
          </a:p>
        </p:txBody>
      </p:sp>
      <p:pic>
        <p:nvPicPr>
          <p:cNvPr id="16" name="図 15">
            <a:extLst>
              <a:ext uri="{FF2B5EF4-FFF2-40B4-BE49-F238E27FC236}">
                <a16:creationId xmlns:a16="http://schemas.microsoft.com/office/drawing/2014/main" id="{5AF3AAE2-52E8-715D-0DB1-303E38E69D15}"/>
              </a:ext>
            </a:extLst>
          </p:cNvPr>
          <p:cNvPicPr>
            <a:picLocks noChangeAspect="1"/>
          </p:cNvPicPr>
          <p:nvPr/>
        </p:nvPicPr>
        <p:blipFill>
          <a:blip r:embed="rId2"/>
          <a:stretch>
            <a:fillRect/>
          </a:stretch>
        </p:blipFill>
        <p:spPr>
          <a:xfrm>
            <a:off x="1948270" y="1114101"/>
            <a:ext cx="8295460" cy="4668677"/>
          </a:xfrm>
          <a:prstGeom prst="rect">
            <a:avLst/>
          </a:prstGeom>
        </p:spPr>
      </p:pic>
    </p:spTree>
    <p:extLst>
      <p:ext uri="{BB962C8B-B14F-4D97-AF65-F5344CB8AC3E}">
        <p14:creationId xmlns:p14="http://schemas.microsoft.com/office/powerpoint/2010/main" val="3824148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9C51-8B6B-1177-5990-7EF8DA01C2DE}"/>
            </a:ext>
          </a:extLst>
        </p:cNvPr>
        <p:cNvGrpSpPr/>
        <p:nvPr/>
      </p:nvGrpSpPr>
      <p:grpSpPr>
        <a:xfrm>
          <a:off x="0" y="0"/>
          <a:ext cx="0" cy="0"/>
          <a:chOff x="0" y="0"/>
          <a:chExt cx="0" cy="0"/>
        </a:xfrm>
      </p:grpSpPr>
      <p:sp>
        <p:nvSpPr>
          <p:cNvPr id="8" name="タイトル 7">
            <a:extLst>
              <a:ext uri="{FF2B5EF4-FFF2-40B4-BE49-F238E27FC236}">
                <a16:creationId xmlns:a16="http://schemas.microsoft.com/office/drawing/2014/main" id="{898E6FE7-831C-3862-84D9-F848AD31D5E8}"/>
              </a:ext>
            </a:extLst>
          </p:cNvPr>
          <p:cNvSpPr>
            <a:spLocks noGrp="1"/>
          </p:cNvSpPr>
          <p:nvPr>
            <p:ph type="title"/>
          </p:nvPr>
        </p:nvSpPr>
        <p:spPr>
          <a:xfrm>
            <a:off x="838200" y="741981"/>
            <a:ext cx="10515600" cy="1325563"/>
          </a:xfrm>
        </p:spPr>
        <p:txBody>
          <a:bodyPr>
            <a:normAutofit/>
          </a:bodyPr>
          <a:lstStyle/>
          <a:p>
            <a:r>
              <a:rPr lang="en-US" altLang="ja-JP" sz="2800" b="1" u="sng" dirty="0">
                <a:latin typeface="+mn-lt"/>
              </a:rPr>
              <a:t>EU-Japan Summit Agreement (July 2025)</a:t>
            </a:r>
            <a:endParaRPr lang="ja-JP" altLang="en-US" sz="2800" b="1" u="sng" dirty="0">
              <a:latin typeface="+mn-lt"/>
            </a:endParaRPr>
          </a:p>
        </p:txBody>
      </p:sp>
      <p:sp>
        <p:nvSpPr>
          <p:cNvPr id="6" name="コンテンツ プレースホルダー 5">
            <a:extLst>
              <a:ext uri="{FF2B5EF4-FFF2-40B4-BE49-F238E27FC236}">
                <a16:creationId xmlns:a16="http://schemas.microsoft.com/office/drawing/2014/main" id="{64E290A6-D375-0E42-524C-F011E5DEC100}"/>
              </a:ext>
            </a:extLst>
          </p:cNvPr>
          <p:cNvSpPr>
            <a:spLocks noGrp="1"/>
          </p:cNvSpPr>
          <p:nvPr>
            <p:ph idx="1"/>
          </p:nvPr>
        </p:nvSpPr>
        <p:spPr>
          <a:xfrm>
            <a:off x="838200" y="2086832"/>
            <a:ext cx="10515600" cy="2493834"/>
          </a:xfrm>
        </p:spPr>
        <p:txBody>
          <a:bodyPr>
            <a:noAutofit/>
          </a:bodyPr>
          <a:lstStyle/>
          <a:p>
            <a:pPr>
              <a:lnSpc>
                <a:spcPct val="110000"/>
              </a:lnSpc>
              <a:buFont typeface="Wingdings" panose="05000000000000000000" pitchFamily="2" charset="2"/>
              <a:buChar char="Ø"/>
            </a:pPr>
            <a:r>
              <a:rPr lang="en-US" altLang="ja-JP" dirty="0"/>
              <a:t>In the area of economic security, Japan and the EU will promote cooperation in strengthening </a:t>
            </a:r>
            <a:r>
              <a:rPr lang="en-US" altLang="ja-JP" u="sng" dirty="0"/>
              <a:t>supply chain resilience</a:t>
            </a:r>
            <a:r>
              <a:rPr lang="en-US" altLang="ja-JP" dirty="0"/>
              <a:t>, including for </a:t>
            </a:r>
            <a:r>
              <a:rPr lang="en-US" altLang="ja-JP" u="sng" dirty="0"/>
              <a:t>critical minerals</a:t>
            </a:r>
            <a:r>
              <a:rPr lang="en-US" altLang="ja-JP" dirty="0"/>
              <a:t>, reducing </a:t>
            </a:r>
            <a:r>
              <a:rPr lang="en-US" altLang="ja-JP" u="sng" dirty="0"/>
              <a:t>strategic dependencies</a:t>
            </a:r>
            <a:r>
              <a:rPr lang="en-US" altLang="ja-JP" dirty="0"/>
              <a:t>, responding to </a:t>
            </a:r>
            <a:r>
              <a:rPr lang="en-US" altLang="ja-JP" u="sng" dirty="0"/>
              <a:t>economic coercion and non-market policies and practices</a:t>
            </a:r>
            <a:r>
              <a:rPr lang="en-US" altLang="ja-JP" dirty="0"/>
              <a:t>, promoting and protecting </a:t>
            </a:r>
            <a:r>
              <a:rPr lang="en-US" altLang="ja-JP" u="sng" dirty="0"/>
              <a:t>critical and emerging technologies</a:t>
            </a:r>
            <a:r>
              <a:rPr lang="en-US" altLang="ja-JP" dirty="0"/>
              <a:t>, and advancing cooperation in areas such as </a:t>
            </a:r>
            <a:r>
              <a:rPr lang="en-US" altLang="ja-JP" u="sng" dirty="0"/>
              <a:t>energy</a:t>
            </a:r>
            <a:r>
              <a:rPr lang="en-US" altLang="ja-JP" dirty="0"/>
              <a:t>.</a:t>
            </a:r>
          </a:p>
        </p:txBody>
      </p:sp>
      <p:sp>
        <p:nvSpPr>
          <p:cNvPr id="4" name="スライド番号プレースホルダー 3">
            <a:extLst>
              <a:ext uri="{FF2B5EF4-FFF2-40B4-BE49-F238E27FC236}">
                <a16:creationId xmlns:a16="http://schemas.microsoft.com/office/drawing/2014/main" id="{B3AE6087-3FA0-F975-E231-A88B603A59C3}"/>
              </a:ext>
            </a:extLst>
          </p:cNvPr>
          <p:cNvSpPr>
            <a:spLocks noGrp="1"/>
          </p:cNvSpPr>
          <p:nvPr>
            <p:ph type="sldNum" sz="quarter" idx="12"/>
          </p:nvPr>
        </p:nvSpPr>
        <p:spPr/>
        <p:txBody>
          <a:bodyPr/>
          <a:lstStyle/>
          <a:p>
            <a:fld id="{A99D720A-4AD5-4DCF-885F-DE5297996123}" type="slidenum">
              <a:rPr kumimoji="1" lang="ja-JP" altLang="en-US" smtClean="0"/>
              <a:t>16</a:t>
            </a:fld>
            <a:endParaRPr kumimoji="1" lang="ja-JP" altLang="en-US" dirty="0"/>
          </a:p>
        </p:txBody>
      </p:sp>
      <p:sp>
        <p:nvSpPr>
          <p:cNvPr id="3" name="タイトル 6">
            <a:extLst>
              <a:ext uri="{FF2B5EF4-FFF2-40B4-BE49-F238E27FC236}">
                <a16:creationId xmlns:a16="http://schemas.microsoft.com/office/drawing/2014/main" id="{ADE62396-DDF9-867D-CB27-EB87A972B807}"/>
              </a:ext>
            </a:extLst>
          </p:cNvPr>
          <p:cNvSpPr txBox="1">
            <a:spLocks/>
          </p:cNvSpPr>
          <p:nvPr/>
        </p:nvSpPr>
        <p:spPr>
          <a:xfrm>
            <a:off x="838200" y="136523"/>
            <a:ext cx="10515600" cy="74559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3600" b="1" dirty="0">
                <a:solidFill>
                  <a:srgbClr val="FFFFFF"/>
                </a:solidFill>
                <a:ea typeface="ＭＳ Ｐゴシック" panose="020B0600070205080204" pitchFamily="50" charset="-128"/>
                <a:cs typeface="+mj-cs"/>
              </a:rPr>
              <a:t>6.</a:t>
            </a:r>
            <a:r>
              <a:rPr kumimoji="1" lang="en-US" altLang="ja-JP" sz="36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 Economic Security, Supply Chain Resilience</a:t>
            </a:r>
          </a:p>
        </p:txBody>
      </p:sp>
    </p:spTree>
    <p:extLst>
      <p:ext uri="{BB962C8B-B14F-4D97-AF65-F5344CB8AC3E}">
        <p14:creationId xmlns:p14="http://schemas.microsoft.com/office/powerpoint/2010/main" val="1640796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FC7A1-B50A-CE40-1AF2-A4CDBFB94DE5}"/>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920E182-5C17-F7AC-D54A-1D64F1CBD7F4}"/>
              </a:ext>
            </a:extLst>
          </p:cNvPr>
          <p:cNvSpPr>
            <a:spLocks noGrp="1"/>
          </p:cNvSpPr>
          <p:nvPr>
            <p:ph type="sldNum" sz="quarter" idx="12"/>
          </p:nvPr>
        </p:nvSpPr>
        <p:spPr>
          <a:xfrm>
            <a:off x="9275618" y="5027084"/>
            <a:ext cx="2743200" cy="365125"/>
          </a:xfrm>
        </p:spPr>
        <p:txBody>
          <a:bodyPr/>
          <a:lstStyle/>
          <a:p>
            <a:fld id="{A99D720A-4AD5-4DCF-885F-DE5297996123}" type="slidenum">
              <a:rPr kumimoji="1" lang="ja-JP" altLang="en-US" smtClean="0"/>
              <a:t>17</a:t>
            </a:fld>
            <a:endParaRPr kumimoji="1" lang="ja-JP" altLang="en-US" dirty="0"/>
          </a:p>
        </p:txBody>
      </p:sp>
      <p:sp>
        <p:nvSpPr>
          <p:cNvPr id="3" name="タイトル 6">
            <a:extLst>
              <a:ext uri="{FF2B5EF4-FFF2-40B4-BE49-F238E27FC236}">
                <a16:creationId xmlns:a16="http://schemas.microsoft.com/office/drawing/2014/main" id="{F59D2123-DD52-EF75-F1A6-1975DA9A5C8C}"/>
              </a:ext>
            </a:extLst>
          </p:cNvPr>
          <p:cNvSpPr txBox="1">
            <a:spLocks/>
          </p:cNvSpPr>
          <p:nvPr/>
        </p:nvSpPr>
        <p:spPr>
          <a:xfrm>
            <a:off x="768096" y="185739"/>
            <a:ext cx="10585704" cy="74559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3600" b="1" dirty="0">
                <a:solidFill>
                  <a:srgbClr val="FFFFFF"/>
                </a:solidFill>
                <a:ea typeface="ＭＳ Ｐゴシック" panose="020B0600070205080204" pitchFamily="50" charset="-128"/>
                <a:cs typeface="+mj-cs"/>
              </a:rPr>
              <a:t>7. </a:t>
            </a:r>
            <a:r>
              <a:rPr kumimoji="1" lang="en-US" altLang="ja-JP" sz="36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Japan-EU Competitiveness Alliance  (July 2025)</a:t>
            </a:r>
          </a:p>
        </p:txBody>
      </p:sp>
      <p:sp>
        <p:nvSpPr>
          <p:cNvPr id="18" name="Text 2">
            <a:extLst>
              <a:ext uri="{FF2B5EF4-FFF2-40B4-BE49-F238E27FC236}">
                <a16:creationId xmlns:a16="http://schemas.microsoft.com/office/drawing/2014/main" id="{748E4BC7-7703-9892-5883-080FCF07645C}"/>
              </a:ext>
            </a:extLst>
          </p:cNvPr>
          <p:cNvSpPr/>
          <p:nvPr/>
        </p:nvSpPr>
        <p:spPr>
          <a:xfrm>
            <a:off x="9743101" y="6589965"/>
            <a:ext cx="2148840" cy="164592"/>
          </a:xfrm>
          <a:prstGeom prst="rect">
            <a:avLst/>
          </a:prstGeom>
          <a:noFill/>
          <a:ln/>
        </p:spPr>
        <p:txBody>
          <a:bodyPr wrap="square" lIns="0" tIns="0" rIns="0" bIns="0" rtlCol="0" anchor="ctr"/>
          <a:lstStyle/>
          <a:p>
            <a:pPr algn="r"/>
            <a:r>
              <a:rPr kumimoji="0" lang="en-US" sz="750" dirty="0">
                <a:solidFill>
                  <a:srgbClr val="5C6470"/>
                </a:solidFill>
                <a:latin typeface="Arial" pitchFamily="34" charset="0"/>
                <a:ea typeface="Arial" pitchFamily="34" charset="-122"/>
                <a:cs typeface="Arial" pitchFamily="34" charset="-120"/>
              </a:rPr>
              <a:t>EU-Japan Competitiveness Alliance | 1/2</a:t>
            </a:r>
            <a:endParaRPr kumimoji="0" lang="en-US" sz="750" dirty="0">
              <a:solidFill>
                <a:prstClr val="black"/>
              </a:solidFill>
              <a:latin typeface="Arial"/>
            </a:endParaRPr>
          </a:p>
        </p:txBody>
      </p:sp>
      <p:sp>
        <p:nvSpPr>
          <p:cNvPr id="21" name="Text 5">
            <a:extLst>
              <a:ext uri="{FF2B5EF4-FFF2-40B4-BE49-F238E27FC236}">
                <a16:creationId xmlns:a16="http://schemas.microsoft.com/office/drawing/2014/main" id="{8185E46B-B4BB-1878-9CDA-E46BDE702A4C}"/>
              </a:ext>
            </a:extLst>
          </p:cNvPr>
          <p:cNvSpPr/>
          <p:nvPr/>
        </p:nvSpPr>
        <p:spPr>
          <a:xfrm>
            <a:off x="955548" y="3007755"/>
            <a:ext cx="5175504" cy="384048"/>
          </a:xfrm>
          <a:prstGeom prst="rect">
            <a:avLst/>
          </a:prstGeom>
          <a:solidFill>
            <a:srgbClr val="1F4E79"/>
          </a:solidFill>
          <a:ln>
            <a:solidFill>
              <a:srgbClr val="1F4E79">
                <a:alpha val="0"/>
              </a:srgbClr>
            </a:solidFill>
          </a:ln>
        </p:spPr>
        <p:txBody>
          <a:bodyPr wrap="square" rtlCol="0" anchor="ctr">
            <a:normAutofit/>
          </a:bodyPr>
          <a:lstStyle/>
          <a:p>
            <a:r>
              <a:rPr kumimoji="0" lang="en-US" sz="1600" b="1" dirty="0">
                <a:solidFill>
                  <a:srgbClr val="FFFFFF"/>
                </a:solidFill>
                <a:latin typeface="Arial" pitchFamily="34" charset="0"/>
                <a:ea typeface="Arial" pitchFamily="34" charset="-122"/>
                <a:cs typeface="Arial" pitchFamily="34" charset="-120"/>
              </a:rPr>
              <a:t>Trade and Economic Security</a:t>
            </a:r>
            <a:endParaRPr kumimoji="0" lang="en-US" sz="1600" dirty="0">
              <a:solidFill>
                <a:prstClr val="black"/>
              </a:solidFill>
              <a:latin typeface="Arial"/>
            </a:endParaRPr>
          </a:p>
        </p:txBody>
      </p:sp>
      <p:sp>
        <p:nvSpPr>
          <p:cNvPr id="23" name="Text 7">
            <a:extLst>
              <a:ext uri="{FF2B5EF4-FFF2-40B4-BE49-F238E27FC236}">
                <a16:creationId xmlns:a16="http://schemas.microsoft.com/office/drawing/2014/main" id="{15082905-8D21-BFF0-B3CB-9B4054387349}"/>
              </a:ext>
            </a:extLst>
          </p:cNvPr>
          <p:cNvSpPr/>
          <p:nvPr/>
        </p:nvSpPr>
        <p:spPr>
          <a:xfrm>
            <a:off x="6248400" y="1988310"/>
            <a:ext cx="5108448" cy="384048"/>
          </a:xfrm>
          <a:prstGeom prst="rect">
            <a:avLst/>
          </a:prstGeom>
          <a:solidFill>
            <a:srgbClr val="1F4E79"/>
          </a:solidFill>
          <a:ln>
            <a:solidFill>
              <a:srgbClr val="1F4E79">
                <a:alpha val="0"/>
              </a:srgbClr>
            </a:solidFill>
          </a:ln>
        </p:spPr>
        <p:txBody>
          <a:bodyPr wrap="square" rtlCol="0" anchor="ctr">
            <a:normAutofit/>
          </a:bodyPr>
          <a:lstStyle/>
          <a:p>
            <a:r>
              <a:rPr kumimoji="0" lang="en-US" sz="1600" b="1" dirty="0">
                <a:solidFill>
                  <a:srgbClr val="FFFFFF"/>
                </a:solidFill>
                <a:latin typeface="Arial" pitchFamily="34" charset="0"/>
                <a:ea typeface="Arial" pitchFamily="34" charset="-122"/>
                <a:cs typeface="Arial" pitchFamily="34" charset="-120"/>
              </a:rPr>
              <a:t>Supply Chain Resilience</a:t>
            </a:r>
            <a:endParaRPr kumimoji="0" lang="en-US" sz="1600" dirty="0">
              <a:solidFill>
                <a:prstClr val="black"/>
              </a:solidFill>
              <a:latin typeface="Arial"/>
            </a:endParaRPr>
          </a:p>
        </p:txBody>
      </p:sp>
      <p:sp>
        <p:nvSpPr>
          <p:cNvPr id="2" name="Text 3">
            <a:extLst>
              <a:ext uri="{FF2B5EF4-FFF2-40B4-BE49-F238E27FC236}">
                <a16:creationId xmlns:a16="http://schemas.microsoft.com/office/drawing/2014/main" id="{51D42BA5-DE34-3ED8-BC0D-95D4A492D01A}"/>
              </a:ext>
            </a:extLst>
          </p:cNvPr>
          <p:cNvSpPr/>
          <p:nvPr/>
        </p:nvSpPr>
        <p:spPr>
          <a:xfrm>
            <a:off x="955548" y="1988310"/>
            <a:ext cx="5105400" cy="378744"/>
          </a:xfrm>
          <a:prstGeom prst="rect">
            <a:avLst/>
          </a:prstGeom>
          <a:solidFill>
            <a:srgbClr val="1F4E79"/>
          </a:solidFill>
          <a:ln>
            <a:solidFill>
              <a:srgbClr val="1F4E79">
                <a:alpha val="0"/>
              </a:srgbClr>
            </a:solidFill>
          </a:ln>
        </p:spPr>
        <p:txBody>
          <a:bodyPr wrap="square" rtlCol="0" anchor="ctr">
            <a:normAutofit/>
          </a:bodyPr>
          <a:lstStyle/>
          <a:p>
            <a:pPr>
              <a:defRPr/>
            </a:pPr>
            <a:r>
              <a:rPr kumimoji="0" lang="en-US" sz="1400" b="1" dirty="0">
                <a:solidFill>
                  <a:srgbClr val="FFFFFF"/>
                </a:solidFill>
                <a:latin typeface="Arial" pitchFamily="34" charset="0"/>
                <a:ea typeface="Arial" pitchFamily="34" charset="-122"/>
                <a:cs typeface="Arial" pitchFamily="34" charset="-120"/>
              </a:rPr>
              <a:t>Decarbonisation, Circular Economy and Energy</a:t>
            </a:r>
            <a:endParaRPr kumimoji="0" lang="en-US" sz="1400" dirty="0">
              <a:solidFill>
                <a:prstClr val="black"/>
              </a:solidFill>
              <a:latin typeface="Arial"/>
            </a:endParaRPr>
          </a:p>
        </p:txBody>
      </p:sp>
      <p:sp>
        <p:nvSpPr>
          <p:cNvPr id="7" name="Text 5"/>
          <p:cNvSpPr/>
          <p:nvPr/>
        </p:nvSpPr>
        <p:spPr>
          <a:xfrm>
            <a:off x="955548" y="4032504"/>
            <a:ext cx="5105400" cy="384048"/>
          </a:xfrm>
          <a:prstGeom prst="rect">
            <a:avLst/>
          </a:prstGeom>
          <a:solidFill>
            <a:srgbClr val="1F4E79"/>
          </a:solidFill>
          <a:ln>
            <a:solidFill>
              <a:srgbClr val="1F4E79">
                <a:alpha val="0"/>
              </a:srgbClr>
            </a:solidFill>
          </a:ln>
        </p:spPr>
        <p:txBody>
          <a:bodyPr wrap="square" rtlCol="0" anchor="ctr">
            <a:normAutofit/>
          </a:bodyPr>
          <a:lstStyle/>
          <a:p>
            <a:pPr>
              <a:defRPr/>
            </a:pPr>
            <a:r>
              <a:rPr kumimoji="0" lang="en-US" sz="1380" b="1" dirty="0">
                <a:solidFill>
                  <a:srgbClr val="FFFFFF"/>
                </a:solidFill>
                <a:latin typeface="Arial" pitchFamily="34" charset="0"/>
                <a:ea typeface="Arial" pitchFamily="34" charset="-122"/>
                <a:cs typeface="Arial" pitchFamily="34" charset="-120"/>
              </a:rPr>
              <a:t>Space and Bio</a:t>
            </a:r>
            <a:endParaRPr kumimoji="0" lang="en-US" sz="1380" dirty="0">
              <a:solidFill>
                <a:prstClr val="black"/>
              </a:solidFill>
              <a:latin typeface="Arial"/>
            </a:endParaRPr>
          </a:p>
        </p:txBody>
      </p:sp>
      <p:sp>
        <p:nvSpPr>
          <p:cNvPr id="9" name="Text 7"/>
          <p:cNvSpPr/>
          <p:nvPr/>
        </p:nvSpPr>
        <p:spPr>
          <a:xfrm>
            <a:off x="990600" y="4943115"/>
            <a:ext cx="5105400" cy="310896"/>
          </a:xfrm>
          <a:prstGeom prst="rect">
            <a:avLst/>
          </a:prstGeom>
          <a:solidFill>
            <a:srgbClr val="1F4E79"/>
          </a:solidFill>
          <a:ln>
            <a:solidFill>
              <a:srgbClr val="1F4E79">
                <a:alpha val="0"/>
              </a:srgbClr>
            </a:solidFill>
          </a:ln>
        </p:spPr>
        <p:txBody>
          <a:bodyPr wrap="square" rtlCol="0" anchor="ctr">
            <a:normAutofit/>
          </a:bodyPr>
          <a:lstStyle/>
          <a:p>
            <a:pPr>
              <a:defRPr/>
            </a:pPr>
            <a:r>
              <a:rPr kumimoji="0" lang="en-US" sz="1360" b="1" dirty="0">
                <a:solidFill>
                  <a:srgbClr val="FFFFFF"/>
                </a:solidFill>
                <a:latin typeface="Arial" pitchFamily="34" charset="0"/>
                <a:ea typeface="Arial" pitchFamily="34" charset="-122"/>
                <a:cs typeface="Arial" pitchFamily="34" charset="-120"/>
              </a:rPr>
              <a:t>Defense Industry</a:t>
            </a:r>
            <a:endParaRPr kumimoji="0" lang="en-US" sz="1360" dirty="0">
              <a:solidFill>
                <a:prstClr val="black"/>
              </a:solidFill>
              <a:latin typeface="Arial"/>
            </a:endParaRPr>
          </a:p>
        </p:txBody>
      </p:sp>
      <p:sp>
        <p:nvSpPr>
          <p:cNvPr id="11" name="Text 9"/>
          <p:cNvSpPr/>
          <p:nvPr/>
        </p:nvSpPr>
        <p:spPr>
          <a:xfrm>
            <a:off x="6248400" y="3001998"/>
            <a:ext cx="5105400" cy="384048"/>
          </a:xfrm>
          <a:prstGeom prst="rect">
            <a:avLst/>
          </a:prstGeom>
          <a:solidFill>
            <a:srgbClr val="1F4E79"/>
          </a:solidFill>
          <a:ln>
            <a:solidFill>
              <a:srgbClr val="1F4E79">
                <a:alpha val="0"/>
              </a:srgbClr>
            </a:solidFill>
          </a:ln>
        </p:spPr>
        <p:txBody>
          <a:bodyPr wrap="square" rtlCol="0" anchor="ctr">
            <a:normAutofit/>
          </a:bodyPr>
          <a:lstStyle/>
          <a:p>
            <a:pPr>
              <a:defRPr/>
            </a:pPr>
            <a:r>
              <a:rPr kumimoji="0" lang="en-US" sz="1400" b="1" dirty="0">
                <a:solidFill>
                  <a:srgbClr val="FFFFFF"/>
                </a:solidFill>
                <a:latin typeface="Arial" pitchFamily="34" charset="0"/>
                <a:ea typeface="Arial" pitchFamily="34" charset="-122"/>
                <a:cs typeface="Arial" pitchFamily="34" charset="-120"/>
              </a:rPr>
              <a:t>Research, Innovation and Regulatory Cooperation</a:t>
            </a:r>
            <a:endParaRPr kumimoji="0" lang="en-US" sz="1400" dirty="0">
              <a:solidFill>
                <a:prstClr val="black"/>
              </a:solidFill>
              <a:latin typeface="Arial"/>
            </a:endParaRPr>
          </a:p>
        </p:txBody>
      </p:sp>
      <p:sp>
        <p:nvSpPr>
          <p:cNvPr id="13" name="Text 11"/>
          <p:cNvSpPr/>
          <p:nvPr/>
        </p:nvSpPr>
        <p:spPr>
          <a:xfrm>
            <a:off x="6248400" y="4044158"/>
            <a:ext cx="5105400" cy="384048"/>
          </a:xfrm>
          <a:prstGeom prst="rect">
            <a:avLst/>
          </a:prstGeom>
          <a:solidFill>
            <a:srgbClr val="1F4E79"/>
          </a:solidFill>
          <a:ln>
            <a:solidFill>
              <a:srgbClr val="1F4E79">
                <a:alpha val="0"/>
              </a:srgbClr>
            </a:solidFill>
          </a:ln>
        </p:spPr>
        <p:txBody>
          <a:bodyPr wrap="square" rtlCol="0" anchor="ctr">
            <a:normAutofit/>
          </a:bodyPr>
          <a:lstStyle/>
          <a:p>
            <a:pPr>
              <a:defRPr/>
            </a:pPr>
            <a:r>
              <a:rPr kumimoji="0" lang="en-US" sz="1400" b="1" dirty="0">
                <a:solidFill>
                  <a:srgbClr val="FFFFFF"/>
                </a:solidFill>
                <a:latin typeface="Arial" pitchFamily="34" charset="0"/>
                <a:ea typeface="Arial" pitchFamily="34" charset="-122"/>
                <a:cs typeface="Arial" pitchFamily="34" charset="-120"/>
              </a:rPr>
              <a:t>Digital, Competition Policy and Industry Support</a:t>
            </a:r>
            <a:endParaRPr kumimoji="0" lang="en-US" sz="1400" dirty="0">
              <a:solidFill>
                <a:prstClr val="black"/>
              </a:solidFill>
              <a:latin typeface="Arial"/>
            </a:endParaRPr>
          </a:p>
        </p:txBody>
      </p:sp>
      <p:sp>
        <p:nvSpPr>
          <p:cNvPr id="6" name="テキスト ボックス 5">
            <a:extLst>
              <a:ext uri="{FF2B5EF4-FFF2-40B4-BE49-F238E27FC236}">
                <a16:creationId xmlns:a16="http://schemas.microsoft.com/office/drawing/2014/main" id="{8350F72D-52E9-C04D-2867-D696A7A3529E}"/>
              </a:ext>
            </a:extLst>
          </p:cNvPr>
          <p:cNvSpPr txBox="1"/>
          <p:nvPr/>
        </p:nvSpPr>
        <p:spPr>
          <a:xfrm>
            <a:off x="6612467" y="4992401"/>
            <a:ext cx="4851400" cy="523220"/>
          </a:xfrm>
          <a:prstGeom prst="rect">
            <a:avLst/>
          </a:prstGeom>
          <a:noFill/>
        </p:spPr>
        <p:txBody>
          <a:bodyPr wrap="square">
            <a:spAutoFit/>
          </a:bodyPr>
          <a:lstStyle/>
          <a:p>
            <a:r>
              <a:rPr kumimoji="0" lang="en-US" altLang="ja-JP" sz="1400" b="1" i="0" u="sng" strike="noStrike" kern="1200" cap="none" spc="0" normalizeH="0" baseline="0" noProof="0" dirty="0">
                <a:ln>
                  <a:noFill/>
                </a:ln>
                <a:solidFill>
                  <a:srgbClr val="111111"/>
                </a:solidFill>
                <a:effectLst/>
                <a:highlight>
                  <a:srgbClr val="FFFF00"/>
                </a:highlight>
                <a:uLnTx/>
                <a:uFillTx/>
                <a:latin typeface="Arial" pitchFamily="34" charset="0"/>
                <a:ea typeface="Arial" pitchFamily="34" charset="-122"/>
                <a:cs typeface="Arial" pitchFamily="34" charset="-120"/>
              </a:rPr>
              <a:t>The strengthened EU-Japan Centre for Industrial Cooperation will provide support.</a:t>
            </a:r>
            <a:endParaRPr lang="ja-JP" altLang="en-US" dirty="0"/>
          </a:p>
        </p:txBody>
      </p:sp>
    </p:spTree>
    <p:extLst>
      <p:ext uri="{BB962C8B-B14F-4D97-AF65-F5344CB8AC3E}">
        <p14:creationId xmlns:p14="http://schemas.microsoft.com/office/powerpoint/2010/main" val="1167061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D2E57-64E7-990D-AB73-CB5EA3ADD386}"/>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4DA56BDD-5C7B-CC54-741A-392097546FAD}"/>
              </a:ext>
            </a:extLst>
          </p:cNvPr>
          <p:cNvSpPr>
            <a:spLocks noGrp="1"/>
          </p:cNvSpPr>
          <p:nvPr>
            <p:ph idx="1"/>
          </p:nvPr>
        </p:nvSpPr>
        <p:spPr>
          <a:xfrm>
            <a:off x="914400" y="1733054"/>
            <a:ext cx="9903646" cy="4732222"/>
          </a:xfrm>
        </p:spPr>
        <p:txBody>
          <a:bodyPr>
            <a:normAutofit/>
          </a:bodyPr>
          <a:lstStyle/>
          <a:p>
            <a:pPr>
              <a:buFont typeface="Wingdings" panose="05000000000000000000" pitchFamily="2" charset="2"/>
              <a:buChar char="Ø"/>
            </a:pPr>
            <a:r>
              <a:rPr lang="en-US" altLang="ja-JP" sz="2600" dirty="0"/>
              <a:t>The agreement allows Japanese researchers and </a:t>
            </a:r>
            <a:r>
              <a:rPr lang="en-US" altLang="ja-JP" sz="2600" dirty="0" err="1"/>
              <a:t>organisations</a:t>
            </a:r>
            <a:r>
              <a:rPr lang="en-US" altLang="ja-JP" sz="2600" dirty="0"/>
              <a:t> to take part in Horizon Europe on equal terms with those from EU Member States and other associated countries. They will be able to join and lead international research consortia, receive EU funding, and work alongside top research institutions to help address global challenges.</a:t>
            </a:r>
          </a:p>
          <a:p>
            <a:pPr marL="0" indent="0">
              <a:buNone/>
            </a:pPr>
            <a:endParaRPr lang="en-US" altLang="ja-JP" dirty="0"/>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ja-JP"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Japan's association covers Horizon Europe Pillar II, which has a budget of €52.4 billion. This pillar funds multinational research and innovation projects addressing major societal challenges related to climate, energy, health and the digital economy. Japan will also contribute financially to the </a:t>
            </a:r>
            <a:r>
              <a:rPr kumimoji="0" lang="en-US" altLang="ja-JP" sz="2400" b="0" i="0" u="none" strike="noStrike" kern="1200" cap="none" spc="0" normalizeH="0" baseline="0" noProof="0" dirty="0" err="1">
                <a:ln>
                  <a:noFill/>
                </a:ln>
                <a:solidFill>
                  <a:prstClr val="black"/>
                </a:solidFill>
                <a:effectLst/>
                <a:uLnTx/>
                <a:uFillTx/>
                <a:latin typeface="Arial" panose="020B0604020202020204" pitchFamily="34" charset="0"/>
                <a:ea typeface="ＭＳ Ｐゴシック" panose="020B0600070205080204" pitchFamily="50" charset="-128"/>
                <a:cs typeface="+mn-cs"/>
              </a:rPr>
              <a:t>programme's</a:t>
            </a:r>
            <a:r>
              <a:rPr kumimoji="0" lang="en-US" altLang="ja-JP"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 budget covering for the participation of Japanese entities.</a:t>
            </a:r>
          </a:p>
          <a:p>
            <a:pPr>
              <a:buFont typeface="Wingdings" panose="05000000000000000000" pitchFamily="2" charset="2"/>
              <a:buChar char="Ø"/>
            </a:pPr>
            <a:endParaRPr lang="en-US" altLang="ja-JP" dirty="0"/>
          </a:p>
        </p:txBody>
      </p:sp>
      <p:sp>
        <p:nvSpPr>
          <p:cNvPr id="4" name="スライド番号プレースホルダー 3">
            <a:extLst>
              <a:ext uri="{FF2B5EF4-FFF2-40B4-BE49-F238E27FC236}">
                <a16:creationId xmlns:a16="http://schemas.microsoft.com/office/drawing/2014/main" id="{52C6AB29-CBA6-B02C-222C-2574EC8EC614}"/>
              </a:ext>
            </a:extLst>
          </p:cNvPr>
          <p:cNvSpPr>
            <a:spLocks noGrp="1"/>
          </p:cNvSpPr>
          <p:nvPr>
            <p:ph type="sldNum" sz="quarter" idx="12"/>
          </p:nvPr>
        </p:nvSpPr>
        <p:spPr/>
        <p:txBody>
          <a:bodyPr/>
          <a:lstStyle/>
          <a:p>
            <a:fld id="{A99D720A-4AD5-4DCF-885F-DE5297996123}" type="slidenum">
              <a:rPr kumimoji="1" lang="ja-JP" altLang="en-US" smtClean="0"/>
              <a:t>18</a:t>
            </a:fld>
            <a:endParaRPr kumimoji="1" lang="ja-JP" altLang="en-US" dirty="0"/>
          </a:p>
        </p:txBody>
      </p:sp>
      <p:sp>
        <p:nvSpPr>
          <p:cNvPr id="3" name="タイトル 6">
            <a:extLst>
              <a:ext uri="{FF2B5EF4-FFF2-40B4-BE49-F238E27FC236}">
                <a16:creationId xmlns:a16="http://schemas.microsoft.com/office/drawing/2014/main" id="{06E0DB92-ACF6-0CA0-1A0C-BDCE535405EA}"/>
              </a:ext>
            </a:extLst>
          </p:cNvPr>
          <p:cNvSpPr txBox="1">
            <a:spLocks/>
          </p:cNvSpPr>
          <p:nvPr/>
        </p:nvSpPr>
        <p:spPr>
          <a:xfrm>
            <a:off x="838200" y="392724"/>
            <a:ext cx="10515600" cy="745594"/>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kumimoji="1" lang="en-US" altLang="ja-JP" sz="3200" b="1" i="0" u="none" strike="noStrike" kern="1200" cap="none" spc="0" normalizeH="0" baseline="0" noProof="0" dirty="0">
                <a:ln>
                  <a:noFill/>
                </a:ln>
                <a:solidFill>
                  <a:srgbClr val="FFFFFF"/>
                </a:solidFill>
                <a:effectLst/>
                <a:uLnTx/>
                <a:uFillTx/>
                <a:ea typeface="ＭＳ Ｐゴシック" panose="020B0600070205080204" pitchFamily="50" charset="-128"/>
                <a:cs typeface="+mj-cs"/>
              </a:rPr>
              <a:t>8. Associate Membership of “Horizon Europe”(July 30,2026)  </a:t>
            </a:r>
          </a:p>
        </p:txBody>
      </p:sp>
      <p:sp>
        <p:nvSpPr>
          <p:cNvPr id="11" name="Rectangle 2">
            <a:extLst>
              <a:ext uri="{FF2B5EF4-FFF2-40B4-BE49-F238E27FC236}">
                <a16:creationId xmlns:a16="http://schemas.microsoft.com/office/drawing/2014/main" id="{BC010CAA-144A-9D55-B915-4B17138F55E2}"/>
              </a:ext>
            </a:extLst>
          </p:cNvPr>
          <p:cNvSpPr>
            <a:spLocks noChangeArrowheads="1"/>
          </p:cNvSpPr>
          <p:nvPr/>
        </p:nvSpPr>
        <p:spPr bwMode="auto">
          <a:xfrm>
            <a:off x="827670" y="5654209"/>
            <a:ext cx="1031609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br>
              <a:rPr lang="en-US" altLang="ja-JP" sz="1100" dirty="0"/>
            </a:b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pic>
        <p:nvPicPr>
          <p:cNvPr id="5" name="図 4">
            <a:extLst>
              <a:ext uri="{FF2B5EF4-FFF2-40B4-BE49-F238E27FC236}">
                <a16:creationId xmlns:a16="http://schemas.microsoft.com/office/drawing/2014/main" id="{9CBD26F1-DCB2-A555-8832-A9E2A624085B}"/>
              </a:ext>
            </a:extLst>
          </p:cNvPr>
          <p:cNvPicPr>
            <a:picLocks noChangeAspect="1"/>
          </p:cNvPicPr>
          <p:nvPr/>
        </p:nvPicPr>
        <p:blipFill>
          <a:blip r:embed="rId2"/>
          <a:stretch>
            <a:fillRect/>
          </a:stretch>
        </p:blipFill>
        <p:spPr>
          <a:xfrm>
            <a:off x="10818046" y="1138318"/>
            <a:ext cx="1403303" cy="876749"/>
          </a:xfrm>
          <a:prstGeom prst="rect">
            <a:avLst/>
          </a:prstGeom>
        </p:spPr>
      </p:pic>
    </p:spTree>
    <p:extLst>
      <p:ext uri="{BB962C8B-B14F-4D97-AF65-F5344CB8AC3E}">
        <p14:creationId xmlns:p14="http://schemas.microsoft.com/office/powerpoint/2010/main" val="2322725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81F0CA-6C28-9B71-DA34-14B53C7D380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FC9657D0-33FE-D176-4646-E013EBA16D6D}"/>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39A3949-C341-7D2B-1E68-87E4E68BEF41}"/>
              </a:ext>
            </a:extLst>
          </p:cNvPr>
          <p:cNvSpPr>
            <a:spLocks noGrp="1"/>
          </p:cNvSpPr>
          <p:nvPr>
            <p:ph type="sldNum" sz="quarter" idx="12"/>
          </p:nvPr>
        </p:nvSpPr>
        <p:spPr/>
        <p:txBody>
          <a:bodyPr/>
          <a:lstStyle/>
          <a:p>
            <a:fld id="{A99D720A-4AD5-4DCF-885F-DE5297996123}" type="slidenum">
              <a:rPr kumimoji="1" lang="ja-JP" altLang="en-US" smtClean="0"/>
              <a:t>19</a:t>
            </a:fld>
            <a:endParaRPr kumimoji="1" lang="ja-JP" altLang="en-US" dirty="0"/>
          </a:p>
        </p:txBody>
      </p:sp>
      <p:pic>
        <p:nvPicPr>
          <p:cNvPr id="5" name="図 4">
            <a:extLst>
              <a:ext uri="{FF2B5EF4-FFF2-40B4-BE49-F238E27FC236}">
                <a16:creationId xmlns:a16="http://schemas.microsoft.com/office/drawing/2014/main" id="{4D61EA9B-391E-5327-F6E3-6051D9021468}"/>
              </a:ext>
            </a:extLst>
          </p:cNvPr>
          <p:cNvPicPr>
            <a:picLocks noChangeAspect="1"/>
          </p:cNvPicPr>
          <p:nvPr/>
        </p:nvPicPr>
        <p:blipFill>
          <a:blip r:embed="rId2"/>
          <a:stretch>
            <a:fillRect/>
          </a:stretch>
        </p:blipFill>
        <p:spPr>
          <a:xfrm>
            <a:off x="0" y="12700"/>
            <a:ext cx="12192000" cy="6832600"/>
          </a:xfrm>
          <a:prstGeom prst="rect">
            <a:avLst/>
          </a:prstGeom>
        </p:spPr>
      </p:pic>
    </p:spTree>
    <p:extLst>
      <p:ext uri="{BB962C8B-B14F-4D97-AF65-F5344CB8AC3E}">
        <p14:creationId xmlns:p14="http://schemas.microsoft.com/office/powerpoint/2010/main" val="2978525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20040" y="100584"/>
            <a:ext cx="11567160"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Past Horizon Europe Participation Examples (Japanese Companies)</a:t>
            </a:r>
            <a:endParaRPr kumimoji="0" lang="en-US" sz="22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ext 1"/>
          <p:cNvSpPr/>
          <p:nvPr/>
        </p:nvSpPr>
        <p:spPr>
          <a:xfrm>
            <a:off x="320040" y="566928"/>
            <a:ext cx="1600200" cy="411480"/>
          </a:xfrm>
          <a:prstGeom prst="rect">
            <a:avLst/>
          </a:prstGeom>
          <a:solidFill>
            <a:srgbClr val="1F4E79"/>
          </a:solidFill>
          <a:ln w="11430">
            <a:solidFill>
              <a:srgbClr val="FFFFFF"/>
            </a:solidFill>
          </a:ln>
        </p:spPr>
        <p:txBody>
          <a:bodyPr wrap="square" lIns="381" tIns="381" rIns="381" bIns="381"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Company</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Text 2"/>
          <p:cNvSpPr/>
          <p:nvPr/>
        </p:nvSpPr>
        <p:spPr>
          <a:xfrm>
            <a:off x="1920240" y="566928"/>
            <a:ext cx="1143000" cy="411480"/>
          </a:xfrm>
          <a:prstGeom prst="rect">
            <a:avLst/>
          </a:prstGeom>
          <a:solidFill>
            <a:srgbClr val="1F4E79"/>
          </a:solidFill>
          <a:ln w="11430">
            <a:solidFill>
              <a:srgbClr val="FFFFFF"/>
            </a:solidFill>
          </a:ln>
        </p:spPr>
        <p:txBody>
          <a:bodyPr wrap="square" lIns="381" tIns="381" rIns="381" bIns="381"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Area</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Text 3"/>
          <p:cNvSpPr/>
          <p:nvPr/>
        </p:nvSpPr>
        <p:spPr>
          <a:xfrm>
            <a:off x="3063240" y="566928"/>
            <a:ext cx="4251960" cy="411480"/>
          </a:xfrm>
          <a:prstGeom prst="rect">
            <a:avLst/>
          </a:prstGeom>
          <a:solidFill>
            <a:srgbClr val="1F4E79"/>
          </a:solidFill>
          <a:ln w="11430">
            <a:solidFill>
              <a:srgbClr val="FFFFFF"/>
            </a:solidFill>
          </a:ln>
        </p:spPr>
        <p:txBody>
          <a:bodyPr wrap="square" lIns="381" tIns="381" rIns="381" bIns="381"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Call name (Cluster)</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Text 4"/>
          <p:cNvSpPr/>
          <p:nvPr/>
        </p:nvSpPr>
        <p:spPr>
          <a:xfrm>
            <a:off x="7315200" y="566928"/>
            <a:ext cx="4572000" cy="411480"/>
          </a:xfrm>
          <a:prstGeom prst="rect">
            <a:avLst/>
          </a:prstGeom>
          <a:solidFill>
            <a:srgbClr val="1F4E79"/>
          </a:solidFill>
          <a:ln w="11430">
            <a:solidFill>
              <a:srgbClr val="FFFFFF"/>
            </a:solidFill>
          </a:ln>
        </p:spPr>
        <p:txBody>
          <a:bodyPr wrap="square" lIns="381" tIns="381" rIns="381" bIns="381"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Project</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Text 5"/>
          <p:cNvSpPr/>
          <p:nvPr/>
        </p:nvSpPr>
        <p:spPr>
          <a:xfrm>
            <a:off x="320040" y="978408"/>
            <a:ext cx="1600200" cy="713232"/>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Shiseido Company, Limited</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Text 6"/>
          <p:cNvSpPr/>
          <p:nvPr/>
        </p:nvSpPr>
        <p:spPr>
          <a:xfrm>
            <a:off x="1920240" y="978408"/>
            <a:ext cx="1143000" cy="713232"/>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Bio-based materials / Circular bioeconomy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Text 7"/>
          <p:cNvSpPr/>
          <p:nvPr/>
        </p:nvSpPr>
        <p:spPr>
          <a:xfrm>
            <a:off x="3063240" y="978408"/>
            <a:ext cx="4251960" cy="713232"/>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2: Green technologies and materials for cultural heritage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Cluster 6: Circular Bio Joint Undertakings: Development of scalable, safe bio-based surfactants,</a:t>
            </a:r>
            <a:r>
              <a:rPr kumimoji="0" lang="en-US" sz="900" b="0" i="0" u="none" strike="noStrike" kern="1200" cap="none" spc="0" normalizeH="0" baseline="0" noProof="0" dirty="0">
                <a:ln>
                  <a:noFill/>
                </a:ln>
                <a:solidFill>
                  <a:prstClr val="black"/>
                </a:solidFill>
                <a:effectLst/>
                <a:uLnTx/>
                <a:uFillTx/>
                <a:latin typeface="Arial"/>
                <a:ea typeface="+mn-ea"/>
                <a:cs typeface="+mn-cs"/>
              </a:rPr>
              <a:t> </a:t>
            </a: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with an improved sustainability profile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 8"/>
          <p:cNvSpPr/>
          <p:nvPr/>
        </p:nvSpPr>
        <p:spPr>
          <a:xfrm>
            <a:off x="7315200" y="978408"/>
            <a:ext cx="4572000" cy="713232"/>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GREen Endeavor in Art Restoration (GREENART)</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Bio-based sustainable SURFactants TO foster GREEN industry (SurfToGreen)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1" name="Text 9"/>
          <p:cNvSpPr/>
          <p:nvPr/>
        </p:nvSpPr>
        <p:spPr>
          <a:xfrm>
            <a:off x="320040" y="1691640"/>
            <a:ext cx="1600200" cy="713232"/>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Nikko Chemicals Co., Ltd.</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2" name="Text 10"/>
          <p:cNvSpPr/>
          <p:nvPr/>
        </p:nvSpPr>
        <p:spPr>
          <a:xfrm>
            <a:off x="1920240" y="1691640"/>
            <a:ext cx="1143000" cy="713232"/>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Bio-based materials / Circular bioeconomy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Text 11"/>
          <p:cNvSpPr/>
          <p:nvPr/>
        </p:nvSpPr>
        <p:spPr>
          <a:xfrm>
            <a:off x="3063240" y="1691640"/>
            <a:ext cx="4251960" cy="713232"/>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2: Green technologies and materials for cultural heritage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6: Circular Bio Joint Undertakings: Development of scalable, safe bio-based surfactants,</a:t>
            </a:r>
            <a:r>
              <a:rPr kumimoji="0" lang="en-US" sz="900" b="0" i="0" u="none" strike="noStrike" kern="1200" cap="none" spc="0" normalizeH="0" baseline="0" noProof="0" dirty="0">
                <a:ln>
                  <a:noFill/>
                </a:ln>
                <a:solidFill>
                  <a:prstClr val="black"/>
                </a:solidFill>
                <a:effectLst/>
                <a:uLnTx/>
                <a:uFillTx/>
                <a:latin typeface="Arial"/>
                <a:ea typeface="+mn-ea"/>
                <a:cs typeface="+mn-cs"/>
              </a:rPr>
              <a:t> </a:t>
            </a: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with an improved sustainability profile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4" name="Text 12"/>
          <p:cNvSpPr/>
          <p:nvPr/>
        </p:nvSpPr>
        <p:spPr>
          <a:xfrm>
            <a:off x="7315200" y="1691640"/>
            <a:ext cx="4572000" cy="713232"/>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GREen Endeavor in Art Restoration (GREENART)</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Bio-based sustainable SURFactants TO foster GREEN industry (SurfToGreen)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5" name="Text 13"/>
          <p:cNvSpPr/>
          <p:nvPr/>
        </p:nvSpPr>
        <p:spPr>
          <a:xfrm>
            <a:off x="320040" y="2404872"/>
            <a:ext cx="1600200" cy="475488"/>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AVL Japan K.K.</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6" name="Text 14"/>
          <p:cNvSpPr/>
          <p:nvPr/>
        </p:nvSpPr>
        <p:spPr>
          <a:xfrm>
            <a:off x="1920240" y="2404872"/>
            <a:ext cx="1143000" cy="475488"/>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AI, Data and Robotics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7" name="Text 15"/>
          <p:cNvSpPr/>
          <p:nvPr/>
        </p:nvSpPr>
        <p:spPr>
          <a:xfrm>
            <a:off x="3063240" y="2404872"/>
            <a:ext cx="4251960" cy="475488"/>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Cognitive Computing Continuum: Intelligence and automation for more efficient data processing</a:t>
            </a:r>
            <a:r>
              <a:rPr kumimoji="0" lang="en-US" sz="900" b="0" i="0" u="none" strike="noStrike" kern="1200" cap="none" spc="0" normalizeH="0" baseline="0" noProof="0" dirty="0">
                <a:ln>
                  <a:noFill/>
                </a:ln>
                <a:solidFill>
                  <a:prstClr val="black"/>
                </a:solidFill>
                <a:effectLst/>
                <a:uLnTx/>
                <a:uFillTx/>
                <a:latin typeface="Arial"/>
                <a:ea typeface="+mn-ea"/>
                <a:cs typeface="+mn-cs"/>
              </a:rPr>
              <a:t> </a:t>
            </a: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(AI, data and robotics partnership) (RIA)</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8" name="Text 16"/>
          <p:cNvSpPr/>
          <p:nvPr/>
        </p:nvSpPr>
        <p:spPr>
          <a:xfrm>
            <a:off x="7315200" y="2404872"/>
            <a:ext cx="4572000" cy="475488"/>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Continuums Of Game NETs: swarm intelligence as information processing (CoGNETs)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Text 17"/>
          <p:cNvSpPr/>
          <p:nvPr/>
        </p:nvSpPr>
        <p:spPr>
          <a:xfrm>
            <a:off x="320040" y="2880360"/>
            <a:ext cx="1600200" cy="56692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FUTU-RE Co., Ltd.</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0" name="Text 18"/>
          <p:cNvSpPr/>
          <p:nvPr/>
        </p:nvSpPr>
        <p:spPr>
          <a:xfrm>
            <a:off x="1920240" y="2880360"/>
            <a:ext cx="1143000" cy="56692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Circular economy / Cyber-physical systems (CPS)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Text 19"/>
          <p:cNvSpPr/>
          <p:nvPr/>
        </p:nvSpPr>
        <p:spPr>
          <a:xfrm>
            <a:off x="3063240" y="2880360"/>
            <a:ext cx="4251960" cy="56692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Global call </a:t>
            </a:r>
            <a:r>
              <a:rPr kumimoji="0" lang="en-US" sz="10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according</a:t>
            </a: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to SRIA 2023 (RIA)</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2" name="Text 20"/>
          <p:cNvSpPr/>
          <p:nvPr/>
        </p:nvSpPr>
        <p:spPr>
          <a:xfrm>
            <a:off x="7315200" y="2880360"/>
            <a:ext cx="4572000" cy="56692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Leverage synergy by cyber-physical systems for the convergence of the eco systems mobility, infrastructure and energy</a:t>
            </a:r>
            <a:r>
              <a:rPr kumimoji="0" lang="en-US" sz="900" b="0" i="0" u="none" strike="noStrike" kern="1200" cap="none" spc="0" normalizeH="0" baseline="0" noProof="0" dirty="0">
                <a:ln>
                  <a:noFill/>
                </a:ln>
                <a:solidFill>
                  <a:prstClr val="black"/>
                </a:solidFill>
                <a:effectLst/>
                <a:uLnTx/>
                <a:uFillTx/>
                <a:latin typeface="Arial"/>
                <a:ea typeface="+mn-ea"/>
                <a:cs typeface="+mn-cs"/>
              </a:rPr>
              <a:t> </a:t>
            </a: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n the circular economy for the Society 5.0 (Cynergy4MIE)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3" name="Text 21"/>
          <p:cNvSpPr/>
          <p:nvPr/>
        </p:nvSpPr>
        <p:spPr>
          <a:xfrm>
            <a:off x="320040" y="3447288"/>
            <a:ext cx="1600200" cy="457200"/>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Kajima Corporation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4" name="Text 22"/>
          <p:cNvSpPr/>
          <p:nvPr/>
        </p:nvSpPr>
        <p:spPr>
          <a:xfrm>
            <a:off x="1920240" y="3447288"/>
            <a:ext cx="1143000" cy="457200"/>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Construction DX / Construction tech</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5" name="Text 23"/>
          <p:cNvSpPr/>
          <p:nvPr/>
        </p:nvSpPr>
        <p:spPr>
          <a:xfrm>
            <a:off x="3063240" y="3447288"/>
            <a:ext cx="4251960" cy="457200"/>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Breakthrough technologies supporting technological sovereignty in construction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6" name="Text 24"/>
          <p:cNvSpPr/>
          <p:nvPr/>
        </p:nvSpPr>
        <p:spPr>
          <a:xfrm>
            <a:off x="7315200" y="3447288"/>
            <a:ext cx="4572000" cy="457200"/>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Human Centered Technologies for a Safer and Greener European Construction Industry (HumanTech)</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7" name="Text 25"/>
          <p:cNvSpPr/>
          <p:nvPr/>
        </p:nvSpPr>
        <p:spPr>
          <a:xfrm>
            <a:off x="320040" y="3904488"/>
            <a:ext cx="1600200" cy="47548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Kawada Robotics Corporation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8" name="Text 26"/>
          <p:cNvSpPr/>
          <p:nvPr/>
        </p:nvSpPr>
        <p:spPr>
          <a:xfrm>
            <a:off x="1920240" y="3904488"/>
            <a:ext cx="1143000" cy="47548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AI, Robotics / Smart Manufacturing</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9" name="Text 27"/>
          <p:cNvSpPr/>
          <p:nvPr/>
        </p:nvSpPr>
        <p:spPr>
          <a:xfrm>
            <a:off x="3063240" y="3904488"/>
            <a:ext cx="4251960" cy="47548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AI enhanced robotics systems for smart manufacturing (AI, Data and Robotics - Made in Europe Partnerships)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0" name="Text 28"/>
          <p:cNvSpPr/>
          <p:nvPr/>
        </p:nvSpPr>
        <p:spPr>
          <a:xfrm>
            <a:off x="7315200" y="3904488"/>
            <a:ext cx="4572000" cy="47548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Social industrial collaborative environments integrating AI, Big Data and Robotics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for smart manufacturing (CONVERGING)</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1" name="Text 29"/>
          <p:cNvSpPr/>
          <p:nvPr/>
        </p:nvSpPr>
        <p:spPr>
          <a:xfrm>
            <a:off x="320040" y="4379976"/>
            <a:ext cx="1600200" cy="512064"/>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sdtech Inc.</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2" name="Text 30"/>
          <p:cNvSpPr/>
          <p:nvPr/>
        </p:nvSpPr>
        <p:spPr>
          <a:xfrm>
            <a:off x="1920240" y="4379976"/>
            <a:ext cx="1143000" cy="512064"/>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CCAM (Connected, Cooperative and Automated Mobility)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3" name="Text 31"/>
          <p:cNvSpPr/>
          <p:nvPr/>
        </p:nvSpPr>
        <p:spPr>
          <a:xfrm>
            <a:off x="3063240" y="4379976"/>
            <a:ext cx="4251960" cy="512064"/>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5: User-centric development of vehicle technologies and solutions to optimise the on-board experience</a:t>
            </a:r>
            <a:r>
              <a:rPr kumimoji="0" lang="en-US" sz="900" b="0" i="0" u="none" strike="noStrike" kern="1200" cap="none" spc="0" normalizeH="0" baseline="0" noProof="0" dirty="0">
                <a:ln>
                  <a:noFill/>
                </a:ln>
                <a:solidFill>
                  <a:prstClr val="black"/>
                </a:solidFill>
                <a:effectLst/>
                <a:uLnTx/>
                <a:uFillTx/>
                <a:latin typeface="Arial"/>
                <a:ea typeface="+mn-ea"/>
                <a:cs typeface="+mn-cs"/>
              </a:rPr>
              <a:t> </a:t>
            </a: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and ensure inclusiveness (CCAM Partnership)</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4" name="Text 32"/>
          <p:cNvSpPr/>
          <p:nvPr/>
        </p:nvSpPr>
        <p:spPr>
          <a:xfrm>
            <a:off x="7315200" y="4379976"/>
            <a:ext cx="4572000" cy="512064"/>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Autonomous self-adaptive services for TRansformational personalized inclUsiveness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and resilience in mobility (AutoTRUST)</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5" name="Text 33"/>
          <p:cNvSpPr/>
          <p:nvPr/>
        </p:nvSpPr>
        <p:spPr>
          <a:xfrm>
            <a:off x="320040" y="4892040"/>
            <a:ext cx="1600200" cy="38404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SEMI Japan Office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6" name="Text 34"/>
          <p:cNvSpPr/>
          <p:nvPr/>
        </p:nvSpPr>
        <p:spPr>
          <a:xfrm>
            <a:off x="1920240" y="4892040"/>
            <a:ext cx="1143000" cy="38404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Semiconductors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7" name="Text 35"/>
          <p:cNvSpPr/>
          <p:nvPr/>
        </p:nvSpPr>
        <p:spPr>
          <a:xfrm>
            <a:off x="3063240" y="4892040"/>
            <a:ext cx="4251960" cy="38404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Chips Joint Undertaking</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8" name="Text 36"/>
          <p:cNvSpPr/>
          <p:nvPr/>
        </p:nvSpPr>
        <p:spPr>
          <a:xfrm>
            <a:off x="7315200" y="4892040"/>
            <a:ext cx="4572000" cy="38404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Japan and EU Semiconductors: Mutual Innovation &amp; Excellence (JASMINE)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9" name="Text 37"/>
          <p:cNvSpPr/>
          <p:nvPr/>
        </p:nvSpPr>
        <p:spPr>
          <a:xfrm>
            <a:off x="320040" y="5276088"/>
            <a:ext cx="1600200" cy="493776"/>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Tokyo Metropolitan Sewerage Service Corporation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0" name="Text 38"/>
          <p:cNvSpPr/>
          <p:nvPr/>
        </p:nvSpPr>
        <p:spPr>
          <a:xfrm>
            <a:off x="1920240" y="5276088"/>
            <a:ext cx="1143000" cy="493776"/>
          </a:xfrm>
          <a:prstGeom prst="rect">
            <a:avLst/>
          </a:prstGeom>
          <a:solidFill>
            <a:srgbClr val="F2F2F2"/>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Smart Infrastructure / Infrastructure Maintenance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1" name="Text 39"/>
          <p:cNvSpPr/>
          <p:nvPr/>
        </p:nvSpPr>
        <p:spPr>
          <a:xfrm>
            <a:off x="3063240" y="5276088"/>
            <a:ext cx="4251960" cy="493776"/>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Enhanced assessment, intervention and repair of civil engineering infrastructure (RIA)</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2" name="Text 40"/>
          <p:cNvSpPr/>
          <p:nvPr/>
        </p:nvSpPr>
        <p:spPr>
          <a:xfrm>
            <a:off x="7315200" y="5276088"/>
            <a:ext cx="4572000" cy="493776"/>
          </a:xfrm>
          <a:prstGeom prst="rect">
            <a:avLst/>
          </a:prstGeom>
          <a:solidFill>
            <a:srgbClr val="F2F2F2"/>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AI:Liner - Data-driven sewer asset management: a path toward the resilient transformation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of Europe's sewer infrastructure (AI-Liner)</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3" name="Text 41"/>
          <p:cNvSpPr/>
          <p:nvPr/>
        </p:nvSpPr>
        <p:spPr>
          <a:xfrm>
            <a:off x="320040" y="5769864"/>
            <a:ext cx="1600200" cy="56692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Toyo Aluminium K.K.</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4" name="Text 42"/>
          <p:cNvSpPr/>
          <p:nvPr/>
        </p:nvSpPr>
        <p:spPr>
          <a:xfrm>
            <a:off x="1920240" y="5769864"/>
            <a:ext cx="1143000" cy="566928"/>
          </a:xfrm>
          <a:prstGeom prst="rect">
            <a:avLst/>
          </a:prstGeom>
          <a:solidFill>
            <a:srgbClr val="D9D9D9"/>
          </a:solidFill>
          <a:ln w="10160">
            <a:solidFill>
              <a:srgbClr val="FFFFFF"/>
            </a:solidFill>
          </a:ln>
        </p:spPr>
        <p:txBody>
          <a:bodyPr wrap="square" lIns="572" tIns="572" rIns="572" bIns="572"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Next-generation photovoltaics (PV) / Clean Energy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5" name="Text 43"/>
          <p:cNvSpPr/>
          <p:nvPr/>
        </p:nvSpPr>
        <p:spPr>
          <a:xfrm>
            <a:off x="3063240" y="5769864"/>
            <a:ext cx="4251960" cy="56692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5: Demonstration pilot lines for alternative and innovative PV technologies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(Novel c-Si tandem, thin film tandem, bifacial, CPV, etc.)</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6" name="Text 44"/>
          <p:cNvSpPr/>
          <p:nvPr/>
        </p:nvSpPr>
        <p:spPr>
          <a:xfrm>
            <a:off x="7315200" y="5769864"/>
            <a:ext cx="4572000" cy="566928"/>
          </a:xfrm>
          <a:prstGeom prst="rect">
            <a:avLst/>
          </a:prstGeom>
          <a:solidFill>
            <a:srgbClr val="D9D9D9"/>
          </a:solidFill>
          <a:ln w="10160">
            <a:solidFill>
              <a:srgbClr val="FFFFFF"/>
            </a:solidFill>
          </a:ln>
        </p:spPr>
        <p:txBody>
          <a:bodyPr wrap="square" lIns="699" tIns="699" rIns="699" bIns="699"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Piloting novel cost-competitive bifacial IBC technology for vertical integrated European GW scale PV production value chain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(IBC4EU)</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7" name="Text 45"/>
          <p:cNvSpPr/>
          <p:nvPr/>
        </p:nvSpPr>
        <p:spPr>
          <a:xfrm>
            <a:off x="320040" y="6355080"/>
            <a:ext cx="5532120" cy="411480"/>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1 (Health)</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2 (Culture, Creativity and Inclusive Society)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3 (Civil Security for Society)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8" name="Text 46"/>
          <p:cNvSpPr/>
          <p:nvPr/>
        </p:nvSpPr>
        <p:spPr>
          <a:xfrm>
            <a:off x="6144768" y="6355080"/>
            <a:ext cx="5669280" cy="411480"/>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4 (Digital, Industry and Space)</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5 (Climate, Energy and Mobility)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Cluster 6 (Food, Bioeconomy, Natural Resources, Agriculture and Environment)</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9" name="Text 47"/>
          <p:cNvSpPr/>
          <p:nvPr/>
        </p:nvSpPr>
        <p:spPr>
          <a:xfrm>
            <a:off x="11841480" y="6473952"/>
            <a:ext cx="137160" cy="914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8C8C8C"/>
                </a:solidFill>
                <a:effectLst/>
                <a:uLnTx/>
                <a:uFillTx/>
                <a:latin typeface="Arial" pitchFamily="34" charset="0"/>
                <a:ea typeface="Arial" pitchFamily="34" charset="-122"/>
                <a:cs typeface="Arial" pitchFamily="34" charset="-120"/>
              </a:rPr>
              <a:t>9</a:t>
            </a:r>
            <a:endParaRPr kumimoji="0" lang="en-US" sz="700" b="0" i="0" u="none" strike="noStrike" kern="1200" cap="none" spc="0" normalizeH="0" baseline="0" noProof="0" dirty="0">
              <a:ln>
                <a:noFill/>
              </a:ln>
              <a:solidFill>
                <a:prstClr val="black"/>
              </a:solidFill>
              <a:effectLst/>
              <a:uLnTx/>
              <a:uFillTx/>
              <a:latin typeface="Arial"/>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47472" y="201168"/>
            <a:ext cx="11503152" cy="576072"/>
          </a:xfrm>
          <a:prstGeom prst="rect">
            <a:avLst/>
          </a:prstGeom>
          <a:solidFill>
            <a:srgbClr val="0E4C7D"/>
          </a:solidFill>
          <a:ln w="12700">
            <a:solidFill>
              <a:srgbClr val="0E4C7D"/>
            </a:solidFill>
            <a:prstDash val="solid"/>
          </a:ln>
        </p:spPr>
      </p:sp>
      <p:sp>
        <p:nvSpPr>
          <p:cNvPr id="3" name="Text 1"/>
          <p:cNvSpPr/>
          <p:nvPr/>
        </p:nvSpPr>
        <p:spPr>
          <a:xfrm>
            <a:off x="420624" y="283464"/>
            <a:ext cx="11356848" cy="393192"/>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Past Participation Examples in Horizon Europe (Companies &amp; Universities)</a:t>
            </a:r>
            <a:endParaRPr kumimoji="0" lang="en-US" sz="240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502920" y="1078992"/>
            <a:ext cx="3456432" cy="2103120"/>
          </a:xfrm>
          <a:prstGeom prst="roundRect">
            <a:avLst>
              <a:gd name="adj" fmla="val 3478"/>
            </a:avLst>
          </a:prstGeom>
          <a:solidFill>
            <a:srgbClr val="EEF2F5"/>
          </a:solidFill>
          <a:ln w="13970">
            <a:solidFill>
              <a:srgbClr val="2F75B5"/>
            </a:solidFill>
            <a:prstDash val="solid"/>
          </a:ln>
        </p:spPr>
      </p:sp>
      <p:sp>
        <p:nvSpPr>
          <p:cNvPr id="5" name="Shape 3"/>
          <p:cNvSpPr/>
          <p:nvPr/>
        </p:nvSpPr>
        <p:spPr>
          <a:xfrm>
            <a:off x="512064" y="1088136"/>
            <a:ext cx="3438144" cy="356616"/>
          </a:xfrm>
          <a:prstGeom prst="rect">
            <a:avLst/>
          </a:prstGeom>
          <a:solidFill>
            <a:srgbClr val="0E4C7D"/>
          </a:solidFill>
          <a:ln w="12700">
            <a:solidFill>
              <a:srgbClr val="0E4C7D">
                <a:alpha val="0"/>
              </a:srgbClr>
            </a:solidFill>
            <a:prstDash val="solid"/>
          </a:ln>
        </p:spPr>
      </p:sp>
      <p:sp>
        <p:nvSpPr>
          <p:cNvPr id="6" name="Text 4"/>
          <p:cNvSpPr/>
          <p:nvPr/>
        </p:nvSpPr>
        <p:spPr>
          <a:xfrm>
            <a:off x="594360" y="1147572"/>
            <a:ext cx="3273552" cy="20116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Cluster 1</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676656" y="1527048"/>
            <a:ext cx="3108960" cy="548640"/>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Optimising Colorectal Cancer Prevention</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Through Personalised Treatment With Artificial</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Intelligence</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p:cNvSpPr/>
          <p:nvPr/>
        </p:nvSpPr>
        <p:spPr>
          <a:xfrm>
            <a:off x="640080" y="2112264"/>
            <a:ext cx="3182112" cy="1828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dirty="0">
                <a:ln>
                  <a:noFill/>
                </a:ln>
                <a:solidFill>
                  <a:srgbClr val="0000FF"/>
                </a:solidFill>
                <a:effectLst/>
                <a:uLnTx/>
                <a:uFillTx/>
                <a:latin typeface="Aptos" pitchFamily="34" charset="0"/>
                <a:ea typeface="Aptos" pitchFamily="34" charset="-122"/>
                <a:cs typeface="Aptos" pitchFamily="34" charset="-120"/>
              </a:rPr>
              <a:t>(OperA)</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7"/>
          <p:cNvSpPr/>
          <p:nvPr/>
        </p:nvSpPr>
        <p:spPr>
          <a:xfrm>
            <a:off x="640080" y="2350008"/>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077A3"/>
                </a:solidFill>
                <a:effectLst/>
                <a:uLnTx/>
                <a:uFillTx/>
                <a:latin typeface="Aptos"/>
                <a:ea typeface="+mn-ea"/>
                <a:cs typeface="+mn-cs"/>
              </a:rPr>
              <a:t>Universitetet I Oslo (NO)</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Text 8"/>
          <p:cNvSpPr/>
          <p:nvPr/>
        </p:nvSpPr>
        <p:spPr>
          <a:xfrm>
            <a:off x="640080" y="2560320"/>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C00000"/>
                </a:solidFill>
                <a:effectLst/>
                <a:uLnTx/>
                <a:uFillTx/>
                <a:latin typeface="Aptos"/>
                <a:ea typeface="+mn-ea"/>
                <a:cs typeface="+mn-cs"/>
              </a:rPr>
              <a:t>Showa University</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640080" y="2752344"/>
            <a:ext cx="3182112" cy="274320"/>
          </a:xfrm>
          <a:prstGeom prst="rect">
            <a:avLst/>
          </a:prstGeom>
          <a:noFill/>
          <a:ln/>
        </p:spPr>
        <p:txBody>
          <a:bodyPr wrap="square" lIns="127" tIns="127" rIns="127" bIns="127"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00000"/>
                </a:solidFill>
                <a:effectLst/>
                <a:uLnTx/>
                <a:uFillTx/>
                <a:latin typeface="Aptos"/>
                <a:ea typeface="+mn-ea"/>
                <a:cs typeface="+mn-cs"/>
              </a:rPr>
              <a:t>Tokai National Higher Education And Research</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00000"/>
                </a:solidFill>
                <a:effectLst/>
                <a:uLnTx/>
                <a:uFillTx/>
                <a:latin typeface="Aptos"/>
                <a:ea typeface="+mn-ea"/>
                <a:cs typeface="+mn-cs"/>
              </a:rPr>
              <a:t>System</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4370832" y="1078992"/>
            <a:ext cx="3456432" cy="2103120"/>
          </a:xfrm>
          <a:prstGeom prst="roundRect">
            <a:avLst>
              <a:gd name="adj" fmla="val 3478"/>
            </a:avLst>
          </a:prstGeom>
          <a:solidFill>
            <a:srgbClr val="EEF2F5"/>
          </a:solidFill>
          <a:ln w="13970">
            <a:solidFill>
              <a:srgbClr val="2F75B5"/>
            </a:solidFill>
            <a:prstDash val="solid"/>
          </a:ln>
        </p:spPr>
      </p:sp>
      <p:sp>
        <p:nvSpPr>
          <p:cNvPr id="13" name="Shape 11"/>
          <p:cNvSpPr/>
          <p:nvPr/>
        </p:nvSpPr>
        <p:spPr>
          <a:xfrm>
            <a:off x="4379976" y="1088136"/>
            <a:ext cx="3438144" cy="356616"/>
          </a:xfrm>
          <a:prstGeom prst="rect">
            <a:avLst/>
          </a:prstGeom>
          <a:solidFill>
            <a:srgbClr val="0E4C7D"/>
          </a:solidFill>
          <a:ln w="12700">
            <a:solidFill>
              <a:srgbClr val="0E4C7D">
                <a:alpha val="0"/>
              </a:srgbClr>
            </a:solidFill>
            <a:prstDash val="solid"/>
          </a:ln>
        </p:spPr>
      </p:sp>
      <p:sp>
        <p:nvSpPr>
          <p:cNvPr id="14" name="Text 12"/>
          <p:cNvSpPr/>
          <p:nvPr/>
        </p:nvSpPr>
        <p:spPr>
          <a:xfrm>
            <a:off x="4462272" y="1147572"/>
            <a:ext cx="3273552" cy="20116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Cluster 2</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4544568" y="1527048"/>
            <a:ext cx="3108960" cy="384048"/>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GREen ENdeavor in Art Restoration</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Text 14"/>
          <p:cNvSpPr/>
          <p:nvPr/>
        </p:nvSpPr>
        <p:spPr>
          <a:xfrm>
            <a:off x="4507992" y="1947672"/>
            <a:ext cx="3182112" cy="1828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srgbClr val="0000FF"/>
                </a:solidFill>
                <a:effectLst/>
                <a:uLnTx/>
                <a:uFillTx/>
                <a:latin typeface="Aptos" pitchFamily="34" charset="0"/>
                <a:ea typeface="Aptos" pitchFamily="34" charset="-122"/>
                <a:cs typeface="Aptos" pitchFamily="34" charset="-120"/>
              </a:rPr>
              <a:t>(GREENART)</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Text 15"/>
          <p:cNvSpPr/>
          <p:nvPr/>
        </p:nvSpPr>
        <p:spPr>
          <a:xfrm>
            <a:off x="4507992" y="2185416"/>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30" b="0" i="1" u="none" strike="noStrike" kern="1200" cap="none" spc="0" normalizeH="0" baseline="0" noProof="0" dirty="0">
                <a:ln>
                  <a:noFill/>
                </a:ln>
                <a:solidFill>
                  <a:srgbClr val="0077A3"/>
                </a:solidFill>
                <a:effectLst/>
                <a:uLnTx/>
                <a:uFillTx/>
                <a:latin typeface="Aptos"/>
                <a:ea typeface="+mn-ea"/>
                <a:cs typeface="+mn-cs"/>
              </a:rPr>
              <a:t>CSGI (IT)</a:t>
            </a:r>
            <a:endParaRPr kumimoji="0" lang="en-US" sz="830" b="0" i="0" u="none" strike="noStrike" kern="1200" cap="none" spc="0" normalizeH="0" baseline="0" noProof="0" dirty="0">
              <a:ln>
                <a:noFill/>
              </a:ln>
              <a:solidFill>
                <a:prstClr val="black"/>
              </a:solidFill>
              <a:effectLst/>
              <a:uLnTx/>
              <a:uFillTx/>
              <a:latin typeface="Aptos"/>
              <a:ea typeface="+mn-ea"/>
              <a:cs typeface="+mn-cs"/>
            </a:endParaRPr>
          </a:p>
        </p:txBody>
      </p:sp>
      <p:sp>
        <p:nvSpPr>
          <p:cNvPr id="18" name="Text 16"/>
          <p:cNvSpPr/>
          <p:nvPr/>
        </p:nvSpPr>
        <p:spPr>
          <a:xfrm>
            <a:off x="4507992" y="2503170"/>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00000"/>
                </a:solidFill>
                <a:effectLst/>
                <a:uLnTx/>
                <a:uFillTx/>
                <a:latin typeface="Aptos"/>
                <a:ea typeface="+mn-ea"/>
                <a:cs typeface="+mn-cs"/>
              </a:rPr>
              <a:t>Tokyo University of Science</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Text 17"/>
          <p:cNvSpPr/>
          <p:nvPr/>
        </p:nvSpPr>
        <p:spPr>
          <a:xfrm>
            <a:off x="4507992" y="2686050"/>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00000"/>
                </a:solidFill>
                <a:effectLst/>
                <a:uLnTx/>
                <a:uFillTx/>
                <a:latin typeface="Aptos"/>
                <a:ea typeface="+mn-ea"/>
                <a:cs typeface="+mn-cs"/>
              </a:rPr>
              <a:t>Nikko Chemicals Co. Ltd.</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Text 18"/>
          <p:cNvSpPr/>
          <p:nvPr/>
        </p:nvSpPr>
        <p:spPr>
          <a:xfrm>
            <a:off x="4507992" y="2880360"/>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00000"/>
                </a:solidFill>
                <a:effectLst/>
                <a:uLnTx/>
                <a:uFillTx/>
                <a:latin typeface="Aptos"/>
                <a:ea typeface="+mn-ea"/>
                <a:cs typeface="+mn-cs"/>
              </a:rPr>
              <a:t>Shiseido Co. Ltd.</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21" name="Shape 19"/>
          <p:cNvSpPr/>
          <p:nvPr/>
        </p:nvSpPr>
        <p:spPr>
          <a:xfrm>
            <a:off x="8238744" y="1078992"/>
            <a:ext cx="3456432" cy="2103120"/>
          </a:xfrm>
          <a:prstGeom prst="roundRect">
            <a:avLst>
              <a:gd name="adj" fmla="val 3478"/>
            </a:avLst>
          </a:prstGeom>
          <a:solidFill>
            <a:srgbClr val="EEF2F5"/>
          </a:solidFill>
          <a:ln w="13970">
            <a:solidFill>
              <a:srgbClr val="2F75B5"/>
            </a:solidFill>
            <a:prstDash val="solid"/>
          </a:ln>
        </p:spPr>
      </p:sp>
      <p:sp>
        <p:nvSpPr>
          <p:cNvPr id="22" name="Shape 20"/>
          <p:cNvSpPr/>
          <p:nvPr/>
        </p:nvSpPr>
        <p:spPr>
          <a:xfrm>
            <a:off x="8247888" y="1088136"/>
            <a:ext cx="3438144" cy="356616"/>
          </a:xfrm>
          <a:prstGeom prst="rect">
            <a:avLst/>
          </a:prstGeom>
          <a:solidFill>
            <a:srgbClr val="0E4C7D"/>
          </a:solidFill>
          <a:ln w="12700">
            <a:solidFill>
              <a:srgbClr val="0E4C7D">
                <a:alpha val="0"/>
              </a:srgbClr>
            </a:solidFill>
            <a:prstDash val="solid"/>
          </a:ln>
        </p:spPr>
      </p:sp>
      <p:sp>
        <p:nvSpPr>
          <p:cNvPr id="23" name="Text 21"/>
          <p:cNvSpPr/>
          <p:nvPr/>
        </p:nvSpPr>
        <p:spPr>
          <a:xfrm>
            <a:off x="8330184" y="1147572"/>
            <a:ext cx="3273552" cy="20116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Cluster 3</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Text 22"/>
          <p:cNvSpPr/>
          <p:nvPr/>
        </p:nvSpPr>
        <p:spPr>
          <a:xfrm>
            <a:off x="8412480" y="1527048"/>
            <a:ext cx="3108960" cy="530352"/>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Orchestrating next-generation mobile</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modular laboratories for pandemic</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monitoring preparedness</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Text 23"/>
          <p:cNvSpPr/>
          <p:nvPr/>
        </p:nvSpPr>
        <p:spPr>
          <a:xfrm>
            <a:off x="8375904" y="2093976"/>
            <a:ext cx="3182112" cy="1828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20" b="1" i="0" u="sng" strike="noStrike" kern="1200" cap="none" spc="0" normalizeH="0" baseline="0" noProof="0" dirty="0">
                <a:ln>
                  <a:noFill/>
                </a:ln>
                <a:solidFill>
                  <a:srgbClr val="0000FF"/>
                </a:solidFill>
                <a:effectLst/>
                <a:uLnTx/>
                <a:uFillTx/>
                <a:latin typeface="Aptos" pitchFamily="34" charset="0"/>
                <a:ea typeface="Aptos" pitchFamily="34" charset="-122"/>
                <a:cs typeface="Aptos" pitchFamily="34" charset="-120"/>
              </a:rPr>
              <a:t>(ONELAB)</a:t>
            </a:r>
            <a:endParaRPr kumimoji="0" lang="en-US" sz="92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Text 24"/>
          <p:cNvSpPr/>
          <p:nvPr/>
        </p:nvSpPr>
        <p:spPr>
          <a:xfrm>
            <a:off x="8375904" y="2331720"/>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30" b="0" i="1" u="none" strike="noStrike" kern="1200" cap="none" spc="0" normalizeH="0" baseline="0" noProof="0" dirty="0">
                <a:ln>
                  <a:noFill/>
                </a:ln>
                <a:solidFill>
                  <a:srgbClr val="0077A3"/>
                </a:solidFill>
                <a:effectLst/>
                <a:uLnTx/>
                <a:uFillTx/>
                <a:latin typeface="Aptos"/>
                <a:ea typeface="+mn-ea"/>
                <a:cs typeface="+mn-cs"/>
              </a:rPr>
              <a:t>Stichting Amsterdam UMC (NL)</a:t>
            </a:r>
            <a:endParaRPr kumimoji="0" lang="en-US" sz="830" b="0" i="0" u="none" strike="noStrike" kern="1200" cap="none" spc="0" normalizeH="0" baseline="0" noProof="0" dirty="0">
              <a:ln>
                <a:noFill/>
              </a:ln>
              <a:solidFill>
                <a:prstClr val="black"/>
              </a:solidFill>
              <a:effectLst/>
              <a:uLnTx/>
              <a:uFillTx/>
              <a:latin typeface="Aptos"/>
              <a:ea typeface="+mn-ea"/>
              <a:cs typeface="+mn-cs"/>
            </a:endParaRPr>
          </a:p>
        </p:txBody>
      </p:sp>
      <p:sp>
        <p:nvSpPr>
          <p:cNvPr id="27" name="Text 25"/>
          <p:cNvSpPr/>
          <p:nvPr/>
        </p:nvSpPr>
        <p:spPr>
          <a:xfrm>
            <a:off x="8375904" y="2696549"/>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00000"/>
                </a:solidFill>
                <a:effectLst/>
                <a:uLnTx/>
                <a:uFillTx/>
                <a:latin typeface="Aptos"/>
                <a:ea typeface="+mn-ea"/>
                <a:cs typeface="+mn-cs"/>
              </a:rPr>
              <a:t>Saitama Medical University</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502920" y="3703320"/>
            <a:ext cx="3456432" cy="2103120"/>
          </a:xfrm>
          <a:prstGeom prst="roundRect">
            <a:avLst>
              <a:gd name="adj" fmla="val 3478"/>
            </a:avLst>
          </a:prstGeom>
          <a:solidFill>
            <a:srgbClr val="EEF2F5"/>
          </a:solidFill>
          <a:ln w="13970">
            <a:solidFill>
              <a:srgbClr val="2F75B5"/>
            </a:solidFill>
            <a:prstDash val="solid"/>
          </a:ln>
        </p:spPr>
      </p:sp>
      <p:sp>
        <p:nvSpPr>
          <p:cNvPr id="29" name="Shape 27"/>
          <p:cNvSpPr/>
          <p:nvPr/>
        </p:nvSpPr>
        <p:spPr>
          <a:xfrm>
            <a:off x="512064" y="3712464"/>
            <a:ext cx="3438144" cy="356616"/>
          </a:xfrm>
          <a:prstGeom prst="rect">
            <a:avLst/>
          </a:prstGeom>
          <a:solidFill>
            <a:srgbClr val="0E4C7D"/>
          </a:solidFill>
          <a:ln w="12700">
            <a:solidFill>
              <a:srgbClr val="0E4C7D">
                <a:alpha val="0"/>
              </a:srgbClr>
            </a:solidFill>
            <a:prstDash val="solid"/>
          </a:ln>
        </p:spPr>
      </p:sp>
      <p:sp>
        <p:nvSpPr>
          <p:cNvPr id="30" name="Text 28"/>
          <p:cNvSpPr/>
          <p:nvPr/>
        </p:nvSpPr>
        <p:spPr>
          <a:xfrm>
            <a:off x="594360" y="3771900"/>
            <a:ext cx="3273552" cy="20116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Cluster 4</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Text 29"/>
          <p:cNvSpPr/>
          <p:nvPr/>
        </p:nvSpPr>
        <p:spPr>
          <a:xfrm>
            <a:off x="676656" y="4151376"/>
            <a:ext cx="3108960" cy="566928"/>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Indo-Pacific-European Hub for Digital</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Partnerships: Trusted Digital Technologies for</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Sustainable Well-Being</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32" name="Text 30"/>
          <p:cNvSpPr/>
          <p:nvPr/>
        </p:nvSpPr>
        <p:spPr>
          <a:xfrm>
            <a:off x="640080" y="4754880"/>
            <a:ext cx="3182112" cy="1828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20" b="1" i="0" u="sng" strike="noStrike" kern="1200" cap="none" spc="0" normalizeH="0" baseline="0" noProof="0" dirty="0">
                <a:ln>
                  <a:noFill/>
                </a:ln>
                <a:solidFill>
                  <a:srgbClr val="0000FF"/>
                </a:solidFill>
                <a:effectLst/>
                <a:uLnTx/>
                <a:uFillTx/>
                <a:latin typeface="Aptos" pitchFamily="34" charset="0"/>
                <a:ea typeface="Aptos" pitchFamily="34" charset="-122"/>
                <a:cs typeface="Aptos" pitchFamily="34" charset="-120"/>
              </a:rPr>
              <a:t>(INPACE)</a:t>
            </a:r>
            <a:endParaRPr kumimoji="0" lang="en-US" sz="920" b="0" i="0" u="none" strike="noStrike" kern="1200" cap="none" spc="0" normalizeH="0" baseline="0" noProof="0" dirty="0">
              <a:ln>
                <a:noFill/>
              </a:ln>
              <a:solidFill>
                <a:prstClr val="black"/>
              </a:solidFill>
              <a:effectLst/>
              <a:uLnTx/>
              <a:uFillTx/>
              <a:latin typeface="Aptos"/>
              <a:ea typeface="+mn-ea"/>
              <a:cs typeface="+mn-cs"/>
            </a:endParaRPr>
          </a:p>
        </p:txBody>
      </p:sp>
      <p:sp>
        <p:nvSpPr>
          <p:cNvPr id="33" name="Text 31"/>
          <p:cNvSpPr/>
          <p:nvPr/>
        </p:nvSpPr>
        <p:spPr>
          <a:xfrm>
            <a:off x="640080" y="4992624"/>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0077A3"/>
                </a:solidFill>
                <a:effectLst/>
                <a:uLnTx/>
                <a:uFillTx/>
                <a:latin typeface="Aptos"/>
                <a:ea typeface="+mn-ea"/>
                <a:cs typeface="+mn-cs"/>
              </a:rPr>
              <a:t>GAC (FR)</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34" name="Text 32"/>
          <p:cNvSpPr/>
          <p:nvPr/>
        </p:nvSpPr>
        <p:spPr>
          <a:xfrm>
            <a:off x="640080" y="5202936"/>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C00000"/>
                </a:solidFill>
                <a:effectLst/>
                <a:uLnTx/>
                <a:uFillTx/>
                <a:latin typeface="Aptos"/>
                <a:ea typeface="+mn-ea"/>
                <a:cs typeface="+mn-cs"/>
              </a:rPr>
              <a:t>The University of Tokyo</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35" name="Shape 33"/>
          <p:cNvSpPr/>
          <p:nvPr/>
        </p:nvSpPr>
        <p:spPr>
          <a:xfrm>
            <a:off x="4370832" y="3703320"/>
            <a:ext cx="3456432" cy="2103120"/>
          </a:xfrm>
          <a:prstGeom prst="roundRect">
            <a:avLst>
              <a:gd name="adj" fmla="val 3478"/>
            </a:avLst>
          </a:prstGeom>
          <a:solidFill>
            <a:srgbClr val="EEF2F5"/>
          </a:solidFill>
          <a:ln w="13970">
            <a:solidFill>
              <a:srgbClr val="2F75B5"/>
            </a:solidFill>
            <a:prstDash val="solid"/>
          </a:ln>
        </p:spPr>
      </p:sp>
      <p:sp>
        <p:nvSpPr>
          <p:cNvPr id="36" name="Shape 34"/>
          <p:cNvSpPr/>
          <p:nvPr/>
        </p:nvSpPr>
        <p:spPr>
          <a:xfrm>
            <a:off x="4379976" y="3712464"/>
            <a:ext cx="3438144" cy="356616"/>
          </a:xfrm>
          <a:prstGeom prst="rect">
            <a:avLst/>
          </a:prstGeom>
          <a:solidFill>
            <a:srgbClr val="0E4C7D"/>
          </a:solidFill>
          <a:ln w="12700">
            <a:solidFill>
              <a:srgbClr val="0E4C7D">
                <a:alpha val="0"/>
              </a:srgbClr>
            </a:solidFill>
            <a:prstDash val="solid"/>
          </a:ln>
        </p:spPr>
      </p:sp>
      <p:sp>
        <p:nvSpPr>
          <p:cNvPr id="37" name="Text 35"/>
          <p:cNvSpPr/>
          <p:nvPr/>
        </p:nvSpPr>
        <p:spPr>
          <a:xfrm>
            <a:off x="4462272" y="3771900"/>
            <a:ext cx="3273552" cy="20116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Cluster 5</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38" name="Text 36"/>
          <p:cNvSpPr/>
          <p:nvPr/>
        </p:nvSpPr>
        <p:spPr>
          <a:xfrm>
            <a:off x="4544568" y="4151376"/>
            <a:ext cx="3108960" cy="566928"/>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Piloting novel cost-competitive bifacial IBC</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technology for vertical integrated European GW</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scale PV production value chain</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39" name="Text 37"/>
          <p:cNvSpPr/>
          <p:nvPr/>
        </p:nvSpPr>
        <p:spPr>
          <a:xfrm>
            <a:off x="4507992" y="4754880"/>
            <a:ext cx="3182112" cy="1828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20" b="1" i="0" u="sng" strike="noStrike" kern="1200" cap="none" spc="0" normalizeH="0" baseline="0" noProof="0" dirty="0">
                <a:ln>
                  <a:noFill/>
                </a:ln>
                <a:solidFill>
                  <a:srgbClr val="0000FF"/>
                </a:solidFill>
                <a:effectLst/>
                <a:uLnTx/>
                <a:uFillTx/>
                <a:latin typeface="Aptos" pitchFamily="34" charset="0"/>
                <a:ea typeface="Aptos" pitchFamily="34" charset="-122"/>
                <a:cs typeface="Aptos" pitchFamily="34" charset="-120"/>
              </a:rPr>
              <a:t>(IBC4EU)</a:t>
            </a:r>
            <a:endParaRPr kumimoji="0" lang="en-US" sz="920" b="0" i="0" u="none" strike="noStrike" kern="1200" cap="none" spc="0" normalizeH="0" baseline="0" noProof="0" dirty="0">
              <a:ln>
                <a:noFill/>
              </a:ln>
              <a:solidFill>
                <a:prstClr val="black"/>
              </a:solidFill>
              <a:effectLst/>
              <a:uLnTx/>
              <a:uFillTx/>
              <a:latin typeface="Aptos"/>
              <a:ea typeface="+mn-ea"/>
              <a:cs typeface="+mn-cs"/>
            </a:endParaRPr>
          </a:p>
        </p:txBody>
      </p:sp>
      <p:sp>
        <p:nvSpPr>
          <p:cNvPr id="40" name="Text 38"/>
          <p:cNvSpPr/>
          <p:nvPr/>
        </p:nvSpPr>
        <p:spPr>
          <a:xfrm>
            <a:off x="4507992" y="4992624"/>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0077A3"/>
                </a:solidFill>
                <a:effectLst/>
                <a:uLnTx/>
                <a:uFillTx/>
                <a:latin typeface="Aptos"/>
                <a:ea typeface="+mn-ea"/>
                <a:cs typeface="+mn-cs"/>
              </a:rPr>
              <a:t>ISC Konstanz (DE)</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41" name="Text 39"/>
          <p:cNvSpPr/>
          <p:nvPr/>
        </p:nvSpPr>
        <p:spPr>
          <a:xfrm>
            <a:off x="4507992" y="5202936"/>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C00000"/>
                </a:solidFill>
                <a:effectLst/>
                <a:uLnTx/>
                <a:uFillTx/>
                <a:latin typeface="Aptos"/>
                <a:ea typeface="+mn-ea"/>
                <a:cs typeface="+mn-cs"/>
              </a:rPr>
              <a:t>Toyo Aluminium K.K.</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42" name="Shape 40"/>
          <p:cNvSpPr/>
          <p:nvPr/>
        </p:nvSpPr>
        <p:spPr>
          <a:xfrm>
            <a:off x="8257032" y="3922776"/>
            <a:ext cx="3456432" cy="2103120"/>
          </a:xfrm>
          <a:prstGeom prst="roundRect">
            <a:avLst>
              <a:gd name="adj" fmla="val 3478"/>
            </a:avLst>
          </a:prstGeom>
          <a:solidFill>
            <a:srgbClr val="EEF2F5"/>
          </a:solidFill>
          <a:ln w="13970">
            <a:solidFill>
              <a:srgbClr val="2F75B5"/>
            </a:solidFill>
            <a:prstDash val="solid"/>
          </a:ln>
        </p:spPr>
      </p:sp>
      <p:sp>
        <p:nvSpPr>
          <p:cNvPr id="43" name="Shape 41"/>
          <p:cNvSpPr/>
          <p:nvPr/>
        </p:nvSpPr>
        <p:spPr>
          <a:xfrm>
            <a:off x="8247888" y="3712464"/>
            <a:ext cx="3438144" cy="356616"/>
          </a:xfrm>
          <a:prstGeom prst="rect">
            <a:avLst/>
          </a:prstGeom>
          <a:solidFill>
            <a:srgbClr val="0E4C7D"/>
          </a:solidFill>
          <a:ln w="12700">
            <a:solidFill>
              <a:srgbClr val="0E4C7D">
                <a:alpha val="0"/>
              </a:srgbClr>
            </a:solidFill>
            <a:prstDash val="solid"/>
          </a:ln>
        </p:spPr>
      </p:sp>
      <p:sp>
        <p:nvSpPr>
          <p:cNvPr id="44" name="Text 42"/>
          <p:cNvSpPr/>
          <p:nvPr/>
        </p:nvSpPr>
        <p:spPr>
          <a:xfrm>
            <a:off x="8330184" y="3771900"/>
            <a:ext cx="3273552" cy="20116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Cluster 6</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45" name="Text 43"/>
          <p:cNvSpPr/>
          <p:nvPr/>
        </p:nvSpPr>
        <p:spPr>
          <a:xfrm>
            <a:off x="8412480" y="4151376"/>
            <a:ext cx="3108960" cy="384048"/>
          </a:xfrm>
          <a:prstGeom prst="rect">
            <a:avLst/>
          </a:prstGeom>
          <a:noFill/>
          <a:ln/>
        </p:spPr>
        <p:txBody>
          <a:bodyPr wrap="square" lIns="254" tIns="254" rIns="254" bIns="254"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ptos" pitchFamily="34" charset="0"/>
                <a:ea typeface="Aptos" pitchFamily="34" charset="-122"/>
                <a:cs typeface="Aptos" pitchFamily="34" charset="-120"/>
              </a:rPr>
              <a:t>Marine Protected Areas Europe</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46" name="Text 44"/>
          <p:cNvSpPr/>
          <p:nvPr/>
        </p:nvSpPr>
        <p:spPr>
          <a:xfrm>
            <a:off x="8369808" y="4704588"/>
            <a:ext cx="3182112" cy="1828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20" b="1" i="0" u="sng" strike="noStrike" kern="1200" cap="none" spc="0" normalizeH="0" baseline="0" noProof="0" dirty="0">
                <a:ln>
                  <a:noFill/>
                </a:ln>
                <a:solidFill>
                  <a:srgbClr val="0000FF"/>
                </a:solidFill>
                <a:effectLst/>
                <a:uLnTx/>
                <a:uFillTx/>
                <a:latin typeface="Aptos" pitchFamily="34" charset="0"/>
                <a:ea typeface="Aptos" pitchFamily="34" charset="-122"/>
                <a:cs typeface="Aptos" pitchFamily="34" charset="-120"/>
              </a:rPr>
              <a:t>(MPA Europe)</a:t>
            </a:r>
            <a:endParaRPr kumimoji="0" lang="en-US" sz="920" b="0" i="0" u="none" strike="noStrike" kern="1200" cap="none" spc="0" normalizeH="0" baseline="0" noProof="0" dirty="0">
              <a:ln>
                <a:noFill/>
              </a:ln>
              <a:solidFill>
                <a:prstClr val="black"/>
              </a:solidFill>
              <a:effectLst/>
              <a:uLnTx/>
              <a:uFillTx/>
              <a:latin typeface="Aptos"/>
              <a:ea typeface="+mn-ea"/>
              <a:cs typeface="+mn-cs"/>
            </a:endParaRPr>
          </a:p>
        </p:txBody>
      </p:sp>
      <p:sp>
        <p:nvSpPr>
          <p:cNvPr id="47" name="Text 45"/>
          <p:cNvSpPr/>
          <p:nvPr/>
        </p:nvSpPr>
        <p:spPr>
          <a:xfrm>
            <a:off x="8369808" y="4980852"/>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0077A3"/>
                </a:solidFill>
                <a:effectLst/>
                <a:uLnTx/>
                <a:uFillTx/>
                <a:latin typeface="Aptos"/>
                <a:ea typeface="+mn-ea"/>
                <a:cs typeface="+mn-cs"/>
              </a:rPr>
              <a:t>Nord Universitet (NO)</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48" name="Text 46"/>
          <p:cNvSpPr/>
          <p:nvPr/>
        </p:nvSpPr>
        <p:spPr>
          <a:xfrm>
            <a:off x="8369808" y="5216652"/>
            <a:ext cx="3182112" cy="164592"/>
          </a:xfrm>
          <a:prstGeom prst="rect">
            <a:avLst/>
          </a:prstGeom>
          <a:noFill/>
          <a:ln/>
        </p:spPr>
        <p:txBody>
          <a:bodyPr wrap="square" lIns="127" tIns="127" rIns="127" bIns="127"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C00000"/>
                </a:solidFill>
                <a:effectLst/>
                <a:uLnTx/>
                <a:uFillTx/>
                <a:latin typeface="Aptos"/>
                <a:ea typeface="+mn-ea"/>
                <a:cs typeface="+mn-cs"/>
              </a:rPr>
              <a:t>University of Ryukyu</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49" name="Text 47"/>
          <p:cNvSpPr/>
          <p:nvPr/>
        </p:nvSpPr>
        <p:spPr>
          <a:xfrm>
            <a:off x="548640" y="6035040"/>
            <a:ext cx="5349240" cy="512064"/>
          </a:xfrm>
          <a:prstGeom prst="rect">
            <a:avLst/>
          </a:prstGeom>
          <a:noFill/>
          <a:ln/>
        </p:spPr>
        <p:txBody>
          <a:bodyPr wrap="square" lIns="254" tIns="254" rIns="254" bIns="254"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a:ea typeface="+mn-ea"/>
                <a:cs typeface="+mn-cs"/>
              </a:rPr>
              <a:t>Cluster 1  Health</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a:ea typeface="+mn-ea"/>
                <a:cs typeface="+mn-cs"/>
              </a:rPr>
              <a:t>Cluster 2  Culture, Creativity and Inclusive Society</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a:ea typeface="+mn-ea"/>
                <a:cs typeface="+mn-cs"/>
              </a:rPr>
              <a:t>Cluster 3  Civil Security for Society</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50" name="Text 48"/>
          <p:cNvSpPr/>
          <p:nvPr/>
        </p:nvSpPr>
        <p:spPr>
          <a:xfrm>
            <a:off x="5989320" y="6035040"/>
            <a:ext cx="5669280" cy="512064"/>
          </a:xfrm>
          <a:prstGeom prst="rect">
            <a:avLst/>
          </a:prstGeom>
          <a:noFill/>
          <a:ln/>
        </p:spPr>
        <p:txBody>
          <a:bodyPr wrap="square" lIns="254" tIns="254" rIns="254" bIns="254"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a:ea typeface="+mn-ea"/>
                <a:cs typeface="+mn-cs"/>
              </a:rPr>
              <a:t>Cluster 4  Digital, Industry and Space</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a:ea typeface="+mn-ea"/>
                <a:cs typeface="+mn-cs"/>
              </a:rPr>
              <a:t>Cluster 5  Climate, Energy and Mobility</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a:ea typeface="+mn-ea"/>
                <a:cs typeface="+mn-cs"/>
              </a:rPr>
              <a:t>Cluster 6  Food, Bioeconomy, Natural Resources, Agriculture and Environment</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51" name="Text 49"/>
          <p:cNvSpPr/>
          <p:nvPr/>
        </p:nvSpPr>
        <p:spPr>
          <a:xfrm>
            <a:off x="594360" y="6565392"/>
            <a:ext cx="4754880" cy="146304"/>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ptos"/>
                <a:ea typeface="+mn-ea"/>
                <a:cs typeface="+mn-cs"/>
              </a:rPr>
              <a:t>Source: Horizon Europe participation examples</a:t>
            </a:r>
            <a:endParaRPr kumimoji="0" lang="en-US" sz="800" b="0" i="0" u="none" strike="noStrike" kern="1200" cap="none" spc="0" normalizeH="0" baseline="0" noProof="0" dirty="0">
              <a:ln>
                <a:noFill/>
              </a:ln>
              <a:solidFill>
                <a:prstClr val="black"/>
              </a:solidFill>
              <a:effectLst/>
              <a:uLnTx/>
              <a:uFillTx/>
              <a:latin typeface="Aptos"/>
              <a:ea typeface="+mn-ea"/>
              <a:cs typeface="+mn-cs"/>
            </a:endParaRPr>
          </a:p>
        </p:txBody>
      </p:sp>
      <p:sp>
        <p:nvSpPr>
          <p:cNvPr id="52" name="Text 50"/>
          <p:cNvSpPr/>
          <p:nvPr/>
        </p:nvSpPr>
        <p:spPr>
          <a:xfrm>
            <a:off x="11612880" y="6547104"/>
            <a:ext cx="201168" cy="146304"/>
          </a:xfrm>
          <a:prstGeom prst="rect">
            <a:avLst/>
          </a:prstGeom>
          <a:noFill/>
          <a:ln/>
        </p:spPr>
        <p:txBody>
          <a:bodyPr wrap="square" lIns="127" tIns="127" rIns="127" bIns="127"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dirty="0">
                <a:ln>
                  <a:noFill/>
                </a:ln>
                <a:solidFill>
                  <a:srgbClr val="7F7F7F"/>
                </a:solidFill>
                <a:effectLst/>
                <a:uLnTx/>
                <a:uFillTx/>
                <a:latin typeface="Aptos"/>
                <a:ea typeface="+mn-ea"/>
                <a:cs typeface="+mn-cs"/>
              </a:rPr>
              <a:t>9</a:t>
            </a:r>
            <a:endParaRPr kumimoji="0" lang="en-US" sz="650" b="0" i="0" u="none" strike="noStrike" kern="1200" cap="none" spc="0" normalizeH="0" baseline="0" noProof="0" dirty="0">
              <a:ln>
                <a:noFill/>
              </a:ln>
              <a:solidFill>
                <a:prstClr val="black"/>
              </a:solidFill>
              <a:effectLst/>
              <a:uLnTx/>
              <a:uFillTx/>
              <a:latin typeface="Aptos"/>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20040" y="256032"/>
            <a:ext cx="1156716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Past Horizon Europe Participation Examples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0000"/>
                </a:solidFill>
                <a:effectLst/>
                <a:uLnTx/>
                <a:uFillTx/>
                <a:latin typeface="Arial" pitchFamily="34" charset="0"/>
                <a:ea typeface="Arial" pitchFamily="34" charset="-122"/>
                <a:cs typeface="Arial" pitchFamily="34" charset="-120"/>
              </a:rPr>
              <a:t> (Japanese-affiliated Companies in Europe)</a:t>
            </a:r>
            <a:endParaRPr kumimoji="0" lang="en-US" sz="25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Shape 1"/>
          <p:cNvSpPr/>
          <p:nvPr/>
        </p:nvSpPr>
        <p:spPr>
          <a:xfrm>
            <a:off x="320040" y="804672"/>
            <a:ext cx="1417320" cy="292608"/>
          </a:xfrm>
          <a:prstGeom prst="rect">
            <a:avLst/>
          </a:prstGeom>
          <a:solidFill>
            <a:srgbClr val="1F4E79"/>
          </a:solidFill>
          <a:ln w="8255">
            <a:solidFill>
              <a:srgbClr val="FFFFFF"/>
            </a:solidFill>
            <a:prstDash val="solid"/>
          </a:ln>
        </p:spPr>
      </p:sp>
      <p:sp>
        <p:nvSpPr>
          <p:cNvPr id="4" name="Text 2"/>
          <p:cNvSpPr/>
          <p:nvPr/>
        </p:nvSpPr>
        <p:spPr>
          <a:xfrm>
            <a:off x="365760" y="822960"/>
            <a:ext cx="1325880" cy="25603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Company</a:t>
            </a:r>
            <a:endParaRPr kumimoji="0" lang="en-US" sz="68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Shape 3"/>
          <p:cNvSpPr/>
          <p:nvPr/>
        </p:nvSpPr>
        <p:spPr>
          <a:xfrm>
            <a:off x="1737360" y="804672"/>
            <a:ext cx="1554480" cy="292608"/>
          </a:xfrm>
          <a:prstGeom prst="rect">
            <a:avLst/>
          </a:prstGeom>
          <a:solidFill>
            <a:srgbClr val="1F4E79"/>
          </a:solidFill>
          <a:ln w="8255">
            <a:solidFill>
              <a:srgbClr val="FFFFFF"/>
            </a:solidFill>
            <a:prstDash val="solid"/>
          </a:ln>
        </p:spPr>
      </p:sp>
      <p:sp>
        <p:nvSpPr>
          <p:cNvPr id="6" name="Text 4"/>
          <p:cNvSpPr/>
          <p:nvPr/>
        </p:nvSpPr>
        <p:spPr>
          <a:xfrm>
            <a:off x="1783080" y="822960"/>
            <a:ext cx="1463040" cy="25603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Area</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Shape 5"/>
          <p:cNvSpPr/>
          <p:nvPr/>
        </p:nvSpPr>
        <p:spPr>
          <a:xfrm>
            <a:off x="3291840" y="804672"/>
            <a:ext cx="3337560" cy="292608"/>
          </a:xfrm>
          <a:prstGeom prst="rect">
            <a:avLst/>
          </a:prstGeom>
          <a:solidFill>
            <a:srgbClr val="1F4E79"/>
          </a:solidFill>
          <a:ln w="8255">
            <a:solidFill>
              <a:srgbClr val="FFFFFF"/>
            </a:solidFill>
            <a:prstDash val="solid"/>
          </a:ln>
        </p:spPr>
      </p:sp>
      <p:sp>
        <p:nvSpPr>
          <p:cNvPr id="8" name="Text 6"/>
          <p:cNvSpPr/>
          <p:nvPr/>
        </p:nvSpPr>
        <p:spPr>
          <a:xfrm>
            <a:off x="3337560" y="822960"/>
            <a:ext cx="3246120" cy="25603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Call name (Cluster)</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Shape 7"/>
          <p:cNvSpPr/>
          <p:nvPr/>
        </p:nvSpPr>
        <p:spPr>
          <a:xfrm>
            <a:off x="6629400" y="804672"/>
            <a:ext cx="2971800" cy="292608"/>
          </a:xfrm>
          <a:prstGeom prst="rect">
            <a:avLst/>
          </a:prstGeom>
          <a:solidFill>
            <a:srgbClr val="1F4E79"/>
          </a:solidFill>
          <a:ln w="8255">
            <a:solidFill>
              <a:srgbClr val="FFFFFF"/>
            </a:solidFill>
            <a:prstDash val="solid"/>
          </a:ln>
        </p:spPr>
      </p:sp>
      <p:sp>
        <p:nvSpPr>
          <p:cNvPr id="10" name="Text 8"/>
          <p:cNvSpPr/>
          <p:nvPr/>
        </p:nvSpPr>
        <p:spPr>
          <a:xfrm>
            <a:off x="6675120" y="822960"/>
            <a:ext cx="2880360" cy="25603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Project</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11" name="Shape 9"/>
          <p:cNvSpPr/>
          <p:nvPr/>
        </p:nvSpPr>
        <p:spPr>
          <a:xfrm>
            <a:off x="9601200" y="804672"/>
            <a:ext cx="1783080" cy="292608"/>
          </a:xfrm>
          <a:prstGeom prst="rect">
            <a:avLst/>
          </a:prstGeom>
          <a:solidFill>
            <a:srgbClr val="1F4E79"/>
          </a:solidFill>
          <a:ln w="8255">
            <a:solidFill>
              <a:srgbClr val="FFFFFF"/>
            </a:solidFill>
            <a:prstDash val="solid"/>
          </a:ln>
        </p:spPr>
      </p:sp>
      <p:sp>
        <p:nvSpPr>
          <p:cNvPr id="12" name="Text 10"/>
          <p:cNvSpPr/>
          <p:nvPr/>
        </p:nvSpPr>
        <p:spPr>
          <a:xfrm>
            <a:off x="9646920" y="822960"/>
            <a:ext cx="1691640" cy="25603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Amount</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Shape 11"/>
          <p:cNvSpPr/>
          <p:nvPr/>
        </p:nvSpPr>
        <p:spPr>
          <a:xfrm>
            <a:off x="320040" y="1097280"/>
            <a:ext cx="1417320" cy="640080"/>
          </a:xfrm>
          <a:prstGeom prst="rect">
            <a:avLst/>
          </a:prstGeom>
          <a:solidFill>
            <a:srgbClr val="EFEFEF"/>
          </a:solidFill>
          <a:ln w="8255">
            <a:solidFill>
              <a:srgbClr val="FFFFFF"/>
            </a:solidFill>
            <a:prstDash val="solid"/>
          </a:ln>
        </p:spPr>
      </p:sp>
      <p:sp>
        <p:nvSpPr>
          <p:cNvPr id="14" name="Text 12"/>
          <p:cNvSpPr/>
          <p:nvPr/>
        </p:nvSpPr>
        <p:spPr>
          <a:xfrm>
            <a:off x="356616" y="1120140"/>
            <a:ext cx="1344168" cy="59436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HITACHI EUROPE SAS (FR),</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HITACHI EUROPE LIMITED (UK)</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15" name="Shape 13"/>
          <p:cNvSpPr/>
          <p:nvPr/>
        </p:nvSpPr>
        <p:spPr>
          <a:xfrm>
            <a:off x="1737360" y="1097280"/>
            <a:ext cx="1554480" cy="640080"/>
          </a:xfrm>
          <a:prstGeom prst="rect">
            <a:avLst/>
          </a:prstGeom>
          <a:solidFill>
            <a:srgbClr val="EFEFEF"/>
          </a:solidFill>
          <a:ln w="8255">
            <a:solidFill>
              <a:srgbClr val="FFFFFF"/>
            </a:solidFill>
            <a:prstDash val="solid"/>
          </a:ln>
        </p:spPr>
      </p:sp>
      <p:sp>
        <p:nvSpPr>
          <p:cNvPr id="16" name="Text 14"/>
          <p:cNvSpPr/>
          <p:nvPr/>
        </p:nvSpPr>
        <p:spPr>
          <a:xfrm>
            <a:off x="1773936" y="1120140"/>
            <a:ext cx="1481328" cy="59436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Connected and automated mobility (CCAM)</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7" name="Shape 15"/>
          <p:cNvSpPr/>
          <p:nvPr/>
        </p:nvSpPr>
        <p:spPr>
          <a:xfrm>
            <a:off x="3291840" y="1097280"/>
            <a:ext cx="3337560" cy="640080"/>
          </a:xfrm>
          <a:prstGeom prst="rect">
            <a:avLst/>
          </a:prstGeom>
          <a:solidFill>
            <a:srgbClr val="EFEFEF"/>
          </a:solidFill>
          <a:ln w="8255">
            <a:solidFill>
              <a:srgbClr val="FFFFFF"/>
            </a:solidFill>
            <a:prstDash val="solid"/>
          </a:ln>
        </p:spPr>
      </p:sp>
      <p:sp>
        <p:nvSpPr>
          <p:cNvPr id="18" name="Text 16"/>
          <p:cNvSpPr/>
          <p:nvPr/>
        </p:nvSpPr>
        <p:spPr>
          <a:xfrm>
            <a:off x="3346704" y="1120140"/>
            <a:ext cx="3227832" cy="59436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5: More powerful and reliable on-board perception and decision-making technologies addressing complex environmental conditions (CCAM Partnership)</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Shape 17"/>
          <p:cNvSpPr/>
          <p:nvPr/>
        </p:nvSpPr>
        <p:spPr>
          <a:xfrm>
            <a:off x="6629400" y="1097280"/>
            <a:ext cx="2971800" cy="640080"/>
          </a:xfrm>
          <a:prstGeom prst="rect">
            <a:avLst/>
          </a:prstGeom>
          <a:solidFill>
            <a:srgbClr val="EFEFEF"/>
          </a:solidFill>
          <a:ln w="8255">
            <a:solidFill>
              <a:srgbClr val="FFFFFF"/>
            </a:solidFill>
            <a:prstDash val="solid"/>
          </a:ln>
        </p:spPr>
      </p:sp>
      <p:sp>
        <p:nvSpPr>
          <p:cNvPr id="20" name="Text 18"/>
          <p:cNvSpPr/>
          <p:nvPr/>
        </p:nvSpPr>
        <p:spPr>
          <a:xfrm>
            <a:off x="6684264" y="1120140"/>
            <a:ext cx="2862072" cy="59436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ReliablE in-Vehicle pErception and decisIoN-making in complex environmenTal conditions (EVENTS)</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Shape 19"/>
          <p:cNvSpPr/>
          <p:nvPr/>
        </p:nvSpPr>
        <p:spPr>
          <a:xfrm>
            <a:off x="9601200" y="1097280"/>
            <a:ext cx="1783080" cy="640080"/>
          </a:xfrm>
          <a:prstGeom prst="rect">
            <a:avLst/>
          </a:prstGeom>
          <a:solidFill>
            <a:srgbClr val="EFEFEF"/>
          </a:solidFill>
          <a:ln w="8255">
            <a:solidFill>
              <a:srgbClr val="FFFFFF"/>
            </a:solidFill>
            <a:prstDash val="solid"/>
          </a:ln>
        </p:spPr>
      </p:sp>
      <p:sp>
        <p:nvSpPr>
          <p:cNvPr id="22" name="Text 20"/>
          <p:cNvSpPr/>
          <p:nvPr/>
        </p:nvSpPr>
        <p:spPr>
          <a:xfrm>
            <a:off x="9656064" y="1120140"/>
            <a:ext cx="1673352" cy="59436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€ 422 475,00 (France)</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€ 0 (UK)* Before the UK became associated in 2021</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23" name="Shape 21"/>
          <p:cNvSpPr/>
          <p:nvPr/>
        </p:nvSpPr>
        <p:spPr>
          <a:xfrm>
            <a:off x="320040" y="1737360"/>
            <a:ext cx="1417320" cy="594360"/>
          </a:xfrm>
          <a:prstGeom prst="rect">
            <a:avLst/>
          </a:prstGeom>
          <a:solidFill>
            <a:srgbClr val="D7D7D7"/>
          </a:solidFill>
          <a:ln w="8255">
            <a:solidFill>
              <a:srgbClr val="FFFFFF"/>
            </a:solidFill>
            <a:prstDash val="solid"/>
          </a:ln>
        </p:spPr>
      </p:sp>
      <p:sp>
        <p:nvSpPr>
          <p:cNvPr id="24" name="Text 22"/>
          <p:cNvSpPr/>
          <p:nvPr/>
        </p:nvSpPr>
        <p:spPr>
          <a:xfrm>
            <a:off x="356616" y="1760220"/>
            <a:ext cx="1344168"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NEC LABORATORIES EUROPE GMBH</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25" name="Shape 23"/>
          <p:cNvSpPr/>
          <p:nvPr/>
        </p:nvSpPr>
        <p:spPr>
          <a:xfrm>
            <a:off x="1737360" y="1737360"/>
            <a:ext cx="1554480" cy="594360"/>
          </a:xfrm>
          <a:prstGeom prst="rect">
            <a:avLst/>
          </a:prstGeom>
          <a:solidFill>
            <a:srgbClr val="D7D7D7"/>
          </a:solidFill>
          <a:ln w="8255">
            <a:solidFill>
              <a:srgbClr val="FFFFFF"/>
            </a:solidFill>
            <a:prstDash val="solid"/>
          </a:ln>
        </p:spPr>
      </p:sp>
      <p:sp>
        <p:nvSpPr>
          <p:cNvPr id="26" name="Text 24"/>
          <p:cNvSpPr/>
          <p:nvPr/>
        </p:nvSpPr>
        <p:spPr>
          <a:xfrm>
            <a:off x="1773936" y="1760220"/>
            <a:ext cx="1481328" cy="54864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6G / communications sensing</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27" name="Shape 25"/>
          <p:cNvSpPr/>
          <p:nvPr/>
        </p:nvSpPr>
        <p:spPr>
          <a:xfrm>
            <a:off x="3291840" y="1737360"/>
            <a:ext cx="3337560" cy="594360"/>
          </a:xfrm>
          <a:prstGeom prst="rect">
            <a:avLst/>
          </a:prstGeom>
          <a:solidFill>
            <a:srgbClr val="D7D7D7"/>
          </a:solidFill>
          <a:ln w="8255">
            <a:solidFill>
              <a:srgbClr val="FFFFFF"/>
            </a:solidFill>
            <a:prstDash val="solid"/>
          </a:ln>
        </p:spPr>
      </p:sp>
      <p:sp>
        <p:nvSpPr>
          <p:cNvPr id="28" name="Text 26"/>
          <p:cNvSpPr/>
          <p:nvPr/>
        </p:nvSpPr>
        <p:spPr>
          <a:xfrm>
            <a:off x="3346704" y="1760220"/>
            <a:ext cx="3227832"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4, 6G SNS Joint Undertakings: Wireless Communication Technologies and Signal Processing – Standardisation and Follow-up/PoCs</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29" name="Shape 27"/>
          <p:cNvSpPr/>
          <p:nvPr/>
        </p:nvSpPr>
        <p:spPr>
          <a:xfrm>
            <a:off x="6629400" y="1737360"/>
            <a:ext cx="2971800" cy="594360"/>
          </a:xfrm>
          <a:prstGeom prst="rect">
            <a:avLst/>
          </a:prstGeom>
          <a:solidFill>
            <a:srgbClr val="D7D7D7"/>
          </a:solidFill>
          <a:ln w="8255">
            <a:solidFill>
              <a:srgbClr val="FFFFFF"/>
            </a:solidFill>
            <a:prstDash val="solid"/>
          </a:ln>
        </p:spPr>
      </p:sp>
      <p:sp>
        <p:nvSpPr>
          <p:cNvPr id="30" name="Text 28"/>
          <p:cNvSpPr/>
          <p:nvPr/>
        </p:nvSpPr>
        <p:spPr>
          <a:xfrm>
            <a:off x="6684264" y="1760220"/>
            <a:ext cx="2862072"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Advancing 6G-RAN through multi-technology, multi-sensor fusion, multi-band and multi-static perception (MultiX)</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31" name="Shape 29"/>
          <p:cNvSpPr/>
          <p:nvPr/>
        </p:nvSpPr>
        <p:spPr>
          <a:xfrm>
            <a:off x="9601200" y="1737360"/>
            <a:ext cx="1783080" cy="594360"/>
          </a:xfrm>
          <a:prstGeom prst="rect">
            <a:avLst/>
          </a:prstGeom>
          <a:solidFill>
            <a:srgbClr val="D7D7D7"/>
          </a:solidFill>
          <a:ln w="8255">
            <a:solidFill>
              <a:srgbClr val="FFFFFF"/>
            </a:solidFill>
            <a:prstDash val="solid"/>
          </a:ln>
        </p:spPr>
      </p:sp>
      <p:sp>
        <p:nvSpPr>
          <p:cNvPr id="32" name="Text 30"/>
          <p:cNvSpPr/>
          <p:nvPr/>
        </p:nvSpPr>
        <p:spPr>
          <a:xfrm>
            <a:off x="9656064" y="1760220"/>
            <a:ext cx="1673352"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3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836.285,42</a:t>
            </a:r>
            <a:endParaRPr kumimoji="0" lang="en-US" sz="630" b="0" i="0" u="none" strike="noStrike" kern="1200" cap="none" spc="0" normalizeH="0" baseline="0" noProof="0" dirty="0">
              <a:ln>
                <a:noFill/>
              </a:ln>
              <a:solidFill>
                <a:prstClr val="black"/>
              </a:solidFill>
              <a:effectLst/>
              <a:uLnTx/>
              <a:uFillTx/>
              <a:latin typeface="Arial"/>
              <a:ea typeface="+mn-ea"/>
              <a:cs typeface="+mn-cs"/>
            </a:endParaRPr>
          </a:p>
        </p:txBody>
      </p:sp>
      <p:sp>
        <p:nvSpPr>
          <p:cNvPr id="33" name="Shape 31"/>
          <p:cNvSpPr/>
          <p:nvPr/>
        </p:nvSpPr>
        <p:spPr>
          <a:xfrm>
            <a:off x="320040" y="2331720"/>
            <a:ext cx="1417320" cy="694944"/>
          </a:xfrm>
          <a:prstGeom prst="rect">
            <a:avLst/>
          </a:prstGeom>
          <a:solidFill>
            <a:srgbClr val="EFEFEF"/>
          </a:solidFill>
          <a:ln w="8255">
            <a:solidFill>
              <a:srgbClr val="FFFFFF"/>
            </a:solidFill>
            <a:prstDash val="solid"/>
          </a:ln>
        </p:spPr>
      </p:sp>
      <p:sp>
        <p:nvSpPr>
          <p:cNvPr id="34" name="Text 32"/>
          <p:cNvSpPr/>
          <p:nvPr/>
        </p:nvSpPr>
        <p:spPr>
          <a:xfrm>
            <a:off x="356616" y="2354580"/>
            <a:ext cx="1344168" cy="64922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FUJITSU TECHNOLOGY SOLUTIONS</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(Belgium, Luxembourg)</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35" name="Shape 33"/>
          <p:cNvSpPr/>
          <p:nvPr/>
        </p:nvSpPr>
        <p:spPr>
          <a:xfrm>
            <a:off x="1737360" y="2331720"/>
            <a:ext cx="1554480" cy="694944"/>
          </a:xfrm>
          <a:prstGeom prst="rect">
            <a:avLst/>
          </a:prstGeom>
          <a:solidFill>
            <a:srgbClr val="EFEFEF"/>
          </a:solidFill>
          <a:ln w="8255">
            <a:solidFill>
              <a:srgbClr val="FFFFFF"/>
            </a:solidFill>
            <a:prstDash val="solid"/>
          </a:ln>
        </p:spPr>
      </p:sp>
      <p:sp>
        <p:nvSpPr>
          <p:cNvPr id="36" name="Text 34"/>
          <p:cNvSpPr/>
          <p:nvPr/>
        </p:nvSpPr>
        <p:spPr>
          <a:xfrm>
            <a:off x="1773936" y="2354580"/>
            <a:ext cx="1481328" cy="649224"/>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Health data, AI, privacy protection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37" name="Shape 35"/>
          <p:cNvSpPr/>
          <p:nvPr/>
        </p:nvSpPr>
        <p:spPr>
          <a:xfrm>
            <a:off x="3291840" y="2331720"/>
            <a:ext cx="3337560" cy="694944"/>
          </a:xfrm>
          <a:prstGeom prst="rect">
            <a:avLst/>
          </a:prstGeom>
          <a:solidFill>
            <a:srgbClr val="EFEFEF"/>
          </a:solidFill>
          <a:ln w="8255">
            <a:solidFill>
              <a:srgbClr val="FFFFFF"/>
            </a:solidFill>
            <a:prstDash val="solid"/>
          </a:ln>
        </p:spPr>
      </p:sp>
      <p:sp>
        <p:nvSpPr>
          <p:cNvPr id="38" name="Text 36"/>
          <p:cNvSpPr/>
          <p:nvPr/>
        </p:nvSpPr>
        <p:spPr>
          <a:xfrm>
            <a:off x="3346704" y="2354580"/>
            <a:ext cx="3227832" cy="64922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1: Scaling up multi-party computation, data anonymisation techniques, and synthetic data generation</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39" name="Shape 37"/>
          <p:cNvSpPr/>
          <p:nvPr/>
        </p:nvSpPr>
        <p:spPr>
          <a:xfrm>
            <a:off x="6629400" y="2331720"/>
            <a:ext cx="2971800" cy="694944"/>
          </a:xfrm>
          <a:prstGeom prst="rect">
            <a:avLst/>
          </a:prstGeom>
          <a:solidFill>
            <a:srgbClr val="EFEFEF"/>
          </a:solidFill>
          <a:ln w="8255">
            <a:solidFill>
              <a:srgbClr val="FFFFFF"/>
            </a:solidFill>
            <a:prstDash val="solid"/>
          </a:ln>
        </p:spPr>
      </p:sp>
      <p:sp>
        <p:nvSpPr>
          <p:cNvPr id="40" name="Text 38"/>
          <p:cNvSpPr/>
          <p:nvPr/>
        </p:nvSpPr>
        <p:spPr>
          <a:xfrm>
            <a:off x="6684264" y="2354580"/>
            <a:ext cx="2862072" cy="64922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Privacy compliant health data as a service for AI development (PHASE IV AI)</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1" name="Shape 39"/>
          <p:cNvSpPr/>
          <p:nvPr/>
        </p:nvSpPr>
        <p:spPr>
          <a:xfrm>
            <a:off x="9601200" y="2331720"/>
            <a:ext cx="1783080" cy="694944"/>
          </a:xfrm>
          <a:prstGeom prst="rect">
            <a:avLst/>
          </a:prstGeom>
          <a:solidFill>
            <a:srgbClr val="EFEFEF"/>
          </a:solidFill>
          <a:ln w="8255">
            <a:solidFill>
              <a:srgbClr val="FFFFFF"/>
            </a:solidFill>
            <a:prstDash val="solid"/>
          </a:ln>
        </p:spPr>
      </p:sp>
      <p:sp>
        <p:nvSpPr>
          <p:cNvPr id="42" name="Text 40"/>
          <p:cNvSpPr/>
          <p:nvPr/>
        </p:nvSpPr>
        <p:spPr>
          <a:xfrm>
            <a:off x="9656064" y="2354580"/>
            <a:ext cx="1673352" cy="64922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€ 816 464,84 (Belgium)</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3" name="Shape 41"/>
          <p:cNvSpPr/>
          <p:nvPr/>
        </p:nvSpPr>
        <p:spPr>
          <a:xfrm>
            <a:off x="320040" y="3026664"/>
            <a:ext cx="1417320" cy="740664"/>
          </a:xfrm>
          <a:prstGeom prst="rect">
            <a:avLst/>
          </a:prstGeom>
          <a:solidFill>
            <a:srgbClr val="D7D7D7"/>
          </a:solidFill>
          <a:ln w="8255">
            <a:solidFill>
              <a:srgbClr val="FFFFFF"/>
            </a:solidFill>
            <a:prstDash val="solid"/>
          </a:ln>
        </p:spPr>
      </p:sp>
      <p:sp>
        <p:nvSpPr>
          <p:cNvPr id="44" name="Text 42"/>
          <p:cNvSpPr/>
          <p:nvPr/>
        </p:nvSpPr>
        <p:spPr>
          <a:xfrm>
            <a:off x="356616" y="3049524"/>
            <a:ext cx="1344168" cy="69494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FUJITSU TECHNOLOGY SOLUTIONS, SA</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5" name="Shape 43"/>
          <p:cNvSpPr/>
          <p:nvPr/>
        </p:nvSpPr>
        <p:spPr>
          <a:xfrm>
            <a:off x="1737360" y="3026664"/>
            <a:ext cx="1554480" cy="740664"/>
          </a:xfrm>
          <a:prstGeom prst="rect">
            <a:avLst/>
          </a:prstGeom>
          <a:solidFill>
            <a:srgbClr val="D7D7D7"/>
          </a:solidFill>
          <a:ln w="8255">
            <a:solidFill>
              <a:srgbClr val="FFFFFF"/>
            </a:solidFill>
            <a:prstDash val="solid"/>
          </a:ln>
        </p:spPr>
      </p:sp>
      <p:sp>
        <p:nvSpPr>
          <p:cNvPr id="46" name="Text 44"/>
          <p:cNvSpPr/>
          <p:nvPr/>
        </p:nvSpPr>
        <p:spPr>
          <a:xfrm>
            <a:off x="1773936" y="3049524"/>
            <a:ext cx="1481328" cy="694944"/>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Next-generation energy systems; AI / quantum technology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7" name="Shape 45"/>
          <p:cNvSpPr/>
          <p:nvPr/>
        </p:nvSpPr>
        <p:spPr>
          <a:xfrm>
            <a:off x="3291840" y="3026664"/>
            <a:ext cx="3337560" cy="740664"/>
          </a:xfrm>
          <a:prstGeom prst="rect">
            <a:avLst/>
          </a:prstGeom>
          <a:solidFill>
            <a:srgbClr val="D7D7D7"/>
          </a:solidFill>
          <a:ln w="8255">
            <a:solidFill>
              <a:srgbClr val="FFFFFF"/>
            </a:solidFill>
            <a:prstDash val="solid"/>
          </a:ln>
        </p:spPr>
      </p:sp>
      <p:sp>
        <p:nvSpPr>
          <p:cNvPr id="48" name="Text 46"/>
          <p:cNvSpPr/>
          <p:nvPr/>
        </p:nvSpPr>
        <p:spPr>
          <a:xfrm>
            <a:off x="3346704" y="3049524"/>
            <a:ext cx="3227832" cy="69494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5: Emerging energy technologies for a climate neutral Europe</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9" name="Shape 47"/>
          <p:cNvSpPr/>
          <p:nvPr/>
        </p:nvSpPr>
        <p:spPr>
          <a:xfrm>
            <a:off x="6629400" y="3026664"/>
            <a:ext cx="2971800" cy="740664"/>
          </a:xfrm>
          <a:prstGeom prst="rect">
            <a:avLst/>
          </a:prstGeom>
          <a:solidFill>
            <a:srgbClr val="D7D7D7"/>
          </a:solidFill>
          <a:ln w="8255">
            <a:solidFill>
              <a:srgbClr val="FFFFFF"/>
            </a:solidFill>
            <a:prstDash val="solid"/>
          </a:ln>
        </p:spPr>
      </p:sp>
      <p:sp>
        <p:nvSpPr>
          <p:cNvPr id="50" name="Text 48"/>
          <p:cNvSpPr/>
          <p:nvPr/>
        </p:nvSpPr>
        <p:spPr>
          <a:xfrm>
            <a:off x="6684264" y="3049524"/>
            <a:ext cx="2862072" cy="69494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GRAVITational StoragE, Quantum computing, and AI for enhanced Circularity and Reliability in Clean transition-affected sector-coupled electricity grids (GRAVITEQA)</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51" name="Shape 49"/>
          <p:cNvSpPr/>
          <p:nvPr/>
        </p:nvSpPr>
        <p:spPr>
          <a:xfrm>
            <a:off x="9601200" y="3026664"/>
            <a:ext cx="1783080" cy="740664"/>
          </a:xfrm>
          <a:prstGeom prst="rect">
            <a:avLst/>
          </a:prstGeom>
          <a:solidFill>
            <a:srgbClr val="D7D7D7"/>
          </a:solidFill>
          <a:ln w="8255">
            <a:solidFill>
              <a:srgbClr val="FFFFFF"/>
            </a:solidFill>
            <a:prstDash val="solid"/>
          </a:ln>
        </p:spPr>
      </p:sp>
      <p:sp>
        <p:nvSpPr>
          <p:cNvPr id="52" name="Text 50"/>
          <p:cNvSpPr/>
          <p:nvPr/>
        </p:nvSpPr>
        <p:spPr>
          <a:xfrm>
            <a:off x="9656064" y="3049524"/>
            <a:ext cx="1673352" cy="69494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3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216 990,00</a:t>
            </a:r>
            <a:endParaRPr kumimoji="0" lang="en-US" sz="630" b="0" i="0" u="none" strike="noStrike" kern="1200" cap="none" spc="0" normalizeH="0" baseline="0" noProof="0" dirty="0">
              <a:ln>
                <a:noFill/>
              </a:ln>
              <a:solidFill>
                <a:prstClr val="black"/>
              </a:solidFill>
              <a:effectLst/>
              <a:uLnTx/>
              <a:uFillTx/>
              <a:latin typeface="Arial"/>
              <a:ea typeface="+mn-ea"/>
              <a:cs typeface="+mn-cs"/>
            </a:endParaRPr>
          </a:p>
        </p:txBody>
      </p:sp>
      <p:sp>
        <p:nvSpPr>
          <p:cNvPr id="53" name="Shape 51"/>
          <p:cNvSpPr/>
          <p:nvPr/>
        </p:nvSpPr>
        <p:spPr>
          <a:xfrm>
            <a:off x="320040" y="3767328"/>
            <a:ext cx="1417320" cy="594360"/>
          </a:xfrm>
          <a:prstGeom prst="rect">
            <a:avLst/>
          </a:prstGeom>
          <a:solidFill>
            <a:srgbClr val="EFEFEF"/>
          </a:solidFill>
          <a:ln w="8255">
            <a:solidFill>
              <a:srgbClr val="FFFFFF"/>
            </a:solidFill>
            <a:prstDash val="solid"/>
          </a:ln>
        </p:spPr>
      </p:sp>
      <p:sp>
        <p:nvSpPr>
          <p:cNvPr id="54" name="Text 52"/>
          <p:cNvSpPr/>
          <p:nvPr/>
        </p:nvSpPr>
        <p:spPr>
          <a:xfrm>
            <a:off x="356616" y="3790188"/>
            <a:ext cx="1344168"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PANASONIC EUROPE BV</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55" name="Shape 53"/>
          <p:cNvSpPr/>
          <p:nvPr/>
        </p:nvSpPr>
        <p:spPr>
          <a:xfrm>
            <a:off x="1737360" y="3767328"/>
            <a:ext cx="1554480" cy="594360"/>
          </a:xfrm>
          <a:prstGeom prst="rect">
            <a:avLst/>
          </a:prstGeom>
          <a:solidFill>
            <a:srgbClr val="EFEFEF"/>
          </a:solidFill>
          <a:ln w="8255">
            <a:solidFill>
              <a:srgbClr val="FFFFFF"/>
            </a:solidFill>
            <a:prstDash val="solid"/>
          </a:ln>
        </p:spPr>
      </p:sp>
      <p:sp>
        <p:nvSpPr>
          <p:cNvPr id="56" name="Text 54"/>
          <p:cNvSpPr/>
          <p:nvPr/>
        </p:nvSpPr>
        <p:spPr>
          <a:xfrm>
            <a:off x="1773936" y="3790188"/>
            <a:ext cx="1481328" cy="54864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Logistics decarbonisation; supply chain</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57" name="Shape 55"/>
          <p:cNvSpPr/>
          <p:nvPr/>
        </p:nvSpPr>
        <p:spPr>
          <a:xfrm>
            <a:off x="3291840" y="3767328"/>
            <a:ext cx="3337560" cy="594360"/>
          </a:xfrm>
          <a:prstGeom prst="rect">
            <a:avLst/>
          </a:prstGeom>
          <a:solidFill>
            <a:srgbClr val="EFEFEF"/>
          </a:solidFill>
          <a:ln w="8255">
            <a:solidFill>
              <a:srgbClr val="FFFFFF"/>
            </a:solidFill>
            <a:prstDash val="solid"/>
          </a:ln>
        </p:spPr>
      </p:sp>
      <p:sp>
        <p:nvSpPr>
          <p:cNvPr id="58" name="Text 56"/>
          <p:cNvSpPr/>
          <p:nvPr/>
        </p:nvSpPr>
        <p:spPr>
          <a:xfrm>
            <a:off x="3346704" y="3790188"/>
            <a:ext cx="3227832"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5: Scaling up logistics innovations supporting freight transport decarbonisation in an affordable way</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59" name="Shape 57"/>
          <p:cNvSpPr/>
          <p:nvPr/>
        </p:nvSpPr>
        <p:spPr>
          <a:xfrm>
            <a:off x="6629400" y="3767328"/>
            <a:ext cx="2971800" cy="594360"/>
          </a:xfrm>
          <a:prstGeom prst="rect">
            <a:avLst/>
          </a:prstGeom>
          <a:solidFill>
            <a:srgbClr val="EFEFEF"/>
          </a:solidFill>
          <a:ln w="8255">
            <a:solidFill>
              <a:srgbClr val="FFFFFF"/>
            </a:solidFill>
            <a:prstDash val="solid"/>
          </a:ln>
        </p:spPr>
      </p:sp>
      <p:sp>
        <p:nvSpPr>
          <p:cNvPr id="60" name="Text 58"/>
          <p:cNvSpPr/>
          <p:nvPr/>
        </p:nvSpPr>
        <p:spPr>
          <a:xfrm>
            <a:off x="6684264" y="3790188"/>
            <a:ext cx="2862072"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Holistically Optimised Logistics Operations and Green Innovative Solutions for Transport Cargo Sustainably (HOLOGISTICS)</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61" name="Shape 59"/>
          <p:cNvSpPr/>
          <p:nvPr/>
        </p:nvSpPr>
        <p:spPr>
          <a:xfrm>
            <a:off x="9601200" y="3767328"/>
            <a:ext cx="1783080" cy="594360"/>
          </a:xfrm>
          <a:prstGeom prst="rect">
            <a:avLst/>
          </a:prstGeom>
          <a:solidFill>
            <a:srgbClr val="EFEFEF"/>
          </a:solidFill>
          <a:ln w="8255">
            <a:solidFill>
              <a:srgbClr val="FFFFFF"/>
            </a:solidFill>
            <a:prstDash val="solid"/>
          </a:ln>
        </p:spPr>
      </p:sp>
      <p:sp>
        <p:nvSpPr>
          <p:cNvPr id="62" name="Text 60"/>
          <p:cNvSpPr/>
          <p:nvPr/>
        </p:nvSpPr>
        <p:spPr>
          <a:xfrm>
            <a:off x="9656064" y="3790188"/>
            <a:ext cx="1673352" cy="5486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3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301 000,00</a:t>
            </a:r>
            <a:endParaRPr kumimoji="0" lang="en-US" sz="630" b="0" i="0" u="none" strike="noStrike" kern="1200" cap="none" spc="0" normalizeH="0" baseline="0" noProof="0" dirty="0">
              <a:ln>
                <a:noFill/>
              </a:ln>
              <a:solidFill>
                <a:prstClr val="black"/>
              </a:solidFill>
              <a:effectLst/>
              <a:uLnTx/>
              <a:uFillTx/>
              <a:latin typeface="Arial"/>
              <a:ea typeface="+mn-ea"/>
              <a:cs typeface="+mn-cs"/>
            </a:endParaRPr>
          </a:p>
        </p:txBody>
      </p:sp>
      <p:sp>
        <p:nvSpPr>
          <p:cNvPr id="63" name="Shape 61"/>
          <p:cNvSpPr/>
          <p:nvPr/>
        </p:nvSpPr>
        <p:spPr>
          <a:xfrm>
            <a:off x="320040" y="4361688"/>
            <a:ext cx="1417320" cy="713232"/>
          </a:xfrm>
          <a:prstGeom prst="rect">
            <a:avLst/>
          </a:prstGeom>
          <a:solidFill>
            <a:srgbClr val="D7D7D7"/>
          </a:solidFill>
          <a:ln w="8255">
            <a:solidFill>
              <a:srgbClr val="FFFFFF"/>
            </a:solidFill>
            <a:prstDash val="solid"/>
          </a:ln>
        </p:spPr>
      </p:sp>
      <p:sp>
        <p:nvSpPr>
          <p:cNvPr id="64" name="Text 62"/>
          <p:cNvSpPr/>
          <p:nvPr/>
        </p:nvSpPr>
        <p:spPr>
          <a:xfrm>
            <a:off x="356616" y="4384548"/>
            <a:ext cx="1344168" cy="6675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SONY EUROPE BV (NL)</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65" name="Shape 63"/>
          <p:cNvSpPr/>
          <p:nvPr/>
        </p:nvSpPr>
        <p:spPr>
          <a:xfrm>
            <a:off x="1737360" y="4361688"/>
            <a:ext cx="1554480" cy="713232"/>
          </a:xfrm>
          <a:prstGeom prst="rect">
            <a:avLst/>
          </a:prstGeom>
          <a:solidFill>
            <a:srgbClr val="D7D7D7"/>
          </a:solidFill>
          <a:ln w="8255">
            <a:solidFill>
              <a:srgbClr val="FFFFFF"/>
            </a:solidFill>
            <a:prstDash val="solid"/>
          </a:ln>
        </p:spPr>
      </p:sp>
      <p:sp>
        <p:nvSpPr>
          <p:cNvPr id="66" name="Text 64"/>
          <p:cNvSpPr/>
          <p:nvPr/>
        </p:nvSpPr>
        <p:spPr>
          <a:xfrm>
            <a:off x="1773936" y="4384548"/>
            <a:ext cx="1481328" cy="6675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6G / next-generation communications network</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67" name="Shape 65"/>
          <p:cNvSpPr/>
          <p:nvPr/>
        </p:nvSpPr>
        <p:spPr>
          <a:xfrm>
            <a:off x="3291840" y="4361688"/>
            <a:ext cx="3337560" cy="713232"/>
          </a:xfrm>
          <a:prstGeom prst="rect">
            <a:avLst/>
          </a:prstGeom>
          <a:solidFill>
            <a:srgbClr val="D7D7D7"/>
          </a:solidFill>
          <a:ln w="8255">
            <a:solidFill>
              <a:srgbClr val="FFFFFF"/>
            </a:solidFill>
            <a:prstDash val="solid"/>
          </a:ln>
        </p:spPr>
      </p:sp>
      <p:sp>
        <p:nvSpPr>
          <p:cNvPr id="68" name="Text 66"/>
          <p:cNvSpPr/>
          <p:nvPr/>
        </p:nvSpPr>
        <p:spPr>
          <a:xfrm>
            <a:off x="3346704" y="4384548"/>
            <a:ext cx="3227832" cy="6675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4: 6G Holistic System</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69" name="Shape 67"/>
          <p:cNvSpPr/>
          <p:nvPr/>
        </p:nvSpPr>
        <p:spPr>
          <a:xfrm>
            <a:off x="6629400" y="4361688"/>
            <a:ext cx="2971800" cy="713232"/>
          </a:xfrm>
          <a:prstGeom prst="rect">
            <a:avLst/>
          </a:prstGeom>
          <a:solidFill>
            <a:srgbClr val="D7D7D7"/>
          </a:solidFill>
          <a:ln w="8255">
            <a:solidFill>
              <a:srgbClr val="FFFFFF"/>
            </a:solidFill>
            <a:prstDash val="solid"/>
          </a:ln>
        </p:spPr>
      </p:sp>
      <p:sp>
        <p:nvSpPr>
          <p:cNvPr id="70" name="Text 68"/>
          <p:cNvSpPr/>
          <p:nvPr/>
        </p:nvSpPr>
        <p:spPr>
          <a:xfrm>
            <a:off x="6684264" y="4384548"/>
            <a:ext cx="2862072" cy="6675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A holistic flagship towards the 6G network platform and system, to inspire digital transformation, for the world to act together in meeting needs in society and ecosystems with novel 6G service (Hexa-X-II)</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71" name="Shape 69"/>
          <p:cNvSpPr/>
          <p:nvPr/>
        </p:nvSpPr>
        <p:spPr>
          <a:xfrm>
            <a:off x="9601200" y="4361688"/>
            <a:ext cx="1783080" cy="713232"/>
          </a:xfrm>
          <a:prstGeom prst="rect">
            <a:avLst/>
          </a:prstGeom>
          <a:solidFill>
            <a:srgbClr val="D7D7D7"/>
          </a:solidFill>
          <a:ln w="8255">
            <a:solidFill>
              <a:srgbClr val="FFFFFF"/>
            </a:solidFill>
            <a:prstDash val="solid"/>
          </a:ln>
        </p:spPr>
      </p:sp>
      <p:sp>
        <p:nvSpPr>
          <p:cNvPr id="72" name="Text 70"/>
          <p:cNvSpPr/>
          <p:nvPr/>
        </p:nvSpPr>
        <p:spPr>
          <a:xfrm>
            <a:off x="9656064" y="4384548"/>
            <a:ext cx="1673352" cy="6675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3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351 742,50</a:t>
            </a:r>
            <a:endParaRPr kumimoji="0" lang="en-US" sz="630" b="0" i="0" u="none" strike="noStrike" kern="1200" cap="none" spc="0" normalizeH="0" baseline="0" noProof="0" dirty="0">
              <a:ln>
                <a:noFill/>
              </a:ln>
              <a:solidFill>
                <a:prstClr val="black"/>
              </a:solidFill>
              <a:effectLst/>
              <a:uLnTx/>
              <a:uFillTx/>
              <a:latin typeface="Arial"/>
              <a:ea typeface="+mn-ea"/>
              <a:cs typeface="+mn-cs"/>
            </a:endParaRPr>
          </a:p>
        </p:txBody>
      </p:sp>
      <p:sp>
        <p:nvSpPr>
          <p:cNvPr id="73" name="Shape 71"/>
          <p:cNvSpPr/>
          <p:nvPr/>
        </p:nvSpPr>
        <p:spPr>
          <a:xfrm>
            <a:off x="320040" y="5074920"/>
            <a:ext cx="1417320" cy="566928"/>
          </a:xfrm>
          <a:prstGeom prst="rect">
            <a:avLst/>
          </a:prstGeom>
          <a:solidFill>
            <a:srgbClr val="EFEFEF"/>
          </a:solidFill>
          <a:ln w="8255">
            <a:solidFill>
              <a:srgbClr val="FFFFFF"/>
            </a:solidFill>
            <a:prstDash val="solid"/>
          </a:ln>
        </p:spPr>
      </p:sp>
      <p:sp>
        <p:nvSpPr>
          <p:cNvPr id="74" name="Text 72"/>
          <p:cNvSpPr/>
          <p:nvPr/>
        </p:nvSpPr>
        <p:spPr>
          <a:xfrm>
            <a:off x="356616" y="5097780"/>
            <a:ext cx="1344168" cy="5212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MITSUBISHI ELECTRIC EUROPE BV</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75" name="Shape 73"/>
          <p:cNvSpPr/>
          <p:nvPr/>
        </p:nvSpPr>
        <p:spPr>
          <a:xfrm>
            <a:off x="1737360" y="5074920"/>
            <a:ext cx="1554480" cy="566928"/>
          </a:xfrm>
          <a:prstGeom prst="rect">
            <a:avLst/>
          </a:prstGeom>
          <a:solidFill>
            <a:srgbClr val="EFEFEF"/>
          </a:solidFill>
          <a:ln w="8255">
            <a:solidFill>
              <a:srgbClr val="FFFFFF"/>
            </a:solidFill>
            <a:prstDash val="solid"/>
          </a:ln>
        </p:spPr>
      </p:sp>
      <p:sp>
        <p:nvSpPr>
          <p:cNvPr id="76" name="Text 74"/>
          <p:cNvSpPr/>
          <p:nvPr/>
        </p:nvSpPr>
        <p:spPr>
          <a:xfrm>
            <a:off x="1773936" y="5097780"/>
            <a:ext cx="1481328" cy="521208"/>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EV / power electronics</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77" name="Shape 75"/>
          <p:cNvSpPr/>
          <p:nvPr/>
        </p:nvSpPr>
        <p:spPr>
          <a:xfrm>
            <a:off x="3291840" y="5074920"/>
            <a:ext cx="3337560" cy="566928"/>
          </a:xfrm>
          <a:prstGeom prst="rect">
            <a:avLst/>
          </a:prstGeom>
          <a:solidFill>
            <a:srgbClr val="EFEFEF"/>
          </a:solidFill>
          <a:ln w="8255">
            <a:solidFill>
              <a:srgbClr val="FFFFFF"/>
            </a:solidFill>
            <a:prstDash val="solid"/>
          </a:ln>
        </p:spPr>
      </p:sp>
      <p:sp>
        <p:nvSpPr>
          <p:cNvPr id="78" name="Text 76"/>
          <p:cNvSpPr/>
          <p:nvPr/>
        </p:nvSpPr>
        <p:spPr>
          <a:xfrm>
            <a:off x="3346704" y="5097780"/>
            <a:ext cx="3227832" cy="5212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5: Integration and testing of next generation post-800V electric powertrains (2ZERO Partnership)</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79" name="Shape 77"/>
          <p:cNvSpPr/>
          <p:nvPr/>
        </p:nvSpPr>
        <p:spPr>
          <a:xfrm>
            <a:off x="6629400" y="5074920"/>
            <a:ext cx="2971800" cy="566928"/>
          </a:xfrm>
          <a:prstGeom prst="rect">
            <a:avLst/>
          </a:prstGeom>
          <a:solidFill>
            <a:srgbClr val="EFEFEF"/>
          </a:solidFill>
          <a:ln w="8255">
            <a:solidFill>
              <a:srgbClr val="FFFFFF"/>
            </a:solidFill>
            <a:prstDash val="solid"/>
          </a:ln>
        </p:spPr>
      </p:sp>
      <p:sp>
        <p:nvSpPr>
          <p:cNvPr id="80" name="Text 78"/>
          <p:cNvSpPr/>
          <p:nvPr/>
        </p:nvSpPr>
        <p:spPr>
          <a:xfrm>
            <a:off x="6684264" y="5097780"/>
            <a:ext cx="2862072" cy="5212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Optimised DYnamics of high voltage powertrains: developing Sustainable Systems for Electric Vehicles (ODYSSEV)</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81" name="Shape 79"/>
          <p:cNvSpPr/>
          <p:nvPr/>
        </p:nvSpPr>
        <p:spPr>
          <a:xfrm>
            <a:off x="9601200" y="5074920"/>
            <a:ext cx="1783080" cy="566928"/>
          </a:xfrm>
          <a:prstGeom prst="rect">
            <a:avLst/>
          </a:prstGeom>
          <a:solidFill>
            <a:srgbClr val="EFEFEF"/>
          </a:solidFill>
          <a:ln w="8255">
            <a:solidFill>
              <a:srgbClr val="FFFFFF"/>
            </a:solidFill>
            <a:prstDash val="solid"/>
          </a:ln>
        </p:spPr>
      </p:sp>
      <p:sp>
        <p:nvSpPr>
          <p:cNvPr id="82" name="Text 80"/>
          <p:cNvSpPr/>
          <p:nvPr/>
        </p:nvSpPr>
        <p:spPr>
          <a:xfrm>
            <a:off x="9656064" y="5097780"/>
            <a:ext cx="1673352" cy="5212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3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550 000,00</a:t>
            </a:r>
            <a:endParaRPr kumimoji="0" lang="en-US" sz="630" b="0" i="0" u="none" strike="noStrike" kern="1200" cap="none" spc="0" normalizeH="0" baseline="0" noProof="0" dirty="0">
              <a:ln>
                <a:noFill/>
              </a:ln>
              <a:solidFill>
                <a:prstClr val="black"/>
              </a:solidFill>
              <a:effectLst/>
              <a:uLnTx/>
              <a:uFillTx/>
              <a:latin typeface="Arial"/>
              <a:ea typeface="+mn-ea"/>
              <a:cs typeface="+mn-cs"/>
            </a:endParaRPr>
          </a:p>
        </p:txBody>
      </p:sp>
      <p:sp>
        <p:nvSpPr>
          <p:cNvPr id="83" name="Text 81"/>
          <p:cNvSpPr/>
          <p:nvPr/>
        </p:nvSpPr>
        <p:spPr>
          <a:xfrm>
            <a:off x="320040" y="5916168"/>
            <a:ext cx="5394960" cy="4114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1 (Health)</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2 (Culture, Creativity and Inclusive Society)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3 (Civil Security for Society)</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84" name="Text 82"/>
          <p:cNvSpPr/>
          <p:nvPr/>
        </p:nvSpPr>
        <p:spPr>
          <a:xfrm>
            <a:off x="6172200" y="5916168"/>
            <a:ext cx="5349240" cy="4114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4 (Digital, Industry and Space)</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5 (Climate, Energy and Mobility)</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Cluster 6 (Food, Bioeconomy, Natural Resources, Agriculture and Environment)</a:t>
            </a:r>
            <a:endParaRPr kumimoji="0" lang="en-US"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85" name="Text 83"/>
          <p:cNvSpPr/>
          <p:nvPr/>
        </p:nvSpPr>
        <p:spPr>
          <a:xfrm>
            <a:off x="11750040" y="6583680"/>
            <a:ext cx="137160" cy="109728"/>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dirty="0">
                <a:ln>
                  <a:noFill/>
                </a:ln>
                <a:solidFill>
                  <a:srgbClr val="888888"/>
                </a:solidFill>
                <a:effectLst/>
                <a:uLnTx/>
                <a:uFillTx/>
                <a:latin typeface="Arial" pitchFamily="34" charset="0"/>
                <a:ea typeface="Arial" pitchFamily="34" charset="-122"/>
                <a:cs typeface="Arial" pitchFamily="34" charset="-120"/>
              </a:rPr>
              <a:t>11</a:t>
            </a:r>
            <a:endParaRPr kumimoji="0" lang="en-US" sz="650" b="0" i="0" u="none" strike="noStrike" kern="1200" cap="none" spc="0" normalizeH="0" baseline="0" noProof="0" dirty="0">
              <a:ln>
                <a:noFill/>
              </a:ln>
              <a:solidFill>
                <a:prstClr val="black"/>
              </a:solidFill>
              <a:effectLst/>
              <a:uLnTx/>
              <a:uFillTx/>
              <a:latin typeface="Arial"/>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653495D-4F13-0983-7DF1-20B9BC33F30E}"/>
              </a:ext>
            </a:extLst>
          </p:cNvPr>
          <p:cNvSpPr>
            <a:spLocks noGrp="1"/>
          </p:cNvSpPr>
          <p:nvPr>
            <p:ph idx="1"/>
          </p:nvPr>
        </p:nvSpPr>
        <p:spPr>
          <a:xfrm>
            <a:off x="838200" y="1323977"/>
            <a:ext cx="10515600" cy="5032375"/>
          </a:xfrm>
        </p:spPr>
        <p:txBody>
          <a:bodyPr>
            <a:normAutofit/>
          </a:bodyPr>
          <a:lstStyle/>
          <a:p>
            <a:pPr marL="0" indent="0" algn="ctr">
              <a:buNone/>
            </a:pPr>
            <a:r>
              <a:rPr kumimoji="1" lang="en-US" altLang="ja-JP" sz="3000" b="1" u="sng" dirty="0"/>
              <a:t>2026 BRT Annual Meeting at the European Commission</a:t>
            </a:r>
          </a:p>
          <a:p>
            <a:pPr>
              <a:buFont typeface="Wingdings" panose="05000000000000000000" pitchFamily="2" charset="2"/>
              <a:buChar char="Ø"/>
            </a:pPr>
            <a:r>
              <a:rPr kumimoji="1" lang="en-US" altLang="ja-JP" sz="2400" dirty="0"/>
              <a:t>Brussels, 16 April 2026 - the 27th annual meeting of the EU-Japan Business Round Table took place in the Schuman Room in the European Commission's Berlaymont headquarters. </a:t>
            </a:r>
          </a:p>
          <a:p>
            <a:pPr>
              <a:buFont typeface="Wingdings" panose="05000000000000000000" pitchFamily="2" charset="2"/>
              <a:buChar char="Ø"/>
            </a:pPr>
            <a:r>
              <a:rPr kumimoji="1" lang="en-US" altLang="ja-JP" sz="2400" dirty="0"/>
              <a:t>It was co-chaired by Nobuhiro Endo (Executive Advisor, NEC Corporation) and Jeremy </a:t>
            </a:r>
            <a:r>
              <a:rPr kumimoji="1" lang="en-US" altLang="ja-JP" sz="2400" dirty="0" err="1"/>
              <a:t>Grossas</a:t>
            </a:r>
            <a:r>
              <a:rPr kumimoji="1" lang="en-US" altLang="ja-JP" sz="2400" dirty="0"/>
              <a:t> (Representative Director &amp; President, Merck Biopharma Japan).</a:t>
            </a:r>
            <a:endParaRPr kumimoji="1" lang="ja-JP" altLang="en-US" sz="2000" dirty="0"/>
          </a:p>
        </p:txBody>
      </p:sp>
      <p:sp>
        <p:nvSpPr>
          <p:cNvPr id="4" name="スライド番号プレースホルダー 3">
            <a:extLst>
              <a:ext uri="{FF2B5EF4-FFF2-40B4-BE49-F238E27FC236}">
                <a16:creationId xmlns:a16="http://schemas.microsoft.com/office/drawing/2014/main" id="{8A69F496-D9F4-8E83-ACC1-4899D80D73BC}"/>
              </a:ext>
            </a:extLst>
          </p:cNvPr>
          <p:cNvSpPr>
            <a:spLocks noGrp="1"/>
          </p:cNvSpPr>
          <p:nvPr>
            <p:ph type="sldNum" sz="quarter" idx="12"/>
          </p:nvPr>
        </p:nvSpPr>
        <p:spPr/>
        <p:txBody>
          <a:bodyPr/>
          <a:lstStyle/>
          <a:p>
            <a:fld id="{A99D720A-4AD5-4DCF-885F-DE5297996123}" type="slidenum">
              <a:rPr kumimoji="1" lang="ja-JP" altLang="en-US" smtClean="0"/>
              <a:t>23</a:t>
            </a:fld>
            <a:endParaRPr kumimoji="1" lang="ja-JP" altLang="en-US" dirty="0"/>
          </a:p>
        </p:txBody>
      </p:sp>
      <p:sp>
        <p:nvSpPr>
          <p:cNvPr id="5" name="タイトル 6">
            <a:extLst>
              <a:ext uri="{FF2B5EF4-FFF2-40B4-BE49-F238E27FC236}">
                <a16:creationId xmlns:a16="http://schemas.microsoft.com/office/drawing/2014/main" id="{F2D3FBD4-9B2C-72E5-DCFC-5B0891717CF2}"/>
              </a:ext>
            </a:extLst>
          </p:cNvPr>
          <p:cNvSpPr txBox="1">
            <a:spLocks/>
          </p:cNvSpPr>
          <p:nvPr/>
        </p:nvSpPr>
        <p:spPr>
          <a:xfrm>
            <a:off x="838200" y="531897"/>
            <a:ext cx="10515600" cy="759022"/>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ja-JP" sz="4000" b="1" dirty="0"/>
              <a:t>9. </a:t>
            </a:r>
            <a:r>
              <a:rPr lang="tr-TR" altLang="ja-JP" sz="4000" b="1" dirty="0"/>
              <a:t>Japan-EU Business Roundtable</a:t>
            </a:r>
            <a:r>
              <a:rPr lang="ja-JP" altLang="en-US" sz="4000" b="1" dirty="0">
                <a:latin typeface="+mn-ea"/>
              </a:rPr>
              <a:t>（</a:t>
            </a:r>
            <a:r>
              <a:rPr lang="en-US" altLang="ja-JP" sz="4000" b="1" dirty="0">
                <a:latin typeface="+mn-ea"/>
              </a:rPr>
              <a:t>BRT)</a:t>
            </a:r>
            <a:endParaRPr lang="en-US" sz="3600" b="1" dirty="0">
              <a:solidFill>
                <a:srgbClr val="FFFFFF"/>
              </a:solidFill>
            </a:endParaRPr>
          </a:p>
        </p:txBody>
      </p:sp>
      <p:pic>
        <p:nvPicPr>
          <p:cNvPr id="6" name="図 5">
            <a:extLst>
              <a:ext uri="{FF2B5EF4-FFF2-40B4-BE49-F238E27FC236}">
                <a16:creationId xmlns:a16="http://schemas.microsoft.com/office/drawing/2014/main" id="{73FA99B5-8F99-C830-81CC-B71D9E4F5679}"/>
              </a:ext>
            </a:extLst>
          </p:cNvPr>
          <p:cNvPicPr>
            <a:picLocks noChangeAspect="1"/>
          </p:cNvPicPr>
          <p:nvPr/>
        </p:nvPicPr>
        <p:blipFill>
          <a:blip r:embed="rId2"/>
          <a:stretch>
            <a:fillRect/>
          </a:stretch>
        </p:blipFill>
        <p:spPr>
          <a:xfrm>
            <a:off x="9244898" y="160493"/>
            <a:ext cx="2773920" cy="347502"/>
          </a:xfrm>
          <a:prstGeom prst="rect">
            <a:avLst/>
          </a:prstGeom>
        </p:spPr>
      </p:pic>
      <p:pic>
        <p:nvPicPr>
          <p:cNvPr id="2" name="図 1">
            <a:extLst>
              <a:ext uri="{FF2B5EF4-FFF2-40B4-BE49-F238E27FC236}">
                <a16:creationId xmlns:a16="http://schemas.microsoft.com/office/drawing/2014/main" id="{9234A554-1DBF-208B-EB96-E42B34BA5EA3}"/>
              </a:ext>
            </a:extLst>
          </p:cNvPr>
          <p:cNvPicPr>
            <a:picLocks noChangeAspect="1"/>
          </p:cNvPicPr>
          <p:nvPr/>
        </p:nvPicPr>
        <p:blipFill>
          <a:blip r:embed="rId3"/>
          <a:stretch>
            <a:fillRect/>
          </a:stretch>
        </p:blipFill>
        <p:spPr>
          <a:xfrm>
            <a:off x="1252495" y="4168148"/>
            <a:ext cx="3913865" cy="2221262"/>
          </a:xfrm>
          <a:prstGeom prst="rect">
            <a:avLst/>
          </a:prstGeom>
        </p:spPr>
      </p:pic>
      <p:pic>
        <p:nvPicPr>
          <p:cNvPr id="4098" name="Picture 2">
            <a:extLst>
              <a:ext uri="{FF2B5EF4-FFF2-40B4-BE49-F238E27FC236}">
                <a16:creationId xmlns:a16="http://schemas.microsoft.com/office/drawing/2014/main" id="{FC4D4B36-6DCE-BDFF-C9FF-E280E3A56E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168148"/>
            <a:ext cx="4041646" cy="2435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485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4377FC-2E63-585E-2D08-A5473A6B14E0}"/>
              </a:ext>
            </a:extLst>
          </p:cNvPr>
          <p:cNvSpPr>
            <a:spLocks noGrp="1"/>
          </p:cNvSpPr>
          <p:nvPr>
            <p:ph type="title"/>
          </p:nvPr>
        </p:nvSpPr>
        <p:spPr>
          <a:xfrm>
            <a:off x="838198" y="365127"/>
            <a:ext cx="10699377" cy="1325563"/>
          </a:xfrm>
        </p:spPr>
        <p:txBody>
          <a:bodyPr>
            <a:normAutofit/>
          </a:bodyPr>
          <a:lstStyle/>
          <a:p>
            <a:r>
              <a:rPr kumimoji="1" lang="ja-JP" altLang="en-US" dirty="0"/>
              <a:t>　</a:t>
            </a:r>
          </a:p>
        </p:txBody>
      </p:sp>
      <p:sp>
        <p:nvSpPr>
          <p:cNvPr id="3" name="コンテンツ プレースホルダー 2">
            <a:extLst>
              <a:ext uri="{FF2B5EF4-FFF2-40B4-BE49-F238E27FC236}">
                <a16:creationId xmlns:a16="http://schemas.microsoft.com/office/drawing/2014/main" id="{B2C78959-E1E4-306A-7F4E-3317B4E50AE7}"/>
              </a:ext>
            </a:extLst>
          </p:cNvPr>
          <p:cNvSpPr>
            <a:spLocks noGrp="1"/>
          </p:cNvSpPr>
          <p:nvPr>
            <p:ph idx="1"/>
          </p:nvPr>
        </p:nvSpPr>
        <p:spPr>
          <a:xfrm>
            <a:off x="838200" y="1610471"/>
            <a:ext cx="10515600" cy="5032375"/>
          </a:xfrm>
        </p:spPr>
        <p:txBody>
          <a:bodyPr>
            <a:normAutofit fontScale="92500" lnSpcReduction="20000"/>
          </a:bodyPr>
          <a:lstStyle/>
          <a:p>
            <a:pPr>
              <a:lnSpc>
                <a:spcPct val="110000"/>
              </a:lnSpc>
              <a:spcBef>
                <a:spcPts val="0"/>
              </a:spcBef>
              <a:buFont typeface="Wingdings" panose="05000000000000000000" pitchFamily="2" charset="2"/>
              <a:buChar char="Ø"/>
            </a:pPr>
            <a:r>
              <a:rPr kumimoji="1" lang="en-US" altLang="ja-JP" sz="2000" dirty="0"/>
              <a:t>Global Trade</a:t>
            </a:r>
          </a:p>
          <a:p>
            <a:pPr marL="0" indent="0">
              <a:lnSpc>
                <a:spcPct val="110000"/>
              </a:lnSpc>
              <a:spcBef>
                <a:spcPts val="0"/>
              </a:spcBef>
              <a:buNone/>
            </a:pPr>
            <a:r>
              <a:rPr kumimoji="1" lang="en-US" altLang="ja-JP" sz="2000" dirty="0"/>
              <a:t>1. A rules-based world trade order ensures fair and equitable trade.</a:t>
            </a:r>
          </a:p>
          <a:p>
            <a:pPr marL="0" indent="0">
              <a:lnSpc>
                <a:spcPct val="110000"/>
              </a:lnSpc>
              <a:spcBef>
                <a:spcPts val="0"/>
              </a:spcBef>
              <a:buNone/>
            </a:pPr>
            <a:r>
              <a:rPr kumimoji="1" lang="en-US" altLang="ja-JP" sz="2000" dirty="0"/>
              <a:t>2. Global and bilateral partnerships on equal footing grow in importance.</a:t>
            </a:r>
          </a:p>
          <a:p>
            <a:pPr marL="0" indent="0">
              <a:lnSpc>
                <a:spcPct val="110000"/>
              </a:lnSpc>
              <a:spcBef>
                <a:spcPts val="0"/>
              </a:spcBef>
              <a:buNone/>
            </a:pPr>
            <a:endParaRPr kumimoji="1" lang="en-US" altLang="ja-JP" sz="2000" dirty="0"/>
          </a:p>
          <a:p>
            <a:pPr>
              <a:lnSpc>
                <a:spcPct val="110000"/>
              </a:lnSpc>
              <a:spcBef>
                <a:spcPts val="0"/>
              </a:spcBef>
              <a:buFont typeface="Wingdings" panose="05000000000000000000" pitchFamily="2" charset="2"/>
              <a:buChar char="Ø"/>
            </a:pPr>
            <a:r>
              <a:rPr kumimoji="1" lang="en-US" altLang="ja-JP" sz="2000" dirty="0"/>
              <a:t>Economic Security</a:t>
            </a:r>
          </a:p>
          <a:p>
            <a:pPr marL="0" indent="0">
              <a:lnSpc>
                <a:spcPct val="110000"/>
              </a:lnSpc>
              <a:spcBef>
                <a:spcPts val="0"/>
              </a:spcBef>
              <a:buNone/>
            </a:pPr>
            <a:r>
              <a:rPr kumimoji="1" lang="en-US" altLang="ja-JP" sz="2000" dirty="0"/>
              <a:t>1. Resilient and diversified supply chains in line with G7 principles of transparency, diversification, security, sustainability,</a:t>
            </a:r>
          </a:p>
          <a:p>
            <a:pPr marL="0" indent="0">
              <a:lnSpc>
                <a:spcPct val="110000"/>
              </a:lnSpc>
              <a:spcBef>
                <a:spcPts val="0"/>
              </a:spcBef>
              <a:buNone/>
            </a:pPr>
            <a:r>
              <a:rPr kumimoji="1" lang="en-US" altLang="ja-JP" sz="2000" dirty="0"/>
              <a:t>trustworthiness, and reliability</a:t>
            </a:r>
          </a:p>
          <a:p>
            <a:pPr marL="0" indent="0">
              <a:lnSpc>
                <a:spcPct val="110000"/>
              </a:lnSpc>
              <a:spcBef>
                <a:spcPts val="0"/>
              </a:spcBef>
              <a:buNone/>
            </a:pPr>
            <a:r>
              <a:rPr kumimoji="1" lang="en-US" altLang="ja-JP" sz="2000" dirty="0"/>
              <a:t>2. Cyber-, digital, and data security in critical infrastructure such as in energy, communications, finance</a:t>
            </a:r>
          </a:p>
          <a:p>
            <a:pPr marL="0" indent="0">
              <a:lnSpc>
                <a:spcPct val="110000"/>
              </a:lnSpc>
              <a:spcBef>
                <a:spcPts val="0"/>
              </a:spcBef>
              <a:buNone/>
            </a:pPr>
            <a:r>
              <a:rPr kumimoji="1" lang="en-US" altLang="ja-JP" sz="2000" dirty="0"/>
              <a:t>and transport</a:t>
            </a:r>
          </a:p>
          <a:p>
            <a:pPr marL="0" indent="0">
              <a:lnSpc>
                <a:spcPct val="110000"/>
              </a:lnSpc>
              <a:spcBef>
                <a:spcPts val="0"/>
              </a:spcBef>
              <a:buNone/>
            </a:pPr>
            <a:r>
              <a:rPr kumimoji="1" lang="en-US" altLang="ja-JP" sz="2000" dirty="0"/>
              <a:t>3. Technological indispensability as a key source of leverage in international trade</a:t>
            </a:r>
          </a:p>
          <a:p>
            <a:pPr marL="0" indent="0">
              <a:lnSpc>
                <a:spcPct val="110000"/>
              </a:lnSpc>
              <a:spcBef>
                <a:spcPts val="0"/>
              </a:spcBef>
              <a:buNone/>
            </a:pPr>
            <a:r>
              <a:rPr kumimoji="1" lang="en-US" altLang="ja-JP" sz="2000" dirty="0"/>
              <a:t>relations</a:t>
            </a:r>
          </a:p>
          <a:p>
            <a:pPr marL="0" indent="0">
              <a:lnSpc>
                <a:spcPct val="110000"/>
              </a:lnSpc>
              <a:spcBef>
                <a:spcPts val="0"/>
              </a:spcBef>
              <a:buNone/>
            </a:pPr>
            <a:endParaRPr kumimoji="1" lang="en-US" altLang="ja-JP" sz="2000" dirty="0"/>
          </a:p>
          <a:p>
            <a:pPr>
              <a:lnSpc>
                <a:spcPct val="110000"/>
              </a:lnSpc>
              <a:spcBef>
                <a:spcPts val="0"/>
              </a:spcBef>
              <a:buFont typeface="Wingdings" panose="05000000000000000000" pitchFamily="2" charset="2"/>
              <a:buChar char="Ø"/>
            </a:pPr>
            <a:r>
              <a:rPr kumimoji="1" lang="en-US" altLang="ja-JP" sz="2000" dirty="0"/>
              <a:t>Industrial Competitiveness</a:t>
            </a:r>
          </a:p>
          <a:p>
            <a:pPr marL="0" indent="0">
              <a:lnSpc>
                <a:spcPct val="110000"/>
              </a:lnSpc>
              <a:spcBef>
                <a:spcPts val="0"/>
              </a:spcBef>
              <a:buNone/>
            </a:pPr>
            <a:r>
              <a:rPr kumimoji="1" lang="en-US" altLang="ja-JP" sz="2000" dirty="0"/>
              <a:t>1. Innovation as the key driver of technological progress and hence competitiveness</a:t>
            </a:r>
          </a:p>
          <a:p>
            <a:pPr marL="0" indent="0">
              <a:lnSpc>
                <a:spcPct val="110000"/>
              </a:lnSpc>
              <a:spcBef>
                <a:spcPts val="0"/>
              </a:spcBef>
              <a:buNone/>
            </a:pPr>
            <a:r>
              <a:rPr kumimoji="1" lang="en-US" altLang="ja-JP" sz="2000" dirty="0"/>
              <a:t>2. Active, ambitious and targeted industrial policy vital to global competitiveness</a:t>
            </a:r>
          </a:p>
          <a:p>
            <a:pPr marL="0" indent="0">
              <a:lnSpc>
                <a:spcPct val="110000"/>
              </a:lnSpc>
              <a:spcBef>
                <a:spcPts val="0"/>
              </a:spcBef>
              <a:buNone/>
            </a:pPr>
            <a:r>
              <a:rPr kumimoji="1" lang="en-US" altLang="ja-JP" sz="2000" dirty="0"/>
              <a:t>3. Regulatory complexity as a burden for business to be addressed</a:t>
            </a:r>
          </a:p>
          <a:p>
            <a:pPr marL="0" indent="0">
              <a:lnSpc>
                <a:spcPct val="110000"/>
              </a:lnSpc>
              <a:spcBef>
                <a:spcPts val="0"/>
              </a:spcBef>
              <a:buNone/>
            </a:pPr>
            <a:r>
              <a:rPr kumimoji="1" lang="en-US" altLang="ja-JP" sz="2000" dirty="0"/>
              <a:t>4. </a:t>
            </a:r>
            <a:r>
              <a:rPr kumimoji="1" lang="en-US" altLang="ja-JP" sz="2000" dirty="0" err="1"/>
              <a:t>Digitalisation</a:t>
            </a:r>
            <a:r>
              <a:rPr kumimoji="1" lang="en-US" altLang="ja-JP" sz="2000" dirty="0"/>
              <a:t> and keeping up with AI to jointly advance the </a:t>
            </a:r>
            <a:r>
              <a:rPr kumimoji="1" lang="en-US" altLang="ja-JP" sz="2000" dirty="0" err="1"/>
              <a:t>digitalisation</a:t>
            </a:r>
            <a:r>
              <a:rPr kumimoji="1" lang="en-US" altLang="ja-JP" sz="2000" dirty="0"/>
              <a:t> of industrial value chains. </a:t>
            </a:r>
          </a:p>
        </p:txBody>
      </p:sp>
      <p:sp>
        <p:nvSpPr>
          <p:cNvPr id="4" name="スライド番号プレースホルダー 3">
            <a:extLst>
              <a:ext uri="{FF2B5EF4-FFF2-40B4-BE49-F238E27FC236}">
                <a16:creationId xmlns:a16="http://schemas.microsoft.com/office/drawing/2014/main" id="{04DEDF14-F18A-99DE-D2BD-B406323D8D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9D720A-4AD5-4DCF-885F-DE5297996123}" type="slidenum">
              <a:rPr kumimoji="1" lang="ja-JP" altLang="en-US" sz="900" b="0" i="0" u="none" strike="noStrike" kern="1200" cap="none" spc="0" normalizeH="0" baseline="0" noProof="0" smtClean="0">
                <a:ln>
                  <a:noFill/>
                </a:ln>
                <a:solidFill>
                  <a:prstClr val="black">
                    <a:tint val="75000"/>
                  </a:prstClr>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900" b="0" i="0" u="none" strike="noStrike" kern="1200" cap="none" spc="0" normalizeH="0" baseline="0" noProof="0" dirty="0">
              <a:ln>
                <a:noFill/>
              </a:ln>
              <a:solidFill>
                <a:prstClr val="black">
                  <a:tint val="75000"/>
                </a:prstClr>
              </a:solidFill>
              <a:effectLst/>
              <a:uLnTx/>
              <a:uFillTx/>
              <a:latin typeface="Calibri" panose="020F0502020204030204"/>
              <a:ea typeface="ＭＳ Ｐゴシック" panose="020B0600070205080204" pitchFamily="50" charset="-128"/>
              <a:cs typeface="+mn-cs"/>
            </a:endParaRPr>
          </a:p>
        </p:txBody>
      </p:sp>
      <p:sp>
        <p:nvSpPr>
          <p:cNvPr id="5" name="タイトル 6">
            <a:extLst>
              <a:ext uri="{FF2B5EF4-FFF2-40B4-BE49-F238E27FC236}">
                <a16:creationId xmlns:a16="http://schemas.microsoft.com/office/drawing/2014/main" id="{DFB63495-A088-C827-49BF-1E2A433DBBCF}"/>
              </a:ext>
            </a:extLst>
          </p:cNvPr>
          <p:cNvSpPr txBox="1">
            <a:spLocks/>
          </p:cNvSpPr>
          <p:nvPr/>
        </p:nvSpPr>
        <p:spPr>
          <a:xfrm>
            <a:off x="838200" y="576503"/>
            <a:ext cx="10515600" cy="714415"/>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JOINT RECOMMENDATIONS of the 27th Annual Meeting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(16 April 2026, Brussels)</a:t>
            </a:r>
            <a:endParaRPr kumimoji="1" lang="en-US" sz="24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図 5">
            <a:extLst>
              <a:ext uri="{FF2B5EF4-FFF2-40B4-BE49-F238E27FC236}">
                <a16:creationId xmlns:a16="http://schemas.microsoft.com/office/drawing/2014/main" id="{56F5C479-AA0D-D8C5-8098-AFB01F3E2845}"/>
              </a:ext>
            </a:extLst>
          </p:cNvPr>
          <p:cNvPicPr>
            <a:picLocks noChangeAspect="1"/>
          </p:cNvPicPr>
          <p:nvPr/>
        </p:nvPicPr>
        <p:blipFill>
          <a:blip r:embed="rId2"/>
          <a:stretch>
            <a:fillRect/>
          </a:stretch>
        </p:blipFill>
        <p:spPr>
          <a:xfrm>
            <a:off x="9244898" y="136523"/>
            <a:ext cx="2773920" cy="347502"/>
          </a:xfrm>
          <a:prstGeom prst="rect">
            <a:avLst/>
          </a:prstGeom>
        </p:spPr>
      </p:pic>
    </p:spTree>
    <p:extLst>
      <p:ext uri="{BB962C8B-B14F-4D97-AF65-F5344CB8AC3E}">
        <p14:creationId xmlns:p14="http://schemas.microsoft.com/office/powerpoint/2010/main" val="2311908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32415FB-E185-BAC8-9329-725111835A3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9D720A-4AD5-4DCF-885F-DE5297996123}" type="slidenum">
              <a:rPr kumimoji="1" lang="ja-JP" altLang="en-US" sz="900" b="0" i="0" u="none" strike="noStrike" kern="1200" cap="none" spc="0" normalizeH="0" baseline="0" noProof="0" smtClean="0">
                <a:ln>
                  <a:noFill/>
                </a:ln>
                <a:solidFill>
                  <a:prstClr val="black">
                    <a:tint val="75000"/>
                  </a:prstClr>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ja-JP" altLang="en-US" sz="900" b="0" i="0" u="none" strike="noStrike" kern="1200" cap="none" spc="0" normalizeH="0" baseline="0" noProof="0" dirty="0">
              <a:ln>
                <a:noFill/>
              </a:ln>
              <a:solidFill>
                <a:prstClr val="black">
                  <a:tint val="75000"/>
                </a:prstClr>
              </a:solidFill>
              <a:effectLst/>
              <a:uLnTx/>
              <a:uFillTx/>
              <a:latin typeface="Calibri" panose="020F0502020204030204"/>
              <a:ea typeface="ＭＳ Ｐゴシック" panose="020B0600070205080204" pitchFamily="50" charset="-128"/>
              <a:cs typeface="+mn-cs"/>
            </a:endParaRPr>
          </a:p>
        </p:txBody>
      </p:sp>
      <p:pic>
        <p:nvPicPr>
          <p:cNvPr id="5" name="図 4">
            <a:extLst>
              <a:ext uri="{FF2B5EF4-FFF2-40B4-BE49-F238E27FC236}">
                <a16:creationId xmlns:a16="http://schemas.microsoft.com/office/drawing/2014/main" id="{4ED28D63-F0A8-91EB-4E11-819AF076F953}"/>
              </a:ext>
            </a:extLst>
          </p:cNvPr>
          <p:cNvPicPr>
            <a:picLocks noChangeAspect="1"/>
          </p:cNvPicPr>
          <p:nvPr/>
        </p:nvPicPr>
        <p:blipFill>
          <a:blip r:embed="rId2"/>
          <a:stretch>
            <a:fillRect/>
          </a:stretch>
        </p:blipFill>
        <p:spPr>
          <a:xfrm>
            <a:off x="9275618" y="230192"/>
            <a:ext cx="2773920" cy="347502"/>
          </a:xfrm>
          <a:prstGeom prst="rect">
            <a:avLst/>
          </a:prstGeom>
        </p:spPr>
      </p:pic>
      <p:sp>
        <p:nvSpPr>
          <p:cNvPr id="6" name="タイトル 6">
            <a:extLst>
              <a:ext uri="{FF2B5EF4-FFF2-40B4-BE49-F238E27FC236}">
                <a16:creationId xmlns:a16="http://schemas.microsoft.com/office/drawing/2014/main" id="{78EBB4DD-6759-CFFA-B53F-1762DF014252}"/>
              </a:ext>
            </a:extLst>
          </p:cNvPr>
          <p:cNvSpPr txBox="1">
            <a:spLocks/>
          </p:cNvSpPr>
          <p:nvPr/>
        </p:nvSpPr>
        <p:spPr>
          <a:xfrm>
            <a:off x="838200" y="608620"/>
            <a:ext cx="10515600" cy="668400"/>
          </a:xfrm>
          <a:prstGeom prst="rect">
            <a:avLst/>
          </a:prstGeom>
          <a:ln w="12700" cap="flat" cmpd="sng" algn="ctr">
            <a:noFill/>
            <a:prstDash val="solid"/>
            <a:miter lim="800000"/>
          </a:ln>
        </p:spPr>
        <p:style>
          <a:lnRef idx="2">
            <a:schemeClr val="accent5">
              <a:shade val="15000"/>
            </a:schemeClr>
          </a:lnRef>
          <a:fillRef idx="1">
            <a:schemeClr val="accent5"/>
          </a:fillRef>
          <a:effectRef idx="0">
            <a:schemeClr val="accent5"/>
          </a:effectRef>
          <a:fontRef idx="minor">
            <a:schemeClr val="lt1"/>
          </a:fontRef>
        </p:style>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4000" b="1"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9. </a:t>
            </a:r>
            <a:r>
              <a:rPr kumimoji="1" lang="tr-TR" altLang="ja-JP" sz="4000" b="1"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Japan-EU Business Roundtable</a:t>
            </a:r>
            <a:r>
              <a:rPr kumimoji="1" lang="ja-JP" altLang="en-US" sz="4000" b="1"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4000" b="1"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BRT)</a:t>
            </a:r>
            <a:endParaRPr kumimoji="1" lang="en-US" altLang="ja-JP" sz="36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50" charset="-128"/>
              <a:cs typeface="+mn-cs"/>
            </a:endParaRPr>
          </a:p>
        </p:txBody>
      </p:sp>
      <p:pic>
        <p:nvPicPr>
          <p:cNvPr id="12" name="図 11">
            <a:extLst>
              <a:ext uri="{FF2B5EF4-FFF2-40B4-BE49-F238E27FC236}">
                <a16:creationId xmlns:a16="http://schemas.microsoft.com/office/drawing/2014/main" id="{6F18A3AA-BF92-D6AB-0FF0-454D1AFB9059}"/>
              </a:ext>
            </a:extLst>
          </p:cNvPr>
          <p:cNvPicPr>
            <a:picLocks noChangeAspect="1"/>
          </p:cNvPicPr>
          <p:nvPr/>
        </p:nvPicPr>
        <p:blipFill>
          <a:blip r:embed="rId3"/>
          <a:stretch>
            <a:fillRect/>
          </a:stretch>
        </p:blipFill>
        <p:spPr>
          <a:xfrm>
            <a:off x="999067" y="1404189"/>
            <a:ext cx="10094261" cy="5134725"/>
          </a:xfrm>
          <a:prstGeom prst="rect">
            <a:avLst/>
          </a:prstGeom>
        </p:spPr>
      </p:pic>
      <p:sp>
        <p:nvSpPr>
          <p:cNvPr id="8" name="正方形/長方形 7">
            <a:extLst>
              <a:ext uri="{FF2B5EF4-FFF2-40B4-BE49-F238E27FC236}">
                <a16:creationId xmlns:a16="http://schemas.microsoft.com/office/drawing/2014/main" id="{39FAC69B-B1D2-3BC5-B2D1-A02E5E4D62AE}"/>
              </a:ext>
            </a:extLst>
          </p:cNvPr>
          <p:cNvSpPr/>
          <p:nvPr/>
        </p:nvSpPr>
        <p:spPr>
          <a:xfrm>
            <a:off x="4817533" y="5046133"/>
            <a:ext cx="914400" cy="186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089591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BAC4C-98DC-DFAF-CC11-516FBB4B7A0A}"/>
              </a:ext>
            </a:extLst>
          </p:cNvPr>
          <p:cNvSpPr>
            <a:spLocks noGrp="1"/>
          </p:cNvSpPr>
          <p:nvPr>
            <p:ph type="title"/>
          </p:nvPr>
        </p:nvSpPr>
        <p:spPr>
          <a:xfrm>
            <a:off x="1066800" y="229558"/>
            <a:ext cx="9939867" cy="1508543"/>
          </a:xfrm>
        </p:spPr>
        <p:txBody>
          <a:bodyPr>
            <a:normAutofit/>
          </a:bodyPr>
          <a:lstStyle/>
          <a:p>
            <a:pPr algn="ctr"/>
            <a:r>
              <a:rPr kumimoji="1" lang="en-US" altLang="ja-JP" sz="4000" dirty="0">
                <a:solidFill>
                  <a:srgbClr val="002060"/>
                </a:solidFill>
                <a:latin typeface="+mn-lt"/>
              </a:rPr>
              <a:t>10. EU-Japan Centre For Industrial Cooperation </a:t>
            </a:r>
            <a:endParaRPr kumimoji="1" lang="ja-JP" altLang="en-US" sz="4000" dirty="0">
              <a:solidFill>
                <a:srgbClr val="002060"/>
              </a:solidFill>
              <a:latin typeface="+mn-lt"/>
            </a:endParaRPr>
          </a:p>
        </p:txBody>
      </p:sp>
      <p:sp>
        <p:nvSpPr>
          <p:cNvPr id="3" name="コンテンツ プレースホルダー 2">
            <a:extLst>
              <a:ext uri="{FF2B5EF4-FFF2-40B4-BE49-F238E27FC236}">
                <a16:creationId xmlns:a16="http://schemas.microsoft.com/office/drawing/2014/main" id="{69055D28-F868-7E90-FFC0-AF7542A6BC2F}"/>
              </a:ext>
            </a:extLst>
          </p:cNvPr>
          <p:cNvSpPr>
            <a:spLocks noGrp="1"/>
          </p:cNvSpPr>
          <p:nvPr>
            <p:ph idx="1"/>
          </p:nvPr>
        </p:nvSpPr>
        <p:spPr>
          <a:xfrm>
            <a:off x="891596" y="1662625"/>
            <a:ext cx="10408808" cy="4211545"/>
          </a:xfrm>
        </p:spPr>
        <p:txBody>
          <a:bodyPr>
            <a:noAutofit/>
          </a:bodyPr>
          <a:lstStyle/>
          <a:p>
            <a:pPr>
              <a:buClr>
                <a:schemeClr val="tx1"/>
              </a:buClr>
            </a:pPr>
            <a:r>
              <a:rPr lang="en-US" altLang="ja-JP" sz="2400" b="1" dirty="0">
                <a:solidFill>
                  <a:srgbClr val="00B0F0"/>
                </a:solidFill>
              </a:rPr>
              <a:t>1987</a:t>
            </a:r>
            <a:r>
              <a:rPr lang="en-US" altLang="ja-JP" sz="2400" b="1" dirty="0"/>
              <a:t> — Established jointly by the European Commission and Japan’s Ministry of Economy, Trade and Industry (METI)</a:t>
            </a:r>
          </a:p>
          <a:p>
            <a:pPr>
              <a:buClr>
                <a:schemeClr val="tx1"/>
              </a:buClr>
            </a:pPr>
            <a:r>
              <a:rPr lang="en-US" altLang="ja-JP" sz="2400" b="1" dirty="0">
                <a:solidFill>
                  <a:srgbClr val="00B0F0"/>
                </a:solidFill>
              </a:rPr>
              <a:t>2019 </a:t>
            </a:r>
            <a:r>
              <a:rPr lang="en-US" altLang="ja-JP" sz="2400" b="1" dirty="0"/>
              <a:t>— EPA (Economic Partnership Agreement) and SPA (Strategic Partnership Agreement) entered into force</a:t>
            </a:r>
          </a:p>
          <a:p>
            <a:pPr>
              <a:buClr>
                <a:schemeClr val="tx1"/>
              </a:buClr>
            </a:pPr>
            <a:r>
              <a:rPr lang="en-US" altLang="ja-JP" sz="2400" b="1" dirty="0">
                <a:solidFill>
                  <a:srgbClr val="00B0F0"/>
                </a:solidFill>
              </a:rPr>
              <a:t>2020</a:t>
            </a:r>
            <a:r>
              <a:rPr lang="en-US" altLang="ja-JP" sz="2400" b="1" dirty="0"/>
              <a:t> — Became a General Incorporated Foundation</a:t>
            </a:r>
          </a:p>
          <a:p>
            <a:pPr>
              <a:buClr>
                <a:schemeClr val="tx1"/>
              </a:buClr>
            </a:pPr>
            <a:r>
              <a:rPr lang="en-US" altLang="ja-JP" sz="2400" b="1" dirty="0"/>
              <a:t>Promotes industrial cooperation between Japan and Europe through following activities:</a:t>
            </a:r>
            <a:endParaRPr lang="en-US" altLang="ja-JP" sz="2400" dirty="0"/>
          </a:p>
          <a:p>
            <a:pPr>
              <a:lnSpc>
                <a:spcPct val="100000"/>
              </a:lnSpc>
              <a:spcBef>
                <a:spcPts val="0"/>
              </a:spcBef>
              <a:buNone/>
            </a:pPr>
            <a:r>
              <a:rPr lang="en-US" altLang="ja-JP" sz="2000" dirty="0"/>
              <a:t>    ① </a:t>
            </a:r>
            <a:r>
              <a:rPr lang="en-US" altLang="ja-JP" sz="2000" b="1" dirty="0"/>
              <a:t>Policy dialogue</a:t>
            </a:r>
            <a:r>
              <a:rPr lang="en-US" altLang="ja-JP" sz="2000" dirty="0"/>
              <a:t> (EU-Japan Business Round Table), policy seminars, and information dissemination</a:t>
            </a:r>
            <a:br>
              <a:rPr lang="en-US" altLang="ja-JP" sz="2000" dirty="0"/>
            </a:br>
            <a:r>
              <a:rPr lang="en-US" altLang="ja-JP" sz="2000" dirty="0"/>
              <a:t>② </a:t>
            </a:r>
            <a:r>
              <a:rPr lang="en-US" altLang="ja-JP" sz="2000" b="1" dirty="0"/>
              <a:t>Business matchmaking</a:t>
            </a:r>
            <a:r>
              <a:rPr lang="en-US" altLang="ja-JP" sz="2000" dirty="0"/>
              <a:t> through the Enterprise Europe Network and other initiatives</a:t>
            </a:r>
            <a:br>
              <a:rPr lang="en-US" altLang="ja-JP" sz="2000" dirty="0"/>
            </a:br>
            <a:r>
              <a:rPr lang="en-US" altLang="ja-JP" sz="2000" dirty="0"/>
              <a:t>③ </a:t>
            </a:r>
            <a:r>
              <a:rPr lang="en-US" altLang="ja-JP" sz="2000" b="1" dirty="0"/>
              <a:t>Human resource development</a:t>
            </a:r>
            <a:r>
              <a:rPr lang="en-US" altLang="ja-JP" sz="2000" dirty="0"/>
              <a:t> through internship exchanges (Vulcanus </a:t>
            </a:r>
            <a:r>
              <a:rPr lang="en-US" altLang="ja-JP" sz="2000" dirty="0" err="1"/>
              <a:t>Programme</a:t>
            </a:r>
            <a:r>
              <a:rPr lang="en-US" altLang="ja-JP" sz="2000" dirty="0"/>
              <a:t>)</a:t>
            </a:r>
            <a:br>
              <a:rPr lang="en-US" altLang="ja-JP" sz="2000" dirty="0"/>
            </a:br>
            <a:r>
              <a:rPr lang="en-US" altLang="ja-JP" sz="2000" dirty="0"/>
              <a:t>④ </a:t>
            </a:r>
            <a:r>
              <a:rPr lang="en-US" altLang="ja-JP" sz="2000" b="1" dirty="0"/>
              <a:t>Joint research and innovation</a:t>
            </a:r>
            <a:r>
              <a:rPr lang="en-US" altLang="ja-JP" sz="2000" dirty="0"/>
              <a:t> through Horizon Europe</a:t>
            </a:r>
          </a:p>
          <a:p>
            <a:r>
              <a:rPr lang="en-US" altLang="ja-JP" sz="2400" b="1" dirty="0"/>
              <a:t>EUJC Supporting Membership </a:t>
            </a:r>
            <a:r>
              <a:rPr lang="en-US" altLang="ja-JP" sz="2400" b="1" dirty="0" err="1"/>
              <a:t>Programme</a:t>
            </a:r>
            <a:r>
              <a:rPr lang="en-US" altLang="ja-JP" sz="2400" b="1" dirty="0"/>
              <a:t> </a:t>
            </a:r>
            <a:r>
              <a:rPr lang="ja-JP" altLang="en-US" sz="2000" dirty="0"/>
              <a:t>（</a:t>
            </a:r>
            <a:r>
              <a:rPr lang="en-US" altLang="ja-JP" sz="2000" dirty="0"/>
              <a:t>Limited to companies based in Japan</a:t>
            </a:r>
            <a:r>
              <a:rPr lang="ja-JP" altLang="en-US" sz="2000" dirty="0"/>
              <a:t>）</a:t>
            </a:r>
            <a:endParaRPr lang="en-US" altLang="ja-JP" sz="2000" dirty="0"/>
          </a:p>
          <a:p>
            <a:endParaRPr lang="en-US" altLang="ja-JP" dirty="0"/>
          </a:p>
          <a:p>
            <a:pPr marL="457200" lvl="1" indent="0">
              <a:buNone/>
            </a:pPr>
            <a:endParaRPr lang="en-US" altLang="ja-JP" dirty="0"/>
          </a:p>
          <a:p>
            <a:pPr marL="457200" lvl="1" indent="0">
              <a:buNone/>
            </a:pPr>
            <a:endParaRPr lang="en-US" altLang="ja-JP" dirty="0"/>
          </a:p>
        </p:txBody>
      </p:sp>
      <p:sp>
        <p:nvSpPr>
          <p:cNvPr id="4" name="スライド番号プレースホルダー 3">
            <a:extLst>
              <a:ext uri="{FF2B5EF4-FFF2-40B4-BE49-F238E27FC236}">
                <a16:creationId xmlns:a16="http://schemas.microsoft.com/office/drawing/2014/main" id="{91EE5391-63E2-29D3-74B5-EA02D158A3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9D720A-4AD5-4DCF-885F-DE5297996123}" type="slidenum">
              <a:rPr kumimoji="1" lang="ja-JP" altLang="en-US" sz="900" b="0" i="0" u="none" strike="noStrike" kern="1200" cap="none" spc="0" normalizeH="0" baseline="0" noProof="0" smtClean="0">
                <a:ln>
                  <a:noFill/>
                </a:ln>
                <a:solidFill>
                  <a:prstClr val="black">
                    <a:tint val="75000"/>
                  </a:prstClr>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ja-JP" altLang="en-US" sz="900" b="0" i="0" u="none" strike="noStrike" kern="1200" cap="none" spc="0" normalizeH="0" baseline="0" noProof="0">
              <a:ln>
                <a:noFill/>
              </a:ln>
              <a:solidFill>
                <a:prstClr val="black">
                  <a:tint val="75000"/>
                </a:prstClr>
              </a:solidFill>
              <a:effectLst/>
              <a:uLnTx/>
              <a:uFillTx/>
              <a:latin typeface="Calibri" panose="020F0502020204030204"/>
              <a:ea typeface="ＭＳ Ｐゴシック" panose="020B0600070205080204" pitchFamily="50" charset="-128"/>
              <a:cs typeface="+mn-cs"/>
            </a:endParaRPr>
          </a:p>
        </p:txBody>
      </p:sp>
      <p:pic>
        <p:nvPicPr>
          <p:cNvPr id="5" name="図 4">
            <a:extLst>
              <a:ext uri="{FF2B5EF4-FFF2-40B4-BE49-F238E27FC236}">
                <a16:creationId xmlns:a16="http://schemas.microsoft.com/office/drawing/2014/main" id="{659D2445-F3AD-23AA-C1FA-E03D3F8B2B56}"/>
              </a:ext>
            </a:extLst>
          </p:cNvPr>
          <p:cNvPicPr>
            <a:picLocks noChangeAspect="1"/>
          </p:cNvPicPr>
          <p:nvPr/>
        </p:nvPicPr>
        <p:blipFill>
          <a:blip r:embed="rId2"/>
          <a:stretch>
            <a:fillRect/>
          </a:stretch>
        </p:blipFill>
        <p:spPr>
          <a:xfrm>
            <a:off x="9275618" y="132609"/>
            <a:ext cx="2774211" cy="351230"/>
          </a:xfrm>
          <a:prstGeom prst="rect">
            <a:avLst/>
          </a:prstGeom>
        </p:spPr>
      </p:pic>
      <p:pic>
        <p:nvPicPr>
          <p:cNvPr id="10" name="図 9">
            <a:extLst>
              <a:ext uri="{FF2B5EF4-FFF2-40B4-BE49-F238E27FC236}">
                <a16:creationId xmlns:a16="http://schemas.microsoft.com/office/drawing/2014/main" id="{798F5059-A45E-B4BB-6353-FD4228986C4D}"/>
              </a:ext>
            </a:extLst>
          </p:cNvPr>
          <p:cNvPicPr>
            <a:picLocks noChangeAspect="1"/>
          </p:cNvPicPr>
          <p:nvPr/>
        </p:nvPicPr>
        <p:blipFill rotWithShape="1">
          <a:blip r:embed="rId3"/>
          <a:srcRect l="3975" r="46003" b="6211"/>
          <a:stretch/>
        </p:blipFill>
        <p:spPr>
          <a:xfrm>
            <a:off x="225954" y="626533"/>
            <a:ext cx="959379" cy="632912"/>
          </a:xfrm>
          <a:prstGeom prst="rect">
            <a:avLst/>
          </a:prstGeom>
        </p:spPr>
      </p:pic>
      <p:pic>
        <p:nvPicPr>
          <p:cNvPr id="14" name="図 13">
            <a:extLst>
              <a:ext uri="{FF2B5EF4-FFF2-40B4-BE49-F238E27FC236}">
                <a16:creationId xmlns:a16="http://schemas.microsoft.com/office/drawing/2014/main" id="{C71953B9-B6F8-10E6-3D5B-AC86A46118AA}"/>
              </a:ext>
            </a:extLst>
          </p:cNvPr>
          <p:cNvPicPr>
            <a:picLocks noChangeAspect="1"/>
          </p:cNvPicPr>
          <p:nvPr/>
        </p:nvPicPr>
        <p:blipFill rotWithShape="1">
          <a:blip r:embed="rId4"/>
          <a:srcRect l="12615" r="-1"/>
          <a:stretch/>
        </p:blipFill>
        <p:spPr>
          <a:xfrm>
            <a:off x="11006667" y="604037"/>
            <a:ext cx="848874" cy="655408"/>
          </a:xfrm>
          <a:prstGeom prst="rect">
            <a:avLst/>
          </a:prstGeom>
        </p:spPr>
      </p:pic>
    </p:spTree>
    <p:extLst>
      <p:ext uri="{BB962C8B-B14F-4D97-AF65-F5344CB8AC3E}">
        <p14:creationId xmlns:p14="http://schemas.microsoft.com/office/powerpoint/2010/main" val="2932697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2F074-C07A-D042-D110-AD80F485BEC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A7B163E-A8BA-DDA9-8063-B2F8C96F2296}"/>
              </a:ext>
            </a:extLst>
          </p:cNvPr>
          <p:cNvSpPr>
            <a:spLocks noGrp="1"/>
          </p:cNvSpPr>
          <p:nvPr>
            <p:ph type="title"/>
          </p:nvPr>
        </p:nvSpPr>
        <p:spPr>
          <a:xfrm>
            <a:off x="417073" y="518661"/>
            <a:ext cx="9884727" cy="904583"/>
          </a:xfrm>
        </p:spPr>
        <p:txBody>
          <a:bodyPr/>
          <a:lstStyle/>
          <a:p>
            <a:r>
              <a:rPr kumimoji="1" lang="en-US" altLang="ja-JP" b="1" dirty="0"/>
              <a:t>           11. Conclusion: </a:t>
            </a:r>
            <a:r>
              <a:rPr kumimoji="1" lang="tr-TR" altLang="ja-JP" b="1" dirty="0"/>
              <a:t>Key messages</a:t>
            </a:r>
            <a:endParaRPr kumimoji="1" lang="ja-JP" altLang="en-US" b="1" dirty="0"/>
          </a:p>
        </p:txBody>
      </p:sp>
      <p:sp>
        <p:nvSpPr>
          <p:cNvPr id="3" name="コンテンツ プレースホルダー 2">
            <a:extLst>
              <a:ext uri="{FF2B5EF4-FFF2-40B4-BE49-F238E27FC236}">
                <a16:creationId xmlns:a16="http://schemas.microsoft.com/office/drawing/2014/main" id="{FB473C3E-BB4A-BB9A-65A2-6B592E5FCC93}"/>
              </a:ext>
            </a:extLst>
          </p:cNvPr>
          <p:cNvSpPr>
            <a:spLocks noGrp="1"/>
          </p:cNvSpPr>
          <p:nvPr>
            <p:ph idx="1"/>
          </p:nvPr>
        </p:nvSpPr>
        <p:spPr>
          <a:xfrm>
            <a:off x="183931" y="1381698"/>
            <a:ext cx="11824138" cy="5157216"/>
          </a:xfrm>
        </p:spPr>
        <p:txBody>
          <a:bodyPr>
            <a:noAutofit/>
          </a:bodyPr>
          <a:lstStyle/>
          <a:p>
            <a:pPr>
              <a:lnSpc>
                <a:spcPct val="100000"/>
              </a:lnSpc>
              <a:buFont typeface="Wingdings" panose="05000000000000000000" pitchFamily="2" charset="2"/>
              <a:buChar char="Ø"/>
            </a:pPr>
            <a:r>
              <a:rPr kumimoji="1" lang="en-US" altLang="ja-JP" sz="3200" dirty="0"/>
              <a:t>Japan and EU can and should work together as Strategic Partners with common values in changing global environment</a:t>
            </a:r>
          </a:p>
          <a:p>
            <a:pPr>
              <a:lnSpc>
                <a:spcPct val="100000"/>
              </a:lnSpc>
              <a:buFont typeface="Wingdings" panose="05000000000000000000" pitchFamily="2" charset="2"/>
              <a:buChar char="Ø"/>
            </a:pPr>
            <a:r>
              <a:rPr kumimoji="1" lang="en-US" altLang="ja-JP" sz="3200" dirty="0"/>
              <a:t>Closer cooperation in energy/climate, digital/AI, economic security, research/innovation, trade, competitiveness, defense industries, etc.</a:t>
            </a:r>
          </a:p>
          <a:p>
            <a:pPr>
              <a:lnSpc>
                <a:spcPct val="100000"/>
              </a:lnSpc>
              <a:buFont typeface="Wingdings" panose="05000000000000000000" pitchFamily="2" charset="2"/>
              <a:buChar char="Ø"/>
            </a:pPr>
            <a:r>
              <a:rPr kumimoji="1" lang="en-US" altLang="ja-JP" sz="3200" dirty="0"/>
              <a:t>Utilize the EUJC</a:t>
            </a:r>
            <a:endParaRPr kumimoji="1" lang="en-US" altLang="ja-JP" sz="3600" dirty="0"/>
          </a:p>
          <a:p>
            <a:endParaRPr kumimoji="1" lang="en-US" altLang="ja-JP" sz="1800" dirty="0"/>
          </a:p>
          <a:p>
            <a:endParaRPr kumimoji="1" lang="ja-JP" altLang="en-US" sz="2400" dirty="0"/>
          </a:p>
        </p:txBody>
      </p:sp>
      <p:sp>
        <p:nvSpPr>
          <p:cNvPr id="4" name="スライド番号プレースホルダー 3">
            <a:extLst>
              <a:ext uri="{FF2B5EF4-FFF2-40B4-BE49-F238E27FC236}">
                <a16:creationId xmlns:a16="http://schemas.microsoft.com/office/drawing/2014/main" id="{FFD7583C-C3CB-34C4-363E-D354BC57FE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9D720A-4AD5-4DCF-885F-DE5297996123}" type="slidenum">
              <a:rPr kumimoji="1" lang="ja-JP" altLang="en-US" sz="900" b="0" i="0" u="none" strike="noStrike" kern="1200" cap="none" spc="0" normalizeH="0" baseline="0" noProof="0" smtClean="0">
                <a:ln>
                  <a:noFill/>
                </a:ln>
                <a:solidFill>
                  <a:prstClr val="black">
                    <a:tint val="75000"/>
                  </a:prstClr>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ja-JP" altLang="en-US" sz="900" b="0" i="0" u="none" strike="noStrike" kern="1200" cap="none" spc="0" normalizeH="0" baseline="0" noProof="0" dirty="0">
              <a:ln>
                <a:noFill/>
              </a:ln>
              <a:solidFill>
                <a:prstClr val="black">
                  <a:tint val="75000"/>
                </a:prstClr>
              </a:solidFill>
              <a:effectLst/>
              <a:uLnTx/>
              <a:uFillTx/>
              <a:latin typeface="Calibri" panose="020F0502020204030204"/>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EB97A674-5332-1C87-54B0-49ADCD390EA0}"/>
              </a:ext>
            </a:extLst>
          </p:cNvPr>
          <p:cNvSpPr txBox="1"/>
          <p:nvPr/>
        </p:nvSpPr>
        <p:spPr>
          <a:xfrm>
            <a:off x="7147560" y="6422432"/>
            <a:ext cx="2743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schemeClr val="accent1">
                    <a:lumMod val="75000"/>
                  </a:schemeClr>
                </a:solidFill>
                <a:effectLst/>
                <a:uLnTx/>
                <a:uFillTx/>
                <a:latin typeface="Calibri" panose="020F0502020204030204"/>
                <a:ea typeface="ＭＳ Ｐゴシック" panose="020B0600070205080204" pitchFamily="50" charset="-128"/>
                <a:cs typeface="+mn-cs"/>
              </a:rPr>
              <a:t>https://www.eu-japan.eu</a:t>
            </a:r>
            <a:endParaRPr kumimoji="1" lang="ja-JP" altLang="en-US" sz="1800" b="0" i="0" u="none" strike="noStrike" kern="1200" cap="none" spc="0" normalizeH="0" baseline="0" noProof="0" dirty="0">
              <a:ln>
                <a:noFill/>
              </a:ln>
              <a:solidFill>
                <a:schemeClr val="accent1">
                  <a:lumMod val="75000"/>
                </a:schemeClr>
              </a:solidFill>
              <a:effectLst/>
              <a:uLnTx/>
              <a:uFillTx/>
              <a:latin typeface="Calibri" panose="020F0502020204030204"/>
              <a:ea typeface="ＭＳ Ｐゴシック" panose="020B0600070205080204" pitchFamily="50" charset="-128"/>
              <a:cs typeface="+mn-cs"/>
            </a:endParaRPr>
          </a:p>
        </p:txBody>
      </p:sp>
      <p:pic>
        <p:nvPicPr>
          <p:cNvPr id="5" name="図 4">
            <a:extLst>
              <a:ext uri="{FF2B5EF4-FFF2-40B4-BE49-F238E27FC236}">
                <a16:creationId xmlns:a16="http://schemas.microsoft.com/office/drawing/2014/main" id="{F0AD19B2-EBF7-89F1-071D-3DF9F4A60E06}"/>
              </a:ext>
            </a:extLst>
          </p:cNvPr>
          <p:cNvPicPr>
            <a:picLocks noChangeAspect="1"/>
          </p:cNvPicPr>
          <p:nvPr/>
        </p:nvPicPr>
        <p:blipFill>
          <a:blip r:embed="rId2"/>
          <a:stretch>
            <a:fillRect/>
          </a:stretch>
        </p:blipFill>
        <p:spPr>
          <a:xfrm>
            <a:off x="9212651" y="171159"/>
            <a:ext cx="2773920" cy="347502"/>
          </a:xfrm>
          <a:prstGeom prst="rect">
            <a:avLst/>
          </a:prstGeom>
        </p:spPr>
      </p:pic>
      <p:pic>
        <p:nvPicPr>
          <p:cNvPr id="8" name="図 7">
            <a:extLst>
              <a:ext uri="{FF2B5EF4-FFF2-40B4-BE49-F238E27FC236}">
                <a16:creationId xmlns:a16="http://schemas.microsoft.com/office/drawing/2014/main" id="{1EEE382D-45CB-5CCD-C003-1D4D0E221E1C}"/>
              </a:ext>
            </a:extLst>
          </p:cNvPr>
          <p:cNvPicPr>
            <a:picLocks noChangeAspect="1"/>
          </p:cNvPicPr>
          <p:nvPr/>
        </p:nvPicPr>
        <p:blipFill>
          <a:blip r:embed="rId3"/>
          <a:stretch>
            <a:fillRect/>
          </a:stretch>
        </p:blipFill>
        <p:spPr>
          <a:xfrm>
            <a:off x="328772" y="518661"/>
            <a:ext cx="1097690" cy="725591"/>
          </a:xfrm>
          <a:prstGeom prst="rect">
            <a:avLst/>
          </a:prstGeom>
        </p:spPr>
      </p:pic>
      <p:pic>
        <p:nvPicPr>
          <p:cNvPr id="9" name="図 8">
            <a:extLst>
              <a:ext uri="{FF2B5EF4-FFF2-40B4-BE49-F238E27FC236}">
                <a16:creationId xmlns:a16="http://schemas.microsoft.com/office/drawing/2014/main" id="{50B773DA-921E-D7D7-439E-D669C4403CC4}"/>
              </a:ext>
            </a:extLst>
          </p:cNvPr>
          <p:cNvPicPr>
            <a:picLocks noChangeAspect="1"/>
          </p:cNvPicPr>
          <p:nvPr/>
        </p:nvPicPr>
        <p:blipFill>
          <a:blip r:embed="rId4"/>
          <a:stretch>
            <a:fillRect/>
          </a:stretch>
        </p:blipFill>
        <p:spPr>
          <a:xfrm>
            <a:off x="10032373" y="564146"/>
            <a:ext cx="1053203" cy="813612"/>
          </a:xfrm>
          <a:prstGeom prst="rect">
            <a:avLst/>
          </a:prstGeom>
        </p:spPr>
      </p:pic>
      <p:pic>
        <p:nvPicPr>
          <p:cNvPr id="12" name="図 11">
            <a:extLst>
              <a:ext uri="{FF2B5EF4-FFF2-40B4-BE49-F238E27FC236}">
                <a16:creationId xmlns:a16="http://schemas.microsoft.com/office/drawing/2014/main" id="{990F75FE-2996-EAA1-794E-41BAF5DDABCA}"/>
              </a:ext>
            </a:extLst>
          </p:cNvPr>
          <p:cNvPicPr>
            <a:picLocks noChangeAspect="1"/>
          </p:cNvPicPr>
          <p:nvPr/>
        </p:nvPicPr>
        <p:blipFill>
          <a:blip r:embed="rId5"/>
          <a:stretch>
            <a:fillRect/>
          </a:stretch>
        </p:blipFill>
        <p:spPr>
          <a:xfrm>
            <a:off x="5952744" y="3789392"/>
            <a:ext cx="5132832" cy="2600000"/>
          </a:xfrm>
          <a:prstGeom prst="rect">
            <a:avLst/>
          </a:prstGeom>
          <a:effectLst>
            <a:softEdge rad="88900"/>
          </a:effectLst>
        </p:spPr>
      </p:pic>
    </p:spTree>
    <p:extLst>
      <p:ext uri="{BB962C8B-B14F-4D97-AF65-F5344CB8AC3E}">
        <p14:creationId xmlns:p14="http://schemas.microsoft.com/office/powerpoint/2010/main" val="789713487"/>
      </p:ext>
    </p:extLst>
  </p:cSld>
  <p:clrMapOvr>
    <a:masterClrMapping/>
  </p:clrMapOvr>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3808</TotalTime>
  <Words>2600</Words>
  <Application>Microsoft Office PowerPoint</Application>
  <PresentationFormat>ワイド画面</PresentationFormat>
  <Paragraphs>342</Paragraphs>
  <Slides>27</Slides>
  <Notes>3</Notes>
  <HiddenSlides>0</HiddenSlides>
  <MMClips>0</MMClips>
  <ScaleCrop>false</ScaleCrop>
  <HeadingPairs>
    <vt:vector size="6" baseType="variant">
      <vt:variant>
        <vt:lpstr>使用されているフォント</vt:lpstr>
      </vt:variant>
      <vt:variant>
        <vt:i4>9</vt:i4>
      </vt:variant>
      <vt:variant>
        <vt:lpstr>テーマ</vt:lpstr>
      </vt:variant>
      <vt:variant>
        <vt:i4>3</vt:i4>
      </vt:variant>
      <vt:variant>
        <vt:lpstr>スライド タイトル</vt:lpstr>
      </vt:variant>
      <vt:variant>
        <vt:i4>27</vt:i4>
      </vt:variant>
    </vt:vector>
  </HeadingPairs>
  <TitlesOfParts>
    <vt:vector size="39" baseType="lpstr">
      <vt:lpstr>Arial MT</vt:lpstr>
      <vt:lpstr>ＭＳ Ｐゴシック</vt:lpstr>
      <vt:lpstr>游ゴシック</vt:lpstr>
      <vt:lpstr>Aptos</vt:lpstr>
      <vt:lpstr>Aptos Display</vt:lpstr>
      <vt:lpstr>Arial</vt:lpstr>
      <vt:lpstr>Calibri</vt:lpstr>
      <vt:lpstr>Calibri Light</vt:lpstr>
      <vt:lpstr>Wingdings</vt:lpstr>
      <vt:lpstr>1_Office テーマ</vt:lpstr>
      <vt:lpstr>Office Theme</vt:lpstr>
      <vt:lpstr>1_Office Theme</vt:lpstr>
      <vt:lpstr>Japan-EU Economic Relations and                               the EU-Japan Centre for Industrial Cooperation</vt:lpstr>
      <vt:lpstr>Outline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EU-Japan Summit Agreement (July 2025)</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vt:lpstr>
      <vt:lpstr>PowerPoint プレゼンテーション</vt:lpstr>
      <vt:lpstr>10. EU-Japan Centre For Industrial Cooperation </vt:lpstr>
      <vt:lpstr>           11. Conclusion: Key messages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Yasuo TANABE</dc:creator>
  <cp:lastModifiedBy>Eiko ISHIKAWA</cp:lastModifiedBy>
  <cp:revision>24</cp:revision>
  <dcterms:created xsi:type="dcterms:W3CDTF">2024-11-18T05:23:55Z</dcterms:created>
  <dcterms:modified xsi:type="dcterms:W3CDTF">2026-10-09T06:11:06Z</dcterms:modified>
</cp:coreProperties>
</file>